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9.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0.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1.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9" r:id="rId2"/>
    <p:sldMasterId id="2147483665" r:id="rId3"/>
    <p:sldMasterId id="2147483671" r:id="rId4"/>
    <p:sldMasterId id="2147483677" r:id="rId5"/>
    <p:sldMasterId id="2147483686" r:id="rId6"/>
    <p:sldMasterId id="2147483695" r:id="rId7"/>
    <p:sldMasterId id="2147483701" r:id="rId8"/>
    <p:sldMasterId id="2147483707" r:id="rId9"/>
    <p:sldMasterId id="2147483713" r:id="rId10"/>
    <p:sldMasterId id="2147483719" r:id="rId11"/>
    <p:sldMasterId id="2147483725" r:id="rId12"/>
    <p:sldMasterId id="2147483731" r:id="rId13"/>
  </p:sldMasterIdLst>
  <p:notesMasterIdLst>
    <p:notesMasterId r:id="rId73"/>
  </p:notesMasterIdLst>
  <p:handoutMasterIdLst>
    <p:handoutMasterId r:id="rId74"/>
  </p:handoutMasterIdLst>
  <p:sldIdLst>
    <p:sldId id="388" r:id="rId14"/>
    <p:sldId id="616" r:id="rId15"/>
    <p:sldId id="651" r:id="rId16"/>
    <p:sldId id="618" r:id="rId17"/>
    <p:sldId id="662" r:id="rId18"/>
    <p:sldId id="764" r:id="rId19"/>
    <p:sldId id="665" r:id="rId20"/>
    <p:sldId id="696" r:id="rId21"/>
    <p:sldId id="697" r:id="rId22"/>
    <p:sldId id="667" r:id="rId23"/>
    <p:sldId id="664" r:id="rId24"/>
    <p:sldId id="762" r:id="rId25"/>
    <p:sldId id="691" r:id="rId26"/>
    <p:sldId id="645" r:id="rId27"/>
    <p:sldId id="719" r:id="rId28"/>
    <p:sldId id="723" r:id="rId29"/>
    <p:sldId id="724" r:id="rId30"/>
    <p:sldId id="766" r:id="rId31"/>
    <p:sldId id="709" r:id="rId32"/>
    <p:sldId id="707" r:id="rId33"/>
    <p:sldId id="708" r:id="rId34"/>
    <p:sldId id="672" r:id="rId35"/>
    <p:sldId id="673" r:id="rId36"/>
    <p:sldId id="717" r:id="rId37"/>
    <p:sldId id="675" r:id="rId38"/>
    <p:sldId id="718" r:id="rId39"/>
    <p:sldId id="674" r:id="rId40"/>
    <p:sldId id="716" r:id="rId41"/>
    <p:sldId id="765" r:id="rId42"/>
    <p:sldId id="756" r:id="rId43"/>
    <p:sldId id="757" r:id="rId44"/>
    <p:sldId id="739" r:id="rId45"/>
    <p:sldId id="748" r:id="rId46"/>
    <p:sldId id="740" r:id="rId47"/>
    <p:sldId id="741" r:id="rId48"/>
    <p:sldId id="743" r:id="rId49"/>
    <p:sldId id="763" r:id="rId50"/>
    <p:sldId id="712" r:id="rId51"/>
    <p:sldId id="713" r:id="rId52"/>
    <p:sldId id="714" r:id="rId53"/>
    <p:sldId id="722" r:id="rId54"/>
    <p:sldId id="721" r:id="rId55"/>
    <p:sldId id="711" r:id="rId56"/>
    <p:sldId id="727" r:id="rId57"/>
    <p:sldId id="683" r:id="rId58"/>
    <p:sldId id="687" r:id="rId59"/>
    <p:sldId id="715" r:id="rId60"/>
    <p:sldId id="767" r:id="rId61"/>
    <p:sldId id="629" r:id="rId62"/>
    <p:sldId id="666" r:id="rId63"/>
    <p:sldId id="657" r:id="rId64"/>
    <p:sldId id="689" r:id="rId65"/>
    <p:sldId id="728" r:id="rId66"/>
    <p:sldId id="730" r:id="rId67"/>
    <p:sldId id="771" r:id="rId68"/>
    <p:sldId id="653" r:id="rId69"/>
    <p:sldId id="769" r:id="rId70"/>
    <p:sldId id="744" r:id="rId71"/>
    <p:sldId id="746" r:id="rId72"/>
  </p:sldIdLst>
  <p:sldSz cx="9144000" cy="6858000" type="screen4x3"/>
  <p:notesSz cx="6808788" cy="9940925"/>
  <p:embeddedFontLst>
    <p:embeddedFont>
      <p:font typeface="Cambria Math" panose="02040503050406030204" pitchFamily="18" charset="0"/>
      <p:regular r:id="rId75"/>
    </p:embeddedFont>
    <p:embeddedFont>
      <p:font typeface="AU Peto" panose="040C0B07020602020301" pitchFamily="82" charset="0"/>
      <p:regular r:id="rId76"/>
    </p:embeddedFont>
    <p:embeddedFont>
      <p:font typeface="Arial Rounded MT Bold" panose="020F0704030504030204" pitchFamily="34" charset="0"/>
      <p:regular r:id="rId77"/>
    </p:embeddedFont>
    <p:embeddedFont>
      <p:font typeface="Calibri" panose="020F0502020204030204" pitchFamily="34" charset="0"/>
      <p:regular r:id="rId78"/>
      <p:bold r:id="rId79"/>
      <p:italic r:id="rId80"/>
      <p:boldItalic r:id="rId81"/>
    </p:embeddedFont>
    <p:embeddedFont>
      <p:font typeface="AU Passata" panose="020B0503030502030804" pitchFamily="34" charset="0"/>
      <p:regular r:id="rId82"/>
      <p:bold r:id="rId83"/>
    </p:embeddedFont>
  </p:embeddedFontLst>
  <p:defaultTextStyle>
    <a:defPPr>
      <a:defRPr lang="en-US"/>
    </a:defPPr>
    <a:lvl1pPr algn="l" rtl="0" fontAlgn="base">
      <a:spcBef>
        <a:spcPct val="0"/>
      </a:spcBef>
      <a:spcAft>
        <a:spcPct val="0"/>
      </a:spcAft>
      <a:defRPr sz="3800" kern="1200">
        <a:solidFill>
          <a:schemeClr val="tx1"/>
        </a:solidFill>
        <a:latin typeface="AU Passata" pitchFamily="34" charset="0"/>
        <a:ea typeface="+mn-ea"/>
        <a:cs typeface="+mn-cs"/>
      </a:defRPr>
    </a:lvl1pPr>
    <a:lvl2pPr marL="2085975" indent="-1628775" algn="l" rtl="0" fontAlgn="base">
      <a:spcBef>
        <a:spcPct val="0"/>
      </a:spcBef>
      <a:spcAft>
        <a:spcPct val="0"/>
      </a:spcAft>
      <a:defRPr sz="3800" kern="1200">
        <a:solidFill>
          <a:schemeClr val="tx1"/>
        </a:solidFill>
        <a:latin typeface="AU Passata" pitchFamily="34" charset="0"/>
        <a:ea typeface="+mn-ea"/>
        <a:cs typeface="+mn-cs"/>
      </a:defRPr>
    </a:lvl2pPr>
    <a:lvl3pPr marL="4173538" indent="-3259138" algn="l" rtl="0" fontAlgn="base">
      <a:spcBef>
        <a:spcPct val="0"/>
      </a:spcBef>
      <a:spcAft>
        <a:spcPct val="0"/>
      </a:spcAft>
      <a:defRPr sz="3800" kern="1200">
        <a:solidFill>
          <a:schemeClr val="tx1"/>
        </a:solidFill>
        <a:latin typeface="AU Passata" pitchFamily="34" charset="0"/>
        <a:ea typeface="+mn-ea"/>
        <a:cs typeface="+mn-cs"/>
      </a:defRPr>
    </a:lvl3pPr>
    <a:lvl4pPr marL="6261100" indent="-4889500" algn="l" rtl="0" fontAlgn="base">
      <a:spcBef>
        <a:spcPct val="0"/>
      </a:spcBef>
      <a:spcAft>
        <a:spcPct val="0"/>
      </a:spcAft>
      <a:defRPr sz="3800" kern="1200">
        <a:solidFill>
          <a:schemeClr val="tx1"/>
        </a:solidFill>
        <a:latin typeface="AU Passata" pitchFamily="34" charset="0"/>
        <a:ea typeface="+mn-ea"/>
        <a:cs typeface="+mn-cs"/>
      </a:defRPr>
    </a:lvl4pPr>
    <a:lvl5pPr marL="8348663" indent="-6519863" algn="l" rtl="0" fontAlgn="base">
      <a:spcBef>
        <a:spcPct val="0"/>
      </a:spcBef>
      <a:spcAft>
        <a:spcPct val="0"/>
      </a:spcAft>
      <a:defRPr sz="3800" kern="1200">
        <a:solidFill>
          <a:schemeClr val="tx1"/>
        </a:solidFill>
        <a:latin typeface="AU Passata" pitchFamily="34" charset="0"/>
        <a:ea typeface="+mn-ea"/>
        <a:cs typeface="+mn-cs"/>
      </a:defRPr>
    </a:lvl5pPr>
    <a:lvl6pPr marL="2286000" algn="l" defTabSz="914400" rtl="0" eaLnBrk="1" latinLnBrk="0" hangingPunct="1">
      <a:defRPr sz="3800" kern="1200">
        <a:solidFill>
          <a:schemeClr val="tx1"/>
        </a:solidFill>
        <a:latin typeface="AU Passata" pitchFamily="34" charset="0"/>
        <a:ea typeface="+mn-ea"/>
        <a:cs typeface="+mn-cs"/>
      </a:defRPr>
    </a:lvl6pPr>
    <a:lvl7pPr marL="2743200" algn="l" defTabSz="914400" rtl="0" eaLnBrk="1" latinLnBrk="0" hangingPunct="1">
      <a:defRPr sz="3800" kern="1200">
        <a:solidFill>
          <a:schemeClr val="tx1"/>
        </a:solidFill>
        <a:latin typeface="AU Passata" pitchFamily="34" charset="0"/>
        <a:ea typeface="+mn-ea"/>
        <a:cs typeface="+mn-cs"/>
      </a:defRPr>
    </a:lvl7pPr>
    <a:lvl8pPr marL="3200400" algn="l" defTabSz="914400" rtl="0" eaLnBrk="1" latinLnBrk="0" hangingPunct="1">
      <a:defRPr sz="3800" kern="1200">
        <a:solidFill>
          <a:schemeClr val="tx1"/>
        </a:solidFill>
        <a:latin typeface="AU Passata" pitchFamily="34" charset="0"/>
        <a:ea typeface="+mn-ea"/>
        <a:cs typeface="+mn-cs"/>
      </a:defRPr>
    </a:lvl8pPr>
    <a:lvl9pPr marL="3657600" algn="l" defTabSz="914400" rtl="0" eaLnBrk="1" latinLnBrk="0" hangingPunct="1">
      <a:defRPr sz="3800"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FFFF00"/>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llemlayout 2 - Markering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llemlayout 2 - Markering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llemlayou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llemlayout 2 - Markering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llemlayout 2 - Markering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llemlayout 4 - Markering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yst layout 1 - Markering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DA37D80-6434-44D0-A028-1B22A696006F}" styleName="Lyst layout 3 - Markering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3" autoAdjust="0"/>
    <p:restoredTop sz="93979" autoAdjust="0"/>
  </p:normalViewPr>
  <p:slideViewPr>
    <p:cSldViewPr>
      <p:cViewPr>
        <p:scale>
          <a:sx n="60" d="100"/>
          <a:sy n="60" d="100"/>
        </p:scale>
        <p:origin x="1344" y="4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8" d="100"/>
        <a:sy n="48" d="100"/>
      </p:scale>
      <p:origin x="0" y="-30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presProps" Target="presProps.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handoutMaster" Target="handoutMasters/handoutMaster1.xml"/><Relationship Id="rId79" Type="http://schemas.openxmlformats.org/officeDocument/2006/relationships/font" Target="fonts/font5.fntdata"/><Relationship Id="rId5" Type="http://schemas.openxmlformats.org/officeDocument/2006/relationships/slideMaster" Target="slideMasters/slideMaster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font" Target="fonts/font3.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font" Target="fonts/font6.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font" Target="fonts/font1.fntdata"/><Relationship Id="rId83"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font" Target="fonts/font2.fntdata"/><Relationship Id="rId7" Type="http://schemas.openxmlformats.org/officeDocument/2006/relationships/slideMaster" Target="slideMasters/slideMaster7.xml"/><Relationship Id="rId71" Type="http://schemas.openxmlformats.org/officeDocument/2006/relationships/slide" Target="slides/slide58.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tableStyles" Target="tableStyles.xml"/><Relationship Id="rId61" Type="http://schemas.openxmlformats.org/officeDocument/2006/relationships/slide" Target="slides/slide48.xml"/><Relationship Id="rId82"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1" y="1"/>
            <a:ext cx="2951006" cy="497365"/>
          </a:xfrm>
          <a:prstGeom prst="rect">
            <a:avLst/>
          </a:prstGeom>
          <a:noFill/>
          <a:ln w="9525">
            <a:noFill/>
            <a:miter lim="800000"/>
            <a:headEnd/>
            <a:tailEnd/>
          </a:ln>
          <a:effectLst/>
        </p:spPr>
        <p:txBody>
          <a:bodyPr vert="horz" wrap="square" lIns="91565" tIns="45782" rIns="91565" bIns="45782" numCol="1" anchor="t" anchorCtr="0" compatLnSpc="1">
            <a:prstTxWarp prst="textNoShape">
              <a:avLst/>
            </a:prstTxWarp>
          </a:bodyPr>
          <a:lstStyle>
            <a:lvl1pPr>
              <a:lnSpc>
                <a:spcPct val="100000"/>
              </a:lnSpc>
              <a:buFontTx/>
              <a:buNone/>
              <a:defRPr sz="1200"/>
            </a:lvl1pPr>
          </a:lstStyle>
          <a:p>
            <a:pPr>
              <a:defRPr/>
            </a:pPr>
            <a:endParaRPr lang="da-DK"/>
          </a:p>
        </p:txBody>
      </p:sp>
      <p:sp>
        <p:nvSpPr>
          <p:cNvPr id="39939" name="Rectangle 3"/>
          <p:cNvSpPr>
            <a:spLocks noGrp="1" noChangeArrowheads="1"/>
          </p:cNvSpPr>
          <p:nvPr>
            <p:ph type="dt" sz="quarter" idx="1"/>
          </p:nvPr>
        </p:nvSpPr>
        <p:spPr bwMode="auto">
          <a:xfrm>
            <a:off x="3856193" y="1"/>
            <a:ext cx="2951006" cy="497365"/>
          </a:xfrm>
          <a:prstGeom prst="rect">
            <a:avLst/>
          </a:prstGeom>
          <a:noFill/>
          <a:ln w="9525">
            <a:noFill/>
            <a:miter lim="800000"/>
            <a:headEnd/>
            <a:tailEnd/>
          </a:ln>
          <a:effectLst/>
        </p:spPr>
        <p:txBody>
          <a:bodyPr vert="horz" wrap="square" lIns="91565" tIns="45782" rIns="91565" bIns="45782" numCol="1" anchor="t" anchorCtr="0" compatLnSpc="1">
            <a:prstTxWarp prst="textNoShape">
              <a:avLst/>
            </a:prstTxWarp>
          </a:bodyPr>
          <a:lstStyle>
            <a:lvl1pPr algn="r">
              <a:lnSpc>
                <a:spcPct val="100000"/>
              </a:lnSpc>
              <a:buFontTx/>
              <a:buNone/>
              <a:defRPr sz="1200"/>
            </a:lvl1pPr>
          </a:lstStyle>
          <a:p>
            <a:pPr>
              <a:defRPr/>
            </a:pPr>
            <a:endParaRPr lang="da-DK"/>
          </a:p>
        </p:txBody>
      </p:sp>
      <p:sp>
        <p:nvSpPr>
          <p:cNvPr id="39940" name="Rectangle 4"/>
          <p:cNvSpPr>
            <a:spLocks noGrp="1" noChangeArrowheads="1"/>
          </p:cNvSpPr>
          <p:nvPr>
            <p:ph type="ftr" sz="quarter" idx="2"/>
          </p:nvPr>
        </p:nvSpPr>
        <p:spPr bwMode="auto">
          <a:xfrm>
            <a:off x="1" y="9441972"/>
            <a:ext cx="2951006" cy="497365"/>
          </a:xfrm>
          <a:prstGeom prst="rect">
            <a:avLst/>
          </a:prstGeom>
          <a:noFill/>
          <a:ln w="9525">
            <a:noFill/>
            <a:miter lim="800000"/>
            <a:headEnd/>
            <a:tailEnd/>
          </a:ln>
          <a:effectLst/>
        </p:spPr>
        <p:txBody>
          <a:bodyPr vert="horz" wrap="square" lIns="91565" tIns="45782" rIns="91565" bIns="45782" numCol="1" anchor="b" anchorCtr="0" compatLnSpc="1">
            <a:prstTxWarp prst="textNoShape">
              <a:avLst/>
            </a:prstTxWarp>
          </a:bodyPr>
          <a:lstStyle>
            <a:lvl1pPr>
              <a:lnSpc>
                <a:spcPct val="100000"/>
              </a:lnSpc>
              <a:buFontTx/>
              <a:buNone/>
              <a:defRPr sz="1200"/>
            </a:lvl1pPr>
          </a:lstStyle>
          <a:p>
            <a:pPr>
              <a:defRPr/>
            </a:pPr>
            <a:endParaRPr lang="da-DK"/>
          </a:p>
        </p:txBody>
      </p:sp>
      <p:sp>
        <p:nvSpPr>
          <p:cNvPr id="39941" name="Rectangle 5"/>
          <p:cNvSpPr>
            <a:spLocks noGrp="1" noChangeArrowheads="1"/>
          </p:cNvSpPr>
          <p:nvPr>
            <p:ph type="sldNum" sz="quarter" idx="3"/>
          </p:nvPr>
        </p:nvSpPr>
        <p:spPr bwMode="auto">
          <a:xfrm>
            <a:off x="3856193" y="9441972"/>
            <a:ext cx="2951006" cy="497365"/>
          </a:xfrm>
          <a:prstGeom prst="rect">
            <a:avLst/>
          </a:prstGeom>
          <a:noFill/>
          <a:ln w="9525">
            <a:noFill/>
            <a:miter lim="800000"/>
            <a:headEnd/>
            <a:tailEnd/>
          </a:ln>
          <a:effectLst/>
        </p:spPr>
        <p:txBody>
          <a:bodyPr vert="horz" wrap="square" lIns="91565" tIns="45782" rIns="91565" bIns="45782" numCol="1" anchor="b" anchorCtr="0" compatLnSpc="1">
            <a:prstTxWarp prst="textNoShape">
              <a:avLst/>
            </a:prstTxWarp>
          </a:bodyPr>
          <a:lstStyle>
            <a:lvl1pPr algn="r">
              <a:lnSpc>
                <a:spcPct val="100000"/>
              </a:lnSpc>
              <a:buFontTx/>
              <a:buNone/>
              <a:defRPr sz="1200"/>
            </a:lvl1pPr>
          </a:lstStyle>
          <a:p>
            <a:pPr>
              <a:defRPr/>
            </a:pPr>
            <a:fld id="{FB4AD97A-DBD3-4023-AF88-2F236F6D2640}" type="slidenum">
              <a:rPr lang="da-DK"/>
              <a:pPr>
                <a:defRPr/>
              </a:pPr>
              <a:t>‹#›</a:t>
            </a:fld>
            <a:endParaRPr lang="da-DK"/>
          </a:p>
        </p:txBody>
      </p:sp>
    </p:spTree>
    <p:extLst>
      <p:ext uri="{BB962C8B-B14F-4D97-AF65-F5344CB8AC3E}">
        <p14:creationId xmlns:p14="http://schemas.microsoft.com/office/powerpoint/2010/main" val="24149513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1"/>
            <a:ext cx="2951006" cy="497365"/>
          </a:xfrm>
          <a:prstGeom prst="rect">
            <a:avLst/>
          </a:prstGeom>
          <a:noFill/>
          <a:ln w="9525">
            <a:noFill/>
            <a:miter lim="800000"/>
            <a:headEnd/>
            <a:tailEnd/>
          </a:ln>
          <a:effectLst/>
        </p:spPr>
        <p:txBody>
          <a:bodyPr vert="horz" wrap="square" lIns="91565" tIns="45782" rIns="91565" bIns="45782" numCol="1" anchor="t" anchorCtr="0" compatLnSpc="1">
            <a:prstTxWarp prst="textNoShape">
              <a:avLst/>
            </a:prstTxWarp>
          </a:bodyPr>
          <a:lstStyle>
            <a:lvl1pPr>
              <a:lnSpc>
                <a:spcPct val="100000"/>
              </a:lnSpc>
              <a:buFontTx/>
              <a:buNone/>
              <a:defRPr sz="1200"/>
            </a:lvl1pPr>
          </a:lstStyle>
          <a:p>
            <a:pPr>
              <a:defRPr/>
            </a:pPr>
            <a:endParaRPr lang="en-US"/>
          </a:p>
        </p:txBody>
      </p:sp>
      <p:sp>
        <p:nvSpPr>
          <p:cNvPr id="4099" name="Rectangle 3"/>
          <p:cNvSpPr>
            <a:spLocks noGrp="1" noChangeArrowheads="1"/>
          </p:cNvSpPr>
          <p:nvPr>
            <p:ph type="dt" idx="1"/>
          </p:nvPr>
        </p:nvSpPr>
        <p:spPr bwMode="auto">
          <a:xfrm>
            <a:off x="3856193" y="1"/>
            <a:ext cx="2951006" cy="497365"/>
          </a:xfrm>
          <a:prstGeom prst="rect">
            <a:avLst/>
          </a:prstGeom>
          <a:noFill/>
          <a:ln w="9525">
            <a:noFill/>
            <a:miter lim="800000"/>
            <a:headEnd/>
            <a:tailEnd/>
          </a:ln>
          <a:effectLst/>
        </p:spPr>
        <p:txBody>
          <a:bodyPr vert="horz" wrap="square" lIns="91565" tIns="45782" rIns="91565" bIns="45782" numCol="1" anchor="t" anchorCtr="0" compatLnSpc="1">
            <a:prstTxWarp prst="textNoShape">
              <a:avLst/>
            </a:prstTxWarp>
          </a:bodyPr>
          <a:lstStyle>
            <a:lvl1pPr algn="r">
              <a:lnSpc>
                <a:spcPct val="100000"/>
              </a:lnSpc>
              <a:buFontTx/>
              <a:buNone/>
              <a:defRPr sz="1200"/>
            </a:lvl1pPr>
          </a:lstStyle>
          <a:p>
            <a:pPr>
              <a:defRPr/>
            </a:pPr>
            <a:endParaRPr lang="en-US"/>
          </a:p>
        </p:txBody>
      </p:sp>
      <p:sp>
        <p:nvSpPr>
          <p:cNvPr id="7172" name="Rectangle 4"/>
          <p:cNvSpPr>
            <a:spLocks noGrp="1" noRot="1" noChangeAspect="1" noChangeArrowheads="1" noTextEdit="1"/>
          </p:cNvSpPr>
          <p:nvPr>
            <p:ph type="sldImg" idx="2"/>
          </p:nvPr>
        </p:nvSpPr>
        <p:spPr bwMode="auto">
          <a:xfrm>
            <a:off x="920750" y="746125"/>
            <a:ext cx="4967288" cy="37274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0880" y="4722576"/>
            <a:ext cx="5447030" cy="4473099"/>
          </a:xfrm>
          <a:prstGeom prst="rect">
            <a:avLst/>
          </a:prstGeom>
          <a:noFill/>
          <a:ln w="9525">
            <a:noFill/>
            <a:miter lim="800000"/>
            <a:headEnd/>
            <a:tailEnd/>
          </a:ln>
          <a:effectLst/>
        </p:spPr>
        <p:txBody>
          <a:bodyPr vert="horz" wrap="square" lIns="91565" tIns="45782" rIns="91565" bIns="4578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1" y="9441972"/>
            <a:ext cx="2951006" cy="497365"/>
          </a:xfrm>
          <a:prstGeom prst="rect">
            <a:avLst/>
          </a:prstGeom>
          <a:noFill/>
          <a:ln w="9525">
            <a:noFill/>
            <a:miter lim="800000"/>
            <a:headEnd/>
            <a:tailEnd/>
          </a:ln>
          <a:effectLst/>
        </p:spPr>
        <p:txBody>
          <a:bodyPr vert="horz" wrap="square" lIns="91565" tIns="45782" rIns="91565" bIns="45782" numCol="1" anchor="b" anchorCtr="0" compatLnSpc="1">
            <a:prstTxWarp prst="textNoShape">
              <a:avLst/>
            </a:prstTxWarp>
          </a:bodyPr>
          <a:lstStyle>
            <a:lvl1pPr>
              <a:lnSpc>
                <a:spcPct val="100000"/>
              </a:lnSpc>
              <a:buFontTx/>
              <a:buNone/>
              <a:defRPr sz="1200"/>
            </a:lvl1pPr>
          </a:lstStyle>
          <a:p>
            <a:pPr>
              <a:defRPr/>
            </a:pPr>
            <a:endParaRPr lang="en-US"/>
          </a:p>
        </p:txBody>
      </p:sp>
      <p:sp>
        <p:nvSpPr>
          <p:cNvPr id="4103" name="Rectangle 7"/>
          <p:cNvSpPr>
            <a:spLocks noGrp="1" noChangeArrowheads="1"/>
          </p:cNvSpPr>
          <p:nvPr>
            <p:ph type="sldNum" sz="quarter" idx="5"/>
          </p:nvPr>
        </p:nvSpPr>
        <p:spPr bwMode="auto">
          <a:xfrm>
            <a:off x="3856193" y="9441972"/>
            <a:ext cx="2951006" cy="497365"/>
          </a:xfrm>
          <a:prstGeom prst="rect">
            <a:avLst/>
          </a:prstGeom>
          <a:noFill/>
          <a:ln w="9525">
            <a:noFill/>
            <a:miter lim="800000"/>
            <a:headEnd/>
            <a:tailEnd/>
          </a:ln>
          <a:effectLst/>
        </p:spPr>
        <p:txBody>
          <a:bodyPr vert="horz" wrap="square" lIns="91565" tIns="45782" rIns="91565" bIns="45782" numCol="1" anchor="b" anchorCtr="0" compatLnSpc="1">
            <a:prstTxWarp prst="textNoShape">
              <a:avLst/>
            </a:prstTxWarp>
          </a:bodyPr>
          <a:lstStyle>
            <a:lvl1pPr algn="r">
              <a:lnSpc>
                <a:spcPct val="100000"/>
              </a:lnSpc>
              <a:buFontTx/>
              <a:buNone/>
              <a:defRPr sz="1200"/>
            </a:lvl1pPr>
          </a:lstStyle>
          <a:p>
            <a:pPr>
              <a:defRPr/>
            </a:pPr>
            <a:fld id="{7F741EA0-B32F-4AC7-9B44-CB9BA7060207}" type="slidenum">
              <a:rPr lang="en-US"/>
              <a:pPr>
                <a:defRPr/>
              </a:pPr>
              <a:t>‹#›</a:t>
            </a:fld>
            <a:endParaRPr lang="en-US"/>
          </a:p>
        </p:txBody>
      </p:sp>
    </p:spTree>
    <p:extLst>
      <p:ext uri="{BB962C8B-B14F-4D97-AF65-F5344CB8AC3E}">
        <p14:creationId xmlns:p14="http://schemas.microsoft.com/office/powerpoint/2010/main" val="42796553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5500" kern="1200">
        <a:solidFill>
          <a:schemeClr val="tx1"/>
        </a:solidFill>
        <a:latin typeface="AU Passata" pitchFamily="34" charset="0"/>
        <a:ea typeface="+mn-ea"/>
        <a:cs typeface="Arial" charset="0"/>
      </a:defRPr>
    </a:lvl1pPr>
    <a:lvl2pPr marL="2085975" algn="l" rtl="0" eaLnBrk="0" fontAlgn="base" hangingPunct="0">
      <a:spcBef>
        <a:spcPct val="30000"/>
      </a:spcBef>
      <a:spcAft>
        <a:spcPct val="0"/>
      </a:spcAft>
      <a:defRPr sz="5500" kern="1200">
        <a:solidFill>
          <a:schemeClr val="tx1"/>
        </a:solidFill>
        <a:latin typeface="AU Passata" pitchFamily="34" charset="0"/>
        <a:ea typeface="+mn-ea"/>
        <a:cs typeface="Arial" charset="0"/>
      </a:defRPr>
    </a:lvl2pPr>
    <a:lvl3pPr marL="4173538" algn="l" rtl="0" eaLnBrk="0" fontAlgn="base" hangingPunct="0">
      <a:spcBef>
        <a:spcPct val="30000"/>
      </a:spcBef>
      <a:spcAft>
        <a:spcPct val="0"/>
      </a:spcAft>
      <a:defRPr sz="5500" kern="1200">
        <a:solidFill>
          <a:schemeClr val="tx1"/>
        </a:solidFill>
        <a:latin typeface="AU Passata" pitchFamily="34" charset="0"/>
        <a:ea typeface="+mn-ea"/>
        <a:cs typeface="Arial" charset="0"/>
      </a:defRPr>
    </a:lvl3pPr>
    <a:lvl4pPr marL="6261100" algn="l" rtl="0" eaLnBrk="0" fontAlgn="base" hangingPunct="0">
      <a:spcBef>
        <a:spcPct val="30000"/>
      </a:spcBef>
      <a:spcAft>
        <a:spcPct val="0"/>
      </a:spcAft>
      <a:defRPr sz="5500" kern="1200">
        <a:solidFill>
          <a:schemeClr val="tx1"/>
        </a:solidFill>
        <a:latin typeface="AU Passata" pitchFamily="34" charset="0"/>
        <a:ea typeface="+mn-ea"/>
        <a:cs typeface="Arial" charset="0"/>
      </a:defRPr>
    </a:lvl4pPr>
    <a:lvl5pPr marL="8348663" algn="l" rtl="0" eaLnBrk="0" fontAlgn="base" hangingPunct="0">
      <a:spcBef>
        <a:spcPct val="30000"/>
      </a:spcBef>
      <a:spcAft>
        <a:spcPct val="0"/>
      </a:spcAft>
      <a:defRPr sz="5500" kern="1200">
        <a:solidFill>
          <a:schemeClr val="tx1"/>
        </a:solidFill>
        <a:latin typeface="AU Passata" pitchFamily="34" charset="0"/>
        <a:ea typeface="+mn-ea"/>
        <a:cs typeface="Arial" charset="0"/>
      </a:defRPr>
    </a:lvl5pPr>
    <a:lvl6pPr marL="10437190" algn="l" defTabSz="4174876" rtl="0" eaLnBrk="1" latinLnBrk="0" hangingPunct="1">
      <a:defRPr sz="5500" kern="1200">
        <a:solidFill>
          <a:schemeClr val="tx1"/>
        </a:solidFill>
        <a:latin typeface="+mn-lt"/>
        <a:ea typeface="+mn-ea"/>
        <a:cs typeface="+mn-cs"/>
      </a:defRPr>
    </a:lvl6pPr>
    <a:lvl7pPr marL="12524628" algn="l" defTabSz="4174876" rtl="0" eaLnBrk="1" latinLnBrk="0" hangingPunct="1">
      <a:defRPr sz="5500" kern="1200">
        <a:solidFill>
          <a:schemeClr val="tx1"/>
        </a:solidFill>
        <a:latin typeface="+mn-lt"/>
        <a:ea typeface="+mn-ea"/>
        <a:cs typeface="+mn-cs"/>
      </a:defRPr>
    </a:lvl7pPr>
    <a:lvl8pPr marL="14612066" algn="l" defTabSz="4174876" rtl="0" eaLnBrk="1" latinLnBrk="0" hangingPunct="1">
      <a:defRPr sz="5500" kern="1200">
        <a:solidFill>
          <a:schemeClr val="tx1"/>
        </a:solidFill>
        <a:latin typeface="+mn-lt"/>
        <a:ea typeface="+mn-ea"/>
        <a:cs typeface="+mn-cs"/>
      </a:defRPr>
    </a:lvl8pPr>
    <a:lvl9pPr marL="16699504" algn="l" defTabSz="4174876" rtl="0" eaLnBrk="1" latinLnBrk="0" hangingPunct="1">
      <a:defRPr sz="5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ature.com/articles/s41467-019-12653-0#MOESM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nature.com/articles/s41588-019-0379-x#ref-CR76"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nature.com/articles/s41588-019-0379-x#MOESM1"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201142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2390823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165179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3538842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t>1. (A) The number of PGS publications increased substantially from 2001 to 2020, highlighting the popularity of PGS analysis. The number of publications was obtained by searching using the key terms 'polygenic + score + or + polygenic + risk + score' on PubMed. (B) Timeline of commonly used PGS methods developed over the past two decades. These PGS methods either use individual-level genotype and phenotype data as the input (blue) or use summary statistics as the input (orange). (C) PGS methods can be categorized into six categories based on their model and fitting strategy. Specifically, some PGS methods are model-based and are described as a formal model with a corresponding fitting algorithm (colors other than red), whereas others are algorithm-based and are described as an algorithm or a fitting procedure without an explicit model (red). The model-based PGS methods can be further categorized based on the underlying inference algorithm: some are fully Bayesian and use Markov chain Monte Carlo (MCMC) for model fitting (grey); some are partial/empirical Bayesian that optimize particular hyper-parameters through grid search while obtaining other parameter estimates through MCMC (light grey); some are approximate approaches that assume independence across SNPs and use optimization for effect size estimation (yellow); some are frequentist in nature and can obtain an analytic solution without optimization (blue); and some are based on penalized regression and use iterative algorithms for parameter estimation (purple). (D) PGS methods can also be categorized in terms of the information used for PGS construction. Most PGS methods use only genotype and phenotype information from the GWAS on the trait of interest (pink). Some recent PGS methods can use additional SNP annotation information obtained from external data sources (green) and/or other phenotype information in addition to the phenotype of interest (taupe and navy blue). Box 1. Predicting new observations through PGS construction We can predict phenotypes for newly observed individuals using the estimated SNP effect size ^ β from the model in </a:t>
            </a:r>
            <a:r>
              <a:rPr lang="en-US" sz="6000" dirty="0" err="1" smtClean="0"/>
              <a:t>Equation</a:t>
            </a:r>
            <a:r>
              <a:rPr lang="en-US" sz="6000" dirty="0" smtClean="0"/>
              <a:t> 1 (main text). Specifically, once we have obtained the p-vector of genotypes, xl , for a new individual l we can simply plug in the SNP effect estimates to obtain the predicted phenotype value (i.e., the PGS), as ^</a:t>
            </a:r>
            <a:r>
              <a:rPr lang="en-US" sz="6000" dirty="0" err="1" smtClean="0"/>
              <a:t>yl</a:t>
            </a:r>
            <a:r>
              <a:rPr lang="en-US" sz="6000" dirty="0" smtClean="0"/>
              <a:t> ¼ xlβ^. Common modeling assumptions for SNP effect sizes Because p &gt;&gt; n, we will need to make additional modeling assumptions for the effect size β to make the model in Equation 1 (main text) identifiable. Both sparse and polygenic modeling assumptions have been proposed for β. A common sparse modeling assumption for β is the point-normal distribution, which assumes that the effect size of SNP j comes from a mixture of a normal distribution and a point mass at zero, expressed as: β j  π N 0; σ2 β   þ ð Þ 1 − π δ0 ½I where, with proportion π, the SNP effect size follows a normal distribution with mean zero and variance σβ 2 , and with a proportion of 1 − π the effect size is exactly zero – hence the point mass at zero, δ0. In the point-normal distribution, π is usually assumed to be small, representing the prior belief that a small proportion of SNPs have non-zero effects. A common polygenic modeling assumption for β is the normal assumption, which assumes that all SNPs have non-zero effects and that each effect size follows a normal distribution: β j  N 0; σ2 β   ½II with mean zero and variance σβ 2 . The model in Equation 1 (main text), when paired with the normality assumption for β in Equation II, has a wide variety of applications and many names. For example, it is referred to as the linear mixed model (LMM) per the resulting random effects term of the combined genetic effects; as the infinitesimal model per its polygenic assumption on the effect sizes Xβ; as the ridge regression in statistics literature; as the L2 regularization when viewed as a penalized regression; as the best linear unbiased prediction (BLUP) when the focus is on the predicted values; or as the REML when the REML algorithm is used for inference. All these names are used interchangeably in the PGS literature, and we simply refer to the model as the LMM in the present review. Trends in Genetics </a:t>
            </a:r>
            <a:endParaRPr lang="da-DK" dirty="0" smtClean="0"/>
          </a:p>
        </p:txBody>
      </p:sp>
    </p:spTree>
    <p:extLst>
      <p:ext uri="{BB962C8B-B14F-4D97-AF65-F5344CB8AC3E}">
        <p14:creationId xmlns:p14="http://schemas.microsoft.com/office/powerpoint/2010/main" val="4235994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409491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170307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1806694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2241882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en-US" sz="6000" dirty="0">
              <a:solidFill>
                <a:srgbClr val="333333"/>
              </a:solidFill>
            </a:endParaRPr>
          </a:p>
        </p:txBody>
      </p:sp>
    </p:spTree>
    <p:extLst>
      <p:ext uri="{BB962C8B-B14F-4D97-AF65-F5344CB8AC3E}">
        <p14:creationId xmlns:p14="http://schemas.microsoft.com/office/powerpoint/2010/main" val="344596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64170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lvl="0">
              <a:spcAft>
                <a:spcPts val="1800"/>
              </a:spcAft>
              <a:defRPr/>
            </a:pPr>
            <a:r>
              <a:rPr lang="da-DK" sz="2200" dirty="0" smtClean="0">
                <a:solidFill>
                  <a:srgbClr val="333333"/>
                </a:solidFill>
                <a:latin typeface="AU Passata"/>
              </a:rPr>
              <a:t>I am a Senior </a:t>
            </a:r>
            <a:r>
              <a:rPr lang="da-DK" sz="2200" dirty="0" err="1" smtClean="0">
                <a:solidFill>
                  <a:srgbClr val="333333"/>
                </a:solidFill>
                <a:latin typeface="AU Passata"/>
              </a:rPr>
              <a:t>Scientist</a:t>
            </a:r>
            <a:r>
              <a:rPr lang="da-DK" sz="2200" dirty="0" smtClean="0">
                <a:solidFill>
                  <a:srgbClr val="333333"/>
                </a:solidFill>
                <a:latin typeface="AU Passata"/>
              </a:rPr>
              <a:t> at Center for </a:t>
            </a:r>
            <a:r>
              <a:rPr lang="da-DK" sz="2200" dirty="0" err="1" smtClean="0">
                <a:solidFill>
                  <a:srgbClr val="333333"/>
                </a:solidFill>
                <a:latin typeface="AU Passata"/>
              </a:rPr>
              <a:t>Quantitative</a:t>
            </a:r>
            <a:r>
              <a:rPr lang="da-DK" sz="2200" dirty="0" smtClean="0">
                <a:solidFill>
                  <a:srgbClr val="333333"/>
                </a:solidFill>
                <a:latin typeface="AU Passata"/>
              </a:rPr>
              <a:t> Genetics and </a:t>
            </a:r>
            <a:r>
              <a:rPr lang="da-DK" sz="2200" dirty="0" err="1" smtClean="0">
                <a:solidFill>
                  <a:srgbClr val="333333"/>
                </a:solidFill>
                <a:latin typeface="AU Passata"/>
              </a:rPr>
              <a:t>Genomics</a:t>
            </a:r>
            <a:r>
              <a:rPr lang="da-DK" sz="2200" baseline="0" dirty="0" smtClean="0">
                <a:solidFill>
                  <a:srgbClr val="333333"/>
                </a:solidFill>
                <a:latin typeface="AU Passata"/>
              </a:rPr>
              <a:t> </a:t>
            </a:r>
            <a:r>
              <a:rPr lang="da-DK" sz="2200" dirty="0" smtClean="0">
                <a:solidFill>
                  <a:srgbClr val="333333"/>
                </a:solidFill>
                <a:latin typeface="AU Passata"/>
              </a:rPr>
              <a:t>at Aarhus </a:t>
            </a:r>
            <a:r>
              <a:rPr lang="da-DK" sz="2200" dirty="0" err="1" smtClean="0">
                <a:solidFill>
                  <a:srgbClr val="333333"/>
                </a:solidFill>
                <a:latin typeface="AU Passata"/>
              </a:rPr>
              <a:t>University</a:t>
            </a:r>
            <a:endParaRPr lang="da-DK" sz="2200" dirty="0" smtClean="0">
              <a:solidFill>
                <a:srgbClr val="333333"/>
              </a:solidFill>
              <a:latin typeface="AU Passata"/>
            </a:endParaRPr>
          </a:p>
          <a:p>
            <a:pPr lvl="0">
              <a:spcAft>
                <a:spcPts val="1800"/>
              </a:spcAft>
              <a:defRPr/>
            </a:pPr>
            <a:endParaRPr lang="da-DK" sz="2200" dirty="0" smtClean="0">
              <a:solidFill>
                <a:srgbClr val="333333"/>
              </a:solidFill>
              <a:latin typeface="AU Passata"/>
            </a:endParaRPr>
          </a:p>
          <a:p>
            <a:pPr lvl="0">
              <a:spcAft>
                <a:spcPts val="1800"/>
              </a:spcAft>
              <a:defRPr/>
            </a:pPr>
            <a:r>
              <a:rPr lang="da-DK" sz="2200" dirty="0" err="1" smtClean="0">
                <a:solidFill>
                  <a:srgbClr val="333333"/>
                </a:solidFill>
                <a:latin typeface="AU Passata"/>
              </a:rPr>
              <a:t>We</a:t>
            </a:r>
            <a:r>
              <a:rPr lang="da-DK" sz="2200" dirty="0" smtClean="0">
                <a:solidFill>
                  <a:srgbClr val="333333"/>
                </a:solidFill>
                <a:latin typeface="AU Passata"/>
              </a:rPr>
              <a:t> have </a:t>
            </a:r>
            <a:r>
              <a:rPr lang="da-DK" sz="2200" dirty="0" err="1" smtClean="0">
                <a:solidFill>
                  <a:srgbClr val="333333"/>
                </a:solidFill>
                <a:latin typeface="AU Passata"/>
              </a:rPr>
              <a:t>been</a:t>
            </a:r>
            <a:r>
              <a:rPr lang="da-DK" sz="2200" dirty="0" smtClean="0">
                <a:solidFill>
                  <a:srgbClr val="333333"/>
                </a:solidFill>
                <a:latin typeface="AU Passata"/>
              </a:rPr>
              <a:t> a </a:t>
            </a:r>
            <a:r>
              <a:rPr lang="da-DK" sz="2200" dirty="0" err="1" smtClean="0">
                <a:solidFill>
                  <a:srgbClr val="333333"/>
                </a:solidFill>
                <a:latin typeface="AU Passata"/>
              </a:rPr>
              <a:t>key</a:t>
            </a:r>
            <a:r>
              <a:rPr lang="da-DK" sz="2200" dirty="0" smtClean="0">
                <a:solidFill>
                  <a:srgbClr val="333333"/>
                </a:solidFill>
                <a:latin typeface="AU Passata"/>
              </a:rPr>
              <a:t> </a:t>
            </a:r>
            <a:r>
              <a:rPr lang="da-DK" sz="2200" dirty="0" err="1" smtClean="0">
                <a:solidFill>
                  <a:srgbClr val="333333"/>
                </a:solidFill>
                <a:latin typeface="AU Passata"/>
              </a:rPr>
              <a:t>scientific</a:t>
            </a:r>
            <a:r>
              <a:rPr lang="da-DK" sz="2200" dirty="0" smtClean="0">
                <a:solidFill>
                  <a:srgbClr val="333333"/>
                </a:solidFill>
                <a:latin typeface="AU Passata"/>
              </a:rPr>
              <a:t> partner in </a:t>
            </a:r>
            <a:r>
              <a:rPr lang="da-DK" sz="2200" dirty="0" err="1" smtClean="0">
                <a:solidFill>
                  <a:srgbClr val="333333"/>
                </a:solidFill>
                <a:latin typeface="AU Passata"/>
              </a:rPr>
              <a:t>establishing</a:t>
            </a:r>
            <a:r>
              <a:rPr lang="da-DK" sz="2200" dirty="0" smtClean="0">
                <a:solidFill>
                  <a:srgbClr val="333333"/>
                </a:solidFill>
                <a:latin typeface="AU Passata"/>
              </a:rPr>
              <a:t> </a:t>
            </a:r>
            <a:r>
              <a:rPr lang="da-DK" sz="2200" dirty="0" err="1" smtClean="0">
                <a:solidFill>
                  <a:srgbClr val="333333"/>
                </a:solidFill>
                <a:latin typeface="AU Passata"/>
              </a:rPr>
              <a:t>genomic</a:t>
            </a:r>
            <a:r>
              <a:rPr lang="da-DK" sz="2200" dirty="0" smtClean="0">
                <a:solidFill>
                  <a:srgbClr val="333333"/>
                </a:solidFill>
                <a:latin typeface="AU Passata"/>
              </a:rPr>
              <a:t> </a:t>
            </a:r>
            <a:r>
              <a:rPr lang="da-DK" sz="2200" dirty="0" err="1" smtClean="0">
                <a:solidFill>
                  <a:srgbClr val="333333"/>
                </a:solidFill>
                <a:latin typeface="AU Passata"/>
              </a:rPr>
              <a:t>technologies</a:t>
            </a:r>
            <a:r>
              <a:rPr lang="da-DK" sz="2200" dirty="0" smtClean="0">
                <a:solidFill>
                  <a:srgbClr val="333333"/>
                </a:solidFill>
                <a:latin typeface="AU Passata"/>
              </a:rPr>
              <a:t> </a:t>
            </a:r>
            <a:r>
              <a:rPr lang="da-DK" sz="2200" dirty="0" err="1" smtClean="0">
                <a:solidFill>
                  <a:srgbClr val="333333"/>
                </a:solidFill>
                <a:latin typeface="AU Passata"/>
              </a:rPr>
              <a:t>used</a:t>
            </a:r>
            <a:r>
              <a:rPr lang="da-DK" sz="2200" dirty="0" smtClean="0">
                <a:solidFill>
                  <a:srgbClr val="333333"/>
                </a:solidFill>
                <a:latin typeface="AU Passata"/>
              </a:rPr>
              <a:t> for </a:t>
            </a:r>
            <a:r>
              <a:rPr lang="da-DK" sz="2200" dirty="0" err="1" smtClean="0">
                <a:solidFill>
                  <a:srgbClr val="333333"/>
                </a:solidFill>
                <a:latin typeface="AU Passata"/>
              </a:rPr>
              <a:t>prediction</a:t>
            </a:r>
            <a:r>
              <a:rPr lang="da-DK" sz="2200" dirty="0" smtClean="0">
                <a:solidFill>
                  <a:srgbClr val="333333"/>
                </a:solidFill>
                <a:latin typeface="AU Passata"/>
              </a:rPr>
              <a:t> purposes in </a:t>
            </a:r>
            <a:r>
              <a:rPr lang="da-DK" sz="2200" dirty="0" err="1" smtClean="0">
                <a:solidFill>
                  <a:srgbClr val="333333"/>
                </a:solidFill>
                <a:latin typeface="AU Passata"/>
              </a:rPr>
              <a:t>animal</a:t>
            </a:r>
            <a:r>
              <a:rPr lang="da-DK" sz="2200" dirty="0" smtClean="0">
                <a:solidFill>
                  <a:srgbClr val="333333"/>
                </a:solidFill>
                <a:latin typeface="AU Passata"/>
              </a:rPr>
              <a:t> and plant </a:t>
            </a:r>
            <a:r>
              <a:rPr lang="da-DK" sz="2200" dirty="0" err="1" smtClean="0">
                <a:solidFill>
                  <a:srgbClr val="333333"/>
                </a:solidFill>
                <a:latin typeface="AU Passata"/>
              </a:rPr>
              <a:t>breeding</a:t>
            </a:r>
            <a:r>
              <a:rPr lang="da-DK" sz="2200" dirty="0" smtClean="0">
                <a:solidFill>
                  <a:srgbClr val="333333"/>
                </a:solidFill>
                <a:latin typeface="AU Passata"/>
              </a:rPr>
              <a:t> </a:t>
            </a:r>
            <a:r>
              <a:rPr lang="da-DK" sz="2200" dirty="0" err="1" smtClean="0">
                <a:solidFill>
                  <a:srgbClr val="333333"/>
                </a:solidFill>
                <a:latin typeface="AU Passata"/>
              </a:rPr>
              <a:t>industries</a:t>
            </a:r>
            <a:endParaRPr lang="da-DK" sz="2200" dirty="0" smtClean="0">
              <a:solidFill>
                <a:srgbClr val="333333"/>
              </a:solidFill>
              <a:latin typeface="AU Passata"/>
            </a:endParaRPr>
          </a:p>
          <a:p>
            <a:pPr lvl="0">
              <a:spcAft>
                <a:spcPts val="1800"/>
              </a:spcAft>
              <a:defRPr/>
            </a:pPr>
            <a:endParaRPr lang="da-DK" sz="2200" dirty="0" smtClean="0">
              <a:solidFill>
                <a:srgbClr val="333333"/>
              </a:solidFill>
              <a:latin typeface="AU Passata"/>
            </a:endParaRPr>
          </a:p>
          <a:p>
            <a:pPr lvl="0">
              <a:spcAft>
                <a:spcPts val="1800"/>
              </a:spcAft>
              <a:defRPr/>
            </a:pPr>
            <a:r>
              <a:rPr lang="da-DK" sz="2200" dirty="0" err="1" smtClean="0">
                <a:solidFill>
                  <a:srgbClr val="333333"/>
                </a:solidFill>
                <a:latin typeface="AU Passata"/>
              </a:rPr>
              <a:t>We</a:t>
            </a:r>
            <a:r>
              <a:rPr lang="da-DK" sz="2200" dirty="0" smtClean="0">
                <a:solidFill>
                  <a:srgbClr val="333333"/>
                </a:solidFill>
                <a:latin typeface="AU Passata"/>
              </a:rPr>
              <a:t> </a:t>
            </a:r>
            <a:r>
              <a:rPr lang="da-DK" sz="2200" dirty="0" err="1" smtClean="0">
                <a:solidFill>
                  <a:srgbClr val="333333"/>
                </a:solidFill>
                <a:latin typeface="AU Passata"/>
              </a:rPr>
              <a:t>believe</a:t>
            </a:r>
            <a:r>
              <a:rPr lang="da-DK" sz="2200" dirty="0" smtClean="0">
                <a:solidFill>
                  <a:srgbClr val="333333"/>
                </a:solidFill>
                <a:latin typeface="AU Passata"/>
              </a:rPr>
              <a:t> </a:t>
            </a:r>
            <a:r>
              <a:rPr lang="da-DK" sz="2400" dirty="0" err="1" smtClean="0">
                <a:solidFill>
                  <a:srgbClr val="333333"/>
                </a:solidFill>
                <a:latin typeface="AU Passata"/>
              </a:rPr>
              <a:t>our</a:t>
            </a:r>
            <a:r>
              <a:rPr lang="da-DK" sz="2400" dirty="0" smtClean="0">
                <a:solidFill>
                  <a:srgbClr val="333333"/>
                </a:solidFill>
                <a:latin typeface="AU Passata"/>
              </a:rPr>
              <a:t> </a:t>
            </a:r>
            <a:r>
              <a:rPr lang="da-DK" sz="2400" dirty="0" err="1" smtClean="0">
                <a:solidFill>
                  <a:srgbClr val="333333"/>
                </a:solidFill>
                <a:latin typeface="AU Passata"/>
              </a:rPr>
              <a:t>prediction</a:t>
            </a:r>
            <a:r>
              <a:rPr lang="da-DK" sz="2400" dirty="0" smtClean="0">
                <a:solidFill>
                  <a:srgbClr val="333333"/>
                </a:solidFill>
                <a:latin typeface="AU Passata"/>
              </a:rPr>
              <a:t> </a:t>
            </a:r>
            <a:r>
              <a:rPr lang="da-DK" sz="2400" dirty="0" err="1" smtClean="0">
                <a:solidFill>
                  <a:srgbClr val="333333"/>
                </a:solidFill>
                <a:latin typeface="AU Passata"/>
              </a:rPr>
              <a:t>tools</a:t>
            </a:r>
            <a:r>
              <a:rPr lang="da-DK" sz="2400" dirty="0" smtClean="0">
                <a:solidFill>
                  <a:srgbClr val="333333"/>
                </a:solidFill>
                <a:latin typeface="AU Passata"/>
              </a:rPr>
              <a:t> </a:t>
            </a:r>
            <a:r>
              <a:rPr lang="da-DK" sz="2400" dirty="0" err="1" smtClean="0">
                <a:solidFill>
                  <a:srgbClr val="333333"/>
                </a:solidFill>
                <a:latin typeface="AU Passata"/>
              </a:rPr>
              <a:t>can</a:t>
            </a:r>
            <a:r>
              <a:rPr lang="da-DK" sz="2400" dirty="0" smtClean="0">
                <a:solidFill>
                  <a:srgbClr val="333333"/>
                </a:solidFill>
                <a:latin typeface="AU Passata"/>
              </a:rPr>
              <a:t> </a:t>
            </a:r>
            <a:r>
              <a:rPr lang="da-DK" sz="2400" dirty="0" err="1" smtClean="0">
                <a:solidFill>
                  <a:srgbClr val="333333"/>
                </a:solidFill>
                <a:latin typeface="AU Passata"/>
              </a:rPr>
              <a:t>be</a:t>
            </a:r>
            <a:r>
              <a:rPr lang="da-DK" sz="2400" dirty="0" smtClean="0">
                <a:solidFill>
                  <a:srgbClr val="333333"/>
                </a:solidFill>
                <a:latin typeface="AU Passata"/>
              </a:rPr>
              <a:t> </a:t>
            </a:r>
            <a:r>
              <a:rPr lang="da-DK" sz="2400" dirty="0" err="1" smtClean="0">
                <a:solidFill>
                  <a:srgbClr val="333333"/>
                </a:solidFill>
                <a:latin typeface="AU Passata"/>
              </a:rPr>
              <a:t>used</a:t>
            </a:r>
            <a:r>
              <a:rPr lang="da-DK" sz="2400" dirty="0" smtClean="0">
                <a:solidFill>
                  <a:srgbClr val="333333"/>
                </a:solidFill>
                <a:latin typeface="AU Passata"/>
              </a:rPr>
              <a:t> in </a:t>
            </a:r>
            <a:r>
              <a:rPr lang="da-DK" sz="2400" dirty="0" err="1" smtClean="0">
                <a:solidFill>
                  <a:srgbClr val="333333"/>
                </a:solidFill>
                <a:latin typeface="AU Passata"/>
              </a:rPr>
              <a:t>precision</a:t>
            </a:r>
            <a:r>
              <a:rPr lang="da-DK" sz="2400" dirty="0" smtClean="0">
                <a:solidFill>
                  <a:srgbClr val="333333"/>
                </a:solidFill>
                <a:latin typeface="AU Passata"/>
              </a:rPr>
              <a:t> </a:t>
            </a:r>
            <a:r>
              <a:rPr lang="da-DK" sz="2400" dirty="0" err="1" smtClean="0">
                <a:solidFill>
                  <a:srgbClr val="333333"/>
                </a:solidFill>
                <a:latin typeface="AU Passata"/>
              </a:rPr>
              <a:t>health</a:t>
            </a:r>
            <a:endParaRPr lang="da-DK" sz="2200" dirty="0" smtClean="0">
              <a:solidFill>
                <a:srgbClr val="333333"/>
              </a:solidFill>
              <a:latin typeface="AU Passata"/>
            </a:endParaRPr>
          </a:p>
          <a:p>
            <a:pPr lvl="0">
              <a:spcAft>
                <a:spcPts val="1800"/>
              </a:spcAft>
              <a:defRPr/>
            </a:pPr>
            <a:endParaRPr lang="da-DK" sz="2200" dirty="0" smtClean="0">
              <a:solidFill>
                <a:srgbClr val="333333"/>
              </a:solidFill>
              <a:latin typeface="AU Passata"/>
            </a:endParaRPr>
          </a:p>
          <a:p>
            <a:pPr lvl="0">
              <a:spcAft>
                <a:spcPts val="1800"/>
              </a:spcAft>
              <a:defRPr/>
            </a:pPr>
            <a:r>
              <a:rPr lang="da-DK" sz="2200" dirty="0" smtClean="0">
                <a:solidFill>
                  <a:srgbClr val="333333"/>
                </a:solidFill>
                <a:latin typeface="AU Passata"/>
              </a:rPr>
              <a:t>My research </a:t>
            </a:r>
            <a:r>
              <a:rPr lang="da-DK" sz="2200" dirty="0" err="1" smtClean="0">
                <a:solidFill>
                  <a:srgbClr val="333333"/>
                </a:solidFill>
                <a:latin typeface="AU Passata"/>
              </a:rPr>
              <a:t>interest</a:t>
            </a:r>
            <a:r>
              <a:rPr lang="da-DK" sz="2200" dirty="0" smtClean="0">
                <a:solidFill>
                  <a:srgbClr val="333333"/>
                </a:solidFill>
                <a:latin typeface="AU Passata"/>
              </a:rPr>
              <a:t> is to d</a:t>
            </a:r>
            <a:r>
              <a:rPr lang="en-US" sz="2200" dirty="0" err="1" smtClean="0"/>
              <a:t>evelop</a:t>
            </a:r>
            <a:r>
              <a:rPr lang="en-US" sz="2200" dirty="0" smtClean="0"/>
              <a:t> statistical methods that increase prediction accuracy of complex diseases</a:t>
            </a:r>
            <a:endParaRPr lang="da-DK" sz="2200" dirty="0" smtClean="0">
              <a:solidFill>
                <a:srgbClr val="333333"/>
              </a:solidFill>
              <a:latin typeface="AU Passata"/>
            </a:endParaRPr>
          </a:p>
          <a:p>
            <a:pPr marL="0" lvl="0" indent="0">
              <a:spcAft>
                <a:spcPts val="0"/>
              </a:spcAft>
              <a:buFontTx/>
              <a:buNone/>
              <a:defRPr/>
            </a:pPr>
            <a:endParaRPr lang="da-DK" sz="2200" baseline="0" dirty="0" smtClean="0">
              <a:solidFill>
                <a:srgbClr val="333333"/>
              </a:solidFill>
              <a:latin typeface="AU Passata"/>
            </a:endParaRPr>
          </a:p>
          <a:p>
            <a:pPr marL="0" lvl="0" indent="0">
              <a:spcAft>
                <a:spcPts val="0"/>
              </a:spcAft>
              <a:buFontTx/>
              <a:buNone/>
              <a:defRPr/>
            </a:pPr>
            <a:r>
              <a:rPr lang="da-DK" sz="2200" baseline="0" dirty="0" smtClean="0">
                <a:solidFill>
                  <a:srgbClr val="333333"/>
                </a:solidFill>
                <a:latin typeface="AU Passata"/>
              </a:rPr>
              <a:t>I have </a:t>
            </a:r>
            <a:r>
              <a:rPr lang="da-DK" sz="2200" baseline="0" dirty="0" err="1" smtClean="0">
                <a:solidFill>
                  <a:srgbClr val="333333"/>
                </a:solidFill>
                <a:latin typeface="AU Passata"/>
              </a:rPr>
              <a:t>implemented</a:t>
            </a:r>
            <a:r>
              <a:rPr lang="da-DK" sz="2200" baseline="0" dirty="0" smtClean="0">
                <a:solidFill>
                  <a:srgbClr val="333333"/>
                </a:solidFill>
                <a:latin typeface="AU Passata"/>
              </a:rPr>
              <a:t> </a:t>
            </a:r>
            <a:r>
              <a:rPr lang="da-DK" sz="2200" baseline="0" dirty="0" err="1" smtClean="0">
                <a:solidFill>
                  <a:srgbClr val="333333"/>
                </a:solidFill>
                <a:latin typeface="AU Passata"/>
              </a:rPr>
              <a:t>these</a:t>
            </a:r>
            <a:r>
              <a:rPr lang="da-DK" sz="2200" baseline="0" dirty="0" smtClean="0">
                <a:solidFill>
                  <a:srgbClr val="333333"/>
                </a:solidFill>
                <a:latin typeface="AU Passata"/>
              </a:rPr>
              <a:t> </a:t>
            </a:r>
            <a:r>
              <a:rPr lang="da-DK" sz="2200" baseline="0" dirty="0" err="1" smtClean="0">
                <a:solidFill>
                  <a:srgbClr val="333333"/>
                </a:solidFill>
                <a:latin typeface="AU Passata"/>
              </a:rPr>
              <a:t>methods</a:t>
            </a:r>
            <a:r>
              <a:rPr lang="da-DK" sz="2200" baseline="0" dirty="0" smtClean="0">
                <a:solidFill>
                  <a:srgbClr val="333333"/>
                </a:solidFill>
                <a:latin typeface="AU Passata"/>
              </a:rPr>
              <a:t> </a:t>
            </a:r>
            <a:r>
              <a:rPr lang="da-DK" sz="2200" dirty="0" err="1" smtClean="0">
                <a:solidFill>
                  <a:srgbClr val="333333"/>
                </a:solidFill>
                <a:latin typeface="AU Passata"/>
              </a:rPr>
              <a:t>into</a:t>
            </a:r>
            <a:r>
              <a:rPr lang="da-DK" sz="2200" dirty="0" smtClean="0">
                <a:solidFill>
                  <a:srgbClr val="333333"/>
                </a:solidFill>
                <a:latin typeface="AU Passata"/>
              </a:rPr>
              <a:t> an R </a:t>
            </a:r>
            <a:r>
              <a:rPr lang="da-DK" sz="2200" dirty="0" err="1" smtClean="0">
                <a:solidFill>
                  <a:srgbClr val="333333"/>
                </a:solidFill>
                <a:latin typeface="AU Passata"/>
              </a:rPr>
              <a:t>package</a:t>
            </a:r>
            <a:r>
              <a:rPr lang="da-DK" sz="2200" dirty="0" smtClean="0">
                <a:solidFill>
                  <a:srgbClr val="333333"/>
                </a:solidFill>
                <a:latin typeface="AU Passata"/>
              </a:rPr>
              <a:t> (qgg) </a:t>
            </a:r>
            <a:r>
              <a:rPr lang="da-DK" sz="2200" dirty="0" err="1" smtClean="0">
                <a:solidFill>
                  <a:srgbClr val="333333"/>
                </a:solidFill>
                <a:latin typeface="AU Passata"/>
              </a:rPr>
              <a:t>that</a:t>
            </a:r>
            <a:r>
              <a:rPr lang="da-DK" sz="2200" dirty="0" smtClean="0">
                <a:solidFill>
                  <a:srgbClr val="333333"/>
                </a:solidFill>
                <a:latin typeface="AU Passata"/>
              </a:rPr>
              <a:t> </a:t>
            </a:r>
            <a:r>
              <a:rPr lang="da-DK" sz="2200" dirty="0" err="1" smtClean="0">
                <a:solidFill>
                  <a:srgbClr val="333333"/>
                </a:solidFill>
                <a:latin typeface="AU Passata"/>
              </a:rPr>
              <a:t>can</a:t>
            </a:r>
            <a:r>
              <a:rPr lang="da-DK" sz="2200" dirty="0" smtClean="0">
                <a:solidFill>
                  <a:srgbClr val="333333"/>
                </a:solidFill>
                <a:latin typeface="AU Passata"/>
              </a:rPr>
              <a:t> </a:t>
            </a:r>
            <a:r>
              <a:rPr lang="da-DK" sz="2200" dirty="0" err="1" smtClean="0">
                <a:solidFill>
                  <a:srgbClr val="333333"/>
                </a:solidFill>
                <a:latin typeface="AU Passata"/>
              </a:rPr>
              <a:t>be</a:t>
            </a:r>
            <a:r>
              <a:rPr lang="da-DK" sz="2200" dirty="0" smtClean="0">
                <a:solidFill>
                  <a:srgbClr val="333333"/>
                </a:solidFill>
                <a:latin typeface="AU Passata"/>
              </a:rPr>
              <a:t> </a:t>
            </a:r>
            <a:r>
              <a:rPr lang="da-DK" sz="2200" dirty="0" err="1" smtClean="0">
                <a:solidFill>
                  <a:srgbClr val="333333"/>
                </a:solidFill>
                <a:latin typeface="AU Passata"/>
              </a:rPr>
              <a:t>used</a:t>
            </a:r>
            <a:r>
              <a:rPr lang="da-DK" sz="2200" dirty="0" smtClean="0">
                <a:solidFill>
                  <a:srgbClr val="333333"/>
                </a:solidFill>
                <a:latin typeface="AU Passata"/>
              </a:rPr>
              <a:t> for </a:t>
            </a:r>
            <a:r>
              <a:rPr lang="da-DK" sz="2200" dirty="0" err="1" smtClean="0">
                <a:solidFill>
                  <a:srgbClr val="333333"/>
                </a:solidFill>
                <a:latin typeface="AU Passata"/>
              </a:rPr>
              <a:t>risk</a:t>
            </a:r>
            <a:r>
              <a:rPr lang="da-DK" sz="2200" dirty="0" smtClean="0">
                <a:solidFill>
                  <a:srgbClr val="333333"/>
                </a:solidFill>
                <a:latin typeface="AU Passata"/>
              </a:rPr>
              <a:t> </a:t>
            </a:r>
            <a:r>
              <a:rPr lang="da-DK" sz="2200" dirty="0" err="1" smtClean="0">
                <a:solidFill>
                  <a:srgbClr val="333333"/>
                </a:solidFill>
                <a:latin typeface="AU Passata"/>
              </a:rPr>
              <a:t>prediction</a:t>
            </a:r>
            <a:endParaRPr lang="da-DK" sz="2200" dirty="0" smtClean="0">
              <a:solidFill>
                <a:srgbClr val="333333"/>
              </a:solidFill>
              <a:latin typeface="AU Passata"/>
            </a:endParaRPr>
          </a:p>
          <a:p>
            <a:pPr marL="342900" lvl="0" indent="-342900">
              <a:spcAft>
                <a:spcPts val="1800"/>
              </a:spcAft>
              <a:buFontTx/>
              <a:buChar char="-"/>
              <a:defRPr/>
            </a:pPr>
            <a:endParaRPr lang="da-DK" sz="2200" dirty="0" smtClean="0">
              <a:solidFill>
                <a:srgbClr val="333333"/>
              </a:solidFill>
              <a:latin typeface="AU Passata"/>
            </a:endParaRPr>
          </a:p>
          <a:p>
            <a:pPr lvl="0">
              <a:spcAft>
                <a:spcPts val="1200"/>
              </a:spcAft>
              <a:defRPr/>
            </a:pPr>
            <a:r>
              <a:rPr lang="da-DK" sz="2200" dirty="0" smtClean="0">
                <a:solidFill>
                  <a:srgbClr val="333333"/>
                </a:solidFill>
                <a:latin typeface="AU Passata"/>
              </a:rPr>
              <a:t>I</a:t>
            </a:r>
            <a:r>
              <a:rPr lang="da-DK" sz="2200" baseline="0" dirty="0" smtClean="0">
                <a:solidFill>
                  <a:srgbClr val="333333"/>
                </a:solidFill>
                <a:latin typeface="AU Passata"/>
              </a:rPr>
              <a:t> have </a:t>
            </a:r>
            <a:r>
              <a:rPr lang="da-DK" sz="2200" baseline="0" dirty="0" err="1" smtClean="0">
                <a:solidFill>
                  <a:srgbClr val="333333"/>
                </a:solidFill>
                <a:latin typeface="AU Passata"/>
              </a:rPr>
              <a:t>also</a:t>
            </a:r>
            <a:r>
              <a:rPr lang="da-DK" sz="2200" baseline="0" dirty="0" smtClean="0">
                <a:solidFill>
                  <a:srgbClr val="333333"/>
                </a:solidFill>
                <a:latin typeface="AU Passata"/>
              </a:rPr>
              <a:t> </a:t>
            </a:r>
            <a:r>
              <a:rPr lang="da-DK" sz="2200" baseline="0" dirty="0" err="1" smtClean="0">
                <a:solidFill>
                  <a:srgbClr val="333333"/>
                </a:solidFill>
                <a:latin typeface="AU Passata"/>
              </a:rPr>
              <a:t>been</a:t>
            </a:r>
            <a:r>
              <a:rPr lang="da-DK" sz="2200" baseline="0" dirty="0" smtClean="0">
                <a:solidFill>
                  <a:srgbClr val="333333"/>
                </a:solidFill>
                <a:latin typeface="AU Passata"/>
              </a:rPr>
              <a:t> </a:t>
            </a:r>
            <a:r>
              <a:rPr lang="da-DK" sz="2200" dirty="0" smtClean="0">
                <a:solidFill>
                  <a:srgbClr val="333333"/>
                </a:solidFill>
                <a:latin typeface="AU Passata"/>
              </a:rPr>
              <a:t>Senior </a:t>
            </a:r>
            <a:r>
              <a:rPr lang="da-DK" sz="2200" dirty="0" err="1" smtClean="0">
                <a:solidFill>
                  <a:srgbClr val="333333"/>
                </a:solidFill>
                <a:latin typeface="AU Passata"/>
              </a:rPr>
              <a:t>Scientist</a:t>
            </a:r>
            <a:r>
              <a:rPr lang="da-DK" sz="2200" dirty="0" smtClean="0">
                <a:solidFill>
                  <a:srgbClr val="333333"/>
                </a:solidFill>
                <a:latin typeface="AU Passata"/>
              </a:rPr>
              <a:t> at </a:t>
            </a:r>
            <a:r>
              <a:rPr lang="da-DK" sz="2200" dirty="0" err="1" smtClean="0">
                <a:solidFill>
                  <a:srgbClr val="333333"/>
                </a:solidFill>
                <a:latin typeface="AU Passata"/>
              </a:rPr>
              <a:t>Genomics</a:t>
            </a:r>
            <a:r>
              <a:rPr lang="da-DK" sz="2200" dirty="0" smtClean="0">
                <a:solidFill>
                  <a:srgbClr val="333333"/>
                </a:solidFill>
                <a:latin typeface="AU Passata"/>
              </a:rPr>
              <a:t> </a:t>
            </a:r>
            <a:r>
              <a:rPr lang="da-DK" sz="2200" dirty="0" err="1" smtClean="0">
                <a:solidFill>
                  <a:srgbClr val="333333"/>
                </a:solidFill>
                <a:latin typeface="AU Passata"/>
              </a:rPr>
              <a:t>Plc</a:t>
            </a:r>
            <a:r>
              <a:rPr lang="da-DK" sz="2200" dirty="0" smtClean="0">
                <a:solidFill>
                  <a:srgbClr val="333333"/>
                </a:solidFill>
                <a:latin typeface="AU Passata"/>
              </a:rPr>
              <a:t> in Oxford (2016-2020)</a:t>
            </a:r>
          </a:p>
          <a:p>
            <a:pPr marL="0" lvl="0" indent="0">
              <a:spcAft>
                <a:spcPts val="600"/>
              </a:spcAft>
              <a:buFontTx/>
              <a:buNone/>
            </a:pPr>
            <a:endParaRPr lang="da-DK" sz="2200" dirty="0" smtClean="0">
              <a:solidFill>
                <a:srgbClr val="333333"/>
              </a:solidFill>
              <a:latin typeface="AU Passata"/>
            </a:endParaRPr>
          </a:p>
          <a:p>
            <a:pPr marL="0" lvl="0" indent="0">
              <a:spcAft>
                <a:spcPts val="600"/>
              </a:spcAft>
              <a:buFontTx/>
              <a:buNone/>
            </a:pPr>
            <a:r>
              <a:rPr lang="da-DK" sz="2200" dirty="0" err="1" smtClean="0">
                <a:solidFill>
                  <a:srgbClr val="333333"/>
                </a:solidFill>
                <a:latin typeface="AU Passata"/>
              </a:rPr>
              <a:t>Genomics</a:t>
            </a:r>
            <a:r>
              <a:rPr lang="da-DK" sz="2200" dirty="0" smtClean="0">
                <a:solidFill>
                  <a:srgbClr val="333333"/>
                </a:solidFill>
                <a:latin typeface="AU Passata"/>
              </a:rPr>
              <a:t> </a:t>
            </a:r>
            <a:r>
              <a:rPr lang="da-DK" sz="2200" dirty="0" err="1" smtClean="0">
                <a:solidFill>
                  <a:srgbClr val="333333"/>
                </a:solidFill>
                <a:latin typeface="AU Passata"/>
              </a:rPr>
              <a:t>Plc</a:t>
            </a:r>
            <a:r>
              <a:rPr lang="da-DK" sz="2200" dirty="0" smtClean="0">
                <a:solidFill>
                  <a:srgbClr val="333333"/>
                </a:solidFill>
                <a:latin typeface="AU Passata"/>
              </a:rPr>
              <a:t> </a:t>
            </a:r>
            <a:r>
              <a:rPr lang="da-DK" sz="2200" dirty="0" err="1" smtClean="0">
                <a:solidFill>
                  <a:srgbClr val="333333"/>
                </a:solidFill>
                <a:latin typeface="AU Passata"/>
              </a:rPr>
              <a:t>focus</a:t>
            </a:r>
            <a:r>
              <a:rPr lang="da-DK" sz="2200" dirty="0" smtClean="0">
                <a:solidFill>
                  <a:srgbClr val="333333"/>
                </a:solidFill>
                <a:latin typeface="AU Passata"/>
              </a:rPr>
              <a:t> on </a:t>
            </a:r>
            <a:r>
              <a:rPr lang="da-DK" sz="2200" dirty="0" err="1" smtClean="0">
                <a:solidFill>
                  <a:srgbClr val="333333"/>
                </a:solidFill>
                <a:latin typeface="AU Passata"/>
              </a:rPr>
              <a:t>using</a:t>
            </a:r>
            <a:r>
              <a:rPr lang="da-DK" sz="2200" dirty="0" smtClean="0">
                <a:solidFill>
                  <a:srgbClr val="333333"/>
                </a:solidFill>
                <a:latin typeface="AU Passata"/>
              </a:rPr>
              <a:t> </a:t>
            </a:r>
            <a:r>
              <a:rPr lang="da-DK" sz="2200" dirty="0" err="1" smtClean="0">
                <a:solidFill>
                  <a:srgbClr val="333333"/>
                </a:solidFill>
                <a:latin typeface="AU Passata"/>
              </a:rPr>
              <a:t>genomics</a:t>
            </a:r>
            <a:r>
              <a:rPr lang="da-DK" sz="2200" dirty="0" smtClean="0">
                <a:solidFill>
                  <a:srgbClr val="333333"/>
                </a:solidFill>
                <a:latin typeface="AU Passata"/>
              </a:rPr>
              <a:t> for drug </a:t>
            </a:r>
            <a:r>
              <a:rPr lang="da-DK" sz="2200" dirty="0" err="1" smtClean="0">
                <a:solidFill>
                  <a:srgbClr val="333333"/>
                </a:solidFill>
                <a:latin typeface="AU Passata"/>
              </a:rPr>
              <a:t>discovery</a:t>
            </a:r>
            <a:r>
              <a:rPr lang="da-DK" sz="2200" dirty="0" smtClean="0">
                <a:solidFill>
                  <a:srgbClr val="333333"/>
                </a:solidFill>
                <a:latin typeface="AU Passata"/>
              </a:rPr>
              <a:t> and </a:t>
            </a:r>
            <a:r>
              <a:rPr lang="da-DK" sz="2200" dirty="0" err="1" smtClean="0">
                <a:solidFill>
                  <a:srgbClr val="333333"/>
                </a:solidFill>
                <a:latin typeface="AU Passata"/>
              </a:rPr>
              <a:t>precision</a:t>
            </a:r>
            <a:r>
              <a:rPr lang="da-DK" sz="2200" dirty="0" smtClean="0">
                <a:solidFill>
                  <a:srgbClr val="333333"/>
                </a:solidFill>
                <a:latin typeface="AU Passata"/>
              </a:rPr>
              <a:t> </a:t>
            </a:r>
            <a:r>
              <a:rPr lang="da-DK" sz="2200" dirty="0" err="1" smtClean="0">
                <a:solidFill>
                  <a:srgbClr val="333333"/>
                </a:solidFill>
                <a:latin typeface="AU Passata"/>
              </a:rPr>
              <a:t>health</a:t>
            </a:r>
            <a:endParaRPr lang="da-DK" sz="2200" dirty="0" smtClean="0">
              <a:solidFill>
                <a:srgbClr val="333333"/>
              </a:solidFill>
              <a:latin typeface="AU Passata"/>
            </a:endParaRPr>
          </a:p>
          <a:p>
            <a:pPr marL="0" lvl="0" indent="0">
              <a:buFontTx/>
              <a:buNone/>
              <a:defRPr/>
            </a:pPr>
            <a:endParaRPr lang="da-DK" sz="2200" dirty="0" smtClean="0">
              <a:solidFill>
                <a:srgbClr val="333333"/>
              </a:solidFill>
              <a:latin typeface="AU Passata"/>
            </a:endParaRPr>
          </a:p>
          <a:p>
            <a:pPr marL="0" lvl="0" indent="0">
              <a:buFontTx/>
              <a:buNone/>
              <a:defRPr/>
            </a:pPr>
            <a:r>
              <a:rPr lang="da-DK" sz="2200" dirty="0" smtClean="0">
                <a:solidFill>
                  <a:srgbClr val="333333"/>
                </a:solidFill>
                <a:latin typeface="AU Passata"/>
              </a:rPr>
              <a:t>My </a:t>
            </a:r>
            <a:r>
              <a:rPr lang="da-DK" sz="2200" dirty="0" err="1" smtClean="0">
                <a:solidFill>
                  <a:srgbClr val="333333"/>
                </a:solidFill>
                <a:latin typeface="AU Passata"/>
              </a:rPr>
              <a:t>role</a:t>
            </a:r>
            <a:r>
              <a:rPr lang="da-DK" sz="2200" dirty="0" smtClean="0">
                <a:solidFill>
                  <a:srgbClr val="333333"/>
                </a:solidFill>
                <a:latin typeface="AU Passata"/>
              </a:rPr>
              <a:t> </a:t>
            </a:r>
            <a:r>
              <a:rPr lang="da-DK" sz="2200" dirty="0" err="1" smtClean="0">
                <a:solidFill>
                  <a:srgbClr val="333333"/>
                </a:solidFill>
                <a:latin typeface="AU Passata"/>
              </a:rPr>
              <a:t>their</a:t>
            </a:r>
            <a:r>
              <a:rPr lang="da-DK" sz="2200" dirty="0" smtClean="0">
                <a:solidFill>
                  <a:srgbClr val="333333"/>
                </a:solidFill>
                <a:latin typeface="AU Passata"/>
              </a:rPr>
              <a:t> has </a:t>
            </a:r>
            <a:r>
              <a:rPr lang="da-DK" sz="2200" dirty="0" err="1" smtClean="0">
                <a:solidFill>
                  <a:srgbClr val="333333"/>
                </a:solidFill>
                <a:latin typeface="AU Passata"/>
              </a:rPr>
              <a:t>been</a:t>
            </a:r>
            <a:r>
              <a:rPr lang="da-DK" sz="2200" dirty="0" smtClean="0">
                <a:solidFill>
                  <a:srgbClr val="333333"/>
                </a:solidFill>
                <a:latin typeface="AU Passata"/>
              </a:rPr>
              <a:t> to </a:t>
            </a:r>
            <a:r>
              <a:rPr lang="da-DK" sz="2200" dirty="0" err="1" smtClean="0">
                <a:solidFill>
                  <a:srgbClr val="333333"/>
                </a:solidFill>
                <a:latin typeface="AU Passata"/>
              </a:rPr>
              <a:t>develop</a:t>
            </a:r>
            <a:r>
              <a:rPr lang="da-DK" sz="2200" dirty="0" smtClean="0">
                <a:solidFill>
                  <a:srgbClr val="333333"/>
                </a:solidFill>
                <a:latin typeface="AU Passata"/>
              </a:rPr>
              <a:t> </a:t>
            </a:r>
            <a:r>
              <a:rPr lang="da-DK" sz="2200" dirty="0" err="1" smtClean="0">
                <a:solidFill>
                  <a:srgbClr val="333333"/>
                </a:solidFill>
                <a:latin typeface="AU Passata"/>
              </a:rPr>
              <a:t>methods</a:t>
            </a:r>
            <a:r>
              <a:rPr lang="da-DK" sz="2200" dirty="0" smtClean="0">
                <a:solidFill>
                  <a:srgbClr val="333333"/>
                </a:solidFill>
                <a:latin typeface="AU Passata"/>
              </a:rPr>
              <a:t> for </a:t>
            </a:r>
            <a:r>
              <a:rPr lang="da-DK" sz="2200" dirty="0" err="1" smtClean="0">
                <a:solidFill>
                  <a:srgbClr val="333333"/>
                </a:solidFill>
                <a:latin typeface="AU Passata"/>
              </a:rPr>
              <a:t>genetic</a:t>
            </a:r>
            <a:r>
              <a:rPr lang="da-DK" sz="2200" dirty="0" smtClean="0">
                <a:solidFill>
                  <a:srgbClr val="333333"/>
                </a:solidFill>
                <a:latin typeface="AU Passata"/>
              </a:rPr>
              <a:t> </a:t>
            </a:r>
            <a:r>
              <a:rPr lang="da-DK" sz="2200" dirty="0" err="1" smtClean="0">
                <a:solidFill>
                  <a:srgbClr val="333333"/>
                </a:solidFill>
                <a:latin typeface="AU Passata"/>
              </a:rPr>
              <a:t>risk</a:t>
            </a:r>
            <a:r>
              <a:rPr lang="da-DK" sz="2200" dirty="0" smtClean="0">
                <a:solidFill>
                  <a:srgbClr val="333333"/>
                </a:solidFill>
                <a:latin typeface="AU Passata"/>
              </a:rPr>
              <a:t> </a:t>
            </a:r>
            <a:r>
              <a:rPr lang="da-DK" sz="2200" dirty="0" err="1" smtClean="0">
                <a:solidFill>
                  <a:srgbClr val="333333"/>
                </a:solidFill>
                <a:latin typeface="AU Passata"/>
              </a:rPr>
              <a:t>prediction</a:t>
            </a:r>
            <a:r>
              <a:rPr lang="da-DK" sz="2200" baseline="0" dirty="0" smtClean="0">
                <a:solidFill>
                  <a:srgbClr val="333333"/>
                </a:solidFill>
                <a:latin typeface="AU Passata"/>
              </a:rPr>
              <a:t> </a:t>
            </a:r>
            <a:r>
              <a:rPr lang="da-DK" sz="2200" dirty="0" smtClean="0">
                <a:solidFill>
                  <a:srgbClr val="333333"/>
                </a:solidFill>
                <a:latin typeface="AU Passata"/>
              </a:rPr>
              <a:t>and </a:t>
            </a:r>
            <a:r>
              <a:rPr lang="da-DK" sz="2200" dirty="0" err="1" smtClean="0">
                <a:solidFill>
                  <a:srgbClr val="333333"/>
                </a:solidFill>
                <a:latin typeface="AU Passata"/>
              </a:rPr>
              <a:t>implement</a:t>
            </a:r>
            <a:r>
              <a:rPr lang="da-DK" sz="2200" dirty="0" smtClean="0">
                <a:solidFill>
                  <a:srgbClr val="333333"/>
                </a:solidFill>
                <a:latin typeface="AU Passata"/>
              </a:rPr>
              <a:t> </a:t>
            </a:r>
            <a:r>
              <a:rPr lang="da-DK" sz="2200" dirty="0" err="1" smtClean="0">
                <a:solidFill>
                  <a:srgbClr val="333333"/>
                </a:solidFill>
                <a:latin typeface="AU Passata"/>
              </a:rPr>
              <a:t>these</a:t>
            </a:r>
            <a:r>
              <a:rPr lang="da-DK" sz="2200" dirty="0" smtClean="0">
                <a:solidFill>
                  <a:srgbClr val="333333"/>
                </a:solidFill>
                <a:latin typeface="AU Passata"/>
              </a:rPr>
              <a:t> </a:t>
            </a:r>
            <a:r>
              <a:rPr lang="da-DK" sz="2200" dirty="0" err="1" smtClean="0">
                <a:solidFill>
                  <a:srgbClr val="333333"/>
                </a:solidFill>
                <a:latin typeface="AU Passata"/>
              </a:rPr>
              <a:t>into</a:t>
            </a:r>
            <a:r>
              <a:rPr lang="da-DK" sz="2200" dirty="0" smtClean="0">
                <a:solidFill>
                  <a:srgbClr val="333333"/>
                </a:solidFill>
                <a:latin typeface="AU Passata"/>
              </a:rPr>
              <a:t> a </a:t>
            </a:r>
            <a:r>
              <a:rPr lang="da-DK" sz="2200" dirty="0" err="1" smtClean="0">
                <a:solidFill>
                  <a:srgbClr val="333333"/>
                </a:solidFill>
                <a:latin typeface="AU Passata"/>
              </a:rPr>
              <a:t>computational</a:t>
            </a:r>
            <a:r>
              <a:rPr lang="da-DK" sz="2200" dirty="0" smtClean="0">
                <a:solidFill>
                  <a:srgbClr val="333333"/>
                </a:solidFill>
                <a:latin typeface="AU Passata"/>
              </a:rPr>
              <a:t> platform </a:t>
            </a:r>
            <a:r>
              <a:rPr lang="da-DK" sz="2200" dirty="0" err="1" smtClean="0">
                <a:solidFill>
                  <a:srgbClr val="333333"/>
                </a:solidFill>
                <a:latin typeface="AU Passata"/>
              </a:rPr>
              <a:t>used</a:t>
            </a:r>
            <a:r>
              <a:rPr lang="da-DK" sz="2200" dirty="0" smtClean="0">
                <a:solidFill>
                  <a:srgbClr val="333333"/>
                </a:solidFill>
                <a:latin typeface="AU Passata"/>
              </a:rPr>
              <a:t> in </a:t>
            </a:r>
            <a:r>
              <a:rPr lang="da-DK" sz="2200" dirty="0" err="1" smtClean="0">
                <a:solidFill>
                  <a:srgbClr val="333333"/>
                </a:solidFill>
                <a:latin typeface="AU Passata"/>
              </a:rPr>
              <a:t>precision</a:t>
            </a:r>
            <a:r>
              <a:rPr lang="da-DK" sz="2200" dirty="0" smtClean="0">
                <a:solidFill>
                  <a:srgbClr val="333333"/>
                </a:solidFill>
                <a:latin typeface="AU Passata"/>
              </a:rPr>
              <a:t> </a:t>
            </a:r>
            <a:r>
              <a:rPr lang="da-DK" sz="2200" dirty="0" err="1" smtClean="0">
                <a:solidFill>
                  <a:srgbClr val="333333"/>
                </a:solidFill>
                <a:latin typeface="AU Passata"/>
              </a:rPr>
              <a:t>health</a:t>
            </a:r>
            <a:endParaRPr lang="da-DK" sz="2200" dirty="0" smtClean="0">
              <a:solidFill>
                <a:srgbClr val="333333"/>
              </a:solidFill>
              <a:latin typeface="AU Passata"/>
            </a:endParaRPr>
          </a:p>
          <a:p>
            <a:pPr marL="342900" lvl="0" indent="-342900">
              <a:buFontTx/>
              <a:buChar char="-"/>
              <a:defRPr/>
            </a:pPr>
            <a:endParaRPr lang="da-DK" sz="2200" dirty="0" smtClean="0">
              <a:solidFill>
                <a:srgbClr val="333333"/>
              </a:solidFill>
              <a:latin typeface="AU Passata"/>
            </a:endParaRPr>
          </a:p>
          <a:p>
            <a:pPr lvl="0">
              <a:defRPr/>
            </a:pPr>
            <a:endParaRPr lang="da-DK" sz="2200" dirty="0" smtClean="0">
              <a:solidFill>
                <a:srgbClr val="333333"/>
              </a:solidFill>
              <a:latin typeface="AU Passata"/>
            </a:endParaRPr>
          </a:p>
          <a:p>
            <a:pPr lvl="0">
              <a:defRPr/>
            </a:pPr>
            <a:endParaRPr lang="da-DK" sz="2200" dirty="0" smtClean="0">
              <a:solidFill>
                <a:srgbClr val="333333"/>
              </a:solidFill>
              <a:latin typeface="AU Passata"/>
            </a:endParaRPr>
          </a:p>
          <a:p>
            <a:pPr lvl="0">
              <a:defRPr/>
            </a:pPr>
            <a:endParaRPr lang="da-DK" sz="2200" dirty="0">
              <a:solidFill>
                <a:srgbClr val="333333"/>
              </a:solidFill>
              <a:latin typeface="AU Passata"/>
            </a:endParaRPr>
          </a:p>
        </p:txBody>
      </p:sp>
    </p:spTree>
    <p:extLst>
      <p:ext uri="{BB962C8B-B14F-4D97-AF65-F5344CB8AC3E}">
        <p14:creationId xmlns:p14="http://schemas.microsoft.com/office/powerpoint/2010/main" val="56073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1037765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dirty="0" smtClean="0"/>
              <a:t>After fitting a prediction model in a training sample, we can measure success using a test sample for which the phenotype is available (but these individuals must not form part of the training population). If we don’t have a suitable test sample, we can artificially create one by holding back a fraction (say 0.1) from the training population; predictive accuracy then tends to be understated because the full training sample is not used to fit the model; conversely the test individuals are statistically the same as the training individuals, which may lead to an overstatement of predictive accuracy relative to future individuals with slightly different characteristics. Repeatedly estimating prediction accuracy by holding back a fraction of the training population is called cross-validation (CV). The held-back individuals may be resampled at random each time, or sampled systematically so that each individual is a member of the test sample a fixed number of times (typically once, called k-fold CV where 1/k is the fraction of individuals in each test sample).</a:t>
            </a:r>
            <a:endParaRPr lang="da-DK" dirty="0" smtClean="0"/>
          </a:p>
        </p:txBody>
      </p:sp>
    </p:spTree>
    <p:extLst>
      <p:ext uri="{BB962C8B-B14F-4D97-AF65-F5344CB8AC3E}">
        <p14:creationId xmlns:p14="http://schemas.microsoft.com/office/powerpoint/2010/main" val="4221526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314809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2896119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1139448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1177007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4153921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4198809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40162751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da-DK" sz="6000" dirty="0" smtClean="0">
                <a:solidFill>
                  <a:srgbClr val="333333"/>
                </a:solidFill>
              </a:rPr>
              <a:t>The </a:t>
            </a:r>
            <a:r>
              <a:rPr lang="da-DK" sz="6000" dirty="0" err="1" smtClean="0">
                <a:solidFill>
                  <a:srgbClr val="333333"/>
                </a:solidFill>
              </a:rPr>
              <a:t>weights</a:t>
            </a:r>
            <a:r>
              <a:rPr lang="da-DK" sz="6000" dirty="0" smtClean="0">
                <a:solidFill>
                  <a:srgbClr val="333333"/>
                </a:solidFill>
              </a:rPr>
              <a:t> </a:t>
            </a:r>
            <a:r>
              <a:rPr lang="da-DK" sz="6000" dirty="0" err="1" smtClean="0">
                <a:solidFill>
                  <a:srgbClr val="333333"/>
                </a:solidFill>
              </a:rPr>
              <a:t>used</a:t>
            </a:r>
            <a:r>
              <a:rPr lang="da-DK" sz="6000" dirty="0" smtClean="0">
                <a:solidFill>
                  <a:srgbClr val="333333"/>
                </a:solidFill>
              </a:rPr>
              <a:t> in the </a:t>
            </a:r>
            <a:r>
              <a:rPr lang="da-DK" sz="6000" dirty="0" err="1" smtClean="0">
                <a:solidFill>
                  <a:srgbClr val="333333"/>
                </a:solidFill>
              </a:rPr>
              <a:t>polygenic</a:t>
            </a:r>
            <a:r>
              <a:rPr lang="da-DK" sz="6000" dirty="0" smtClean="0">
                <a:solidFill>
                  <a:srgbClr val="333333"/>
                </a:solidFill>
              </a:rPr>
              <a:t> </a:t>
            </a:r>
            <a:r>
              <a:rPr lang="da-DK" sz="6000" dirty="0" err="1" smtClean="0">
                <a:solidFill>
                  <a:srgbClr val="333333"/>
                </a:solidFill>
              </a:rPr>
              <a:t>risk</a:t>
            </a:r>
            <a:r>
              <a:rPr lang="da-DK" sz="6000" dirty="0" smtClean="0">
                <a:solidFill>
                  <a:srgbClr val="333333"/>
                </a:solidFill>
              </a:rPr>
              <a:t> scores </a:t>
            </a:r>
            <a:r>
              <a:rPr lang="da-DK" sz="6000" dirty="0" err="1" smtClean="0">
                <a:solidFill>
                  <a:srgbClr val="333333"/>
                </a:solidFill>
              </a:rPr>
              <a:t>can</a:t>
            </a:r>
            <a:r>
              <a:rPr lang="da-DK" sz="6000" dirty="0" smtClean="0">
                <a:solidFill>
                  <a:srgbClr val="333333"/>
                </a:solidFill>
              </a:rPr>
              <a:t> </a:t>
            </a:r>
            <a:r>
              <a:rPr lang="da-DK" sz="6000" dirty="0" err="1" smtClean="0">
                <a:solidFill>
                  <a:srgbClr val="333333"/>
                </a:solidFill>
              </a:rPr>
              <a:t>be</a:t>
            </a:r>
            <a:r>
              <a:rPr lang="da-DK" sz="6000" dirty="0" smtClean="0">
                <a:solidFill>
                  <a:srgbClr val="333333"/>
                </a:solidFill>
              </a:rPr>
              <a:t> </a:t>
            </a:r>
            <a:r>
              <a:rPr lang="da-DK" sz="6000" dirty="0" err="1" smtClean="0">
                <a:solidFill>
                  <a:srgbClr val="333333"/>
                </a:solidFill>
              </a:rPr>
              <a:t>estimated</a:t>
            </a:r>
            <a:r>
              <a:rPr lang="da-DK" sz="6000" dirty="0" smtClean="0">
                <a:solidFill>
                  <a:srgbClr val="333333"/>
                </a:solidFill>
              </a:rPr>
              <a:t> with a </a:t>
            </a:r>
            <a:r>
              <a:rPr lang="en-US" sz="6000" dirty="0" smtClean="0">
                <a:solidFill>
                  <a:srgbClr val="333333"/>
                </a:solidFill>
              </a:rPr>
              <a:t>Bayesian linear regression (BLR) model using association statistics from GWAS studies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4400" dirty="0" smtClean="0">
              <a:solidFill>
                <a:srgbClr val="000000"/>
              </a:solidFill>
            </a:endParaRPr>
          </a:p>
          <a:p>
            <a:r>
              <a:rPr lang="da-DK" baseline="0" dirty="0" smtClean="0"/>
              <a:t>The </a:t>
            </a:r>
            <a:r>
              <a:rPr lang="da-DK" baseline="0" dirty="0" err="1" smtClean="0"/>
              <a:t>matemathical</a:t>
            </a:r>
            <a:r>
              <a:rPr lang="da-DK" baseline="0" dirty="0" smtClean="0"/>
              <a:t> </a:t>
            </a:r>
            <a:r>
              <a:rPr lang="da-DK" baseline="0" dirty="0" err="1" smtClean="0"/>
              <a:t>details</a:t>
            </a:r>
            <a:r>
              <a:rPr lang="da-DK" baseline="0" dirty="0" smtClean="0"/>
              <a:t> of the </a:t>
            </a:r>
            <a:r>
              <a:rPr lang="da-DK" baseline="0" dirty="0" err="1" smtClean="0"/>
              <a:t>method</a:t>
            </a:r>
            <a:r>
              <a:rPr lang="da-DK" baseline="0" dirty="0" smtClean="0"/>
              <a:t> </a:t>
            </a:r>
            <a:r>
              <a:rPr lang="da-DK" baseline="0" dirty="0" err="1" smtClean="0"/>
              <a:t>are</a:t>
            </a:r>
            <a:r>
              <a:rPr lang="da-DK" baseline="0" dirty="0" smtClean="0"/>
              <a:t> </a:t>
            </a:r>
            <a:r>
              <a:rPr lang="da-DK" baseline="0" dirty="0" err="1" smtClean="0"/>
              <a:t>rather</a:t>
            </a:r>
            <a:r>
              <a:rPr lang="da-DK" baseline="0" dirty="0" smtClean="0"/>
              <a:t> </a:t>
            </a:r>
            <a:r>
              <a:rPr lang="da-DK" baseline="0" dirty="0" err="1" smtClean="0"/>
              <a:t>technical</a:t>
            </a:r>
            <a:r>
              <a:rPr lang="da-DK" baseline="0" dirty="0" smtClean="0"/>
              <a:t> but the </a:t>
            </a:r>
            <a:r>
              <a:rPr lang="da-DK" dirty="0" err="1" smtClean="0"/>
              <a:t>the</a:t>
            </a:r>
            <a:r>
              <a:rPr lang="da-DK" dirty="0" smtClean="0"/>
              <a:t> </a:t>
            </a:r>
            <a:r>
              <a:rPr lang="da-DK" dirty="0" err="1" smtClean="0"/>
              <a:t>method</a:t>
            </a:r>
            <a:r>
              <a:rPr lang="da-DK" dirty="0" smtClean="0"/>
              <a:t> </a:t>
            </a:r>
            <a:r>
              <a:rPr lang="da-DK" dirty="0" err="1" smtClean="0"/>
              <a:t>allows</a:t>
            </a:r>
            <a:r>
              <a:rPr lang="da-DK" baseline="0" dirty="0" smtClean="0"/>
              <a:t> the marker </a:t>
            </a:r>
            <a:r>
              <a:rPr lang="da-DK" baseline="0" dirty="0" err="1" smtClean="0"/>
              <a:t>effects</a:t>
            </a:r>
            <a:r>
              <a:rPr lang="da-DK" baseline="0" dirty="0" smtClean="0"/>
              <a:t> to </a:t>
            </a:r>
            <a:r>
              <a:rPr lang="da-DK" baseline="0" dirty="0" err="1" smtClean="0"/>
              <a:t>be</a:t>
            </a:r>
            <a:r>
              <a:rPr lang="da-DK" baseline="0" dirty="0" smtClean="0"/>
              <a:t> of </a:t>
            </a:r>
            <a:r>
              <a:rPr lang="da-DK" baseline="0" dirty="0" err="1" smtClean="0"/>
              <a:t>different</a:t>
            </a:r>
            <a:r>
              <a:rPr lang="da-DK" baseline="0" dirty="0" smtClean="0"/>
              <a:t> </a:t>
            </a:r>
            <a:r>
              <a:rPr lang="da-DK" baseline="0" dirty="0" err="1" smtClean="0"/>
              <a:t>size</a:t>
            </a:r>
            <a:r>
              <a:rPr lang="da-DK" baseline="0" dirty="0" smtClean="0"/>
              <a:t> - </a:t>
            </a:r>
            <a:r>
              <a:rPr lang="da-DK" baseline="0" dirty="0" err="1" smtClean="0"/>
              <a:t>ranging</a:t>
            </a:r>
            <a:r>
              <a:rPr lang="da-DK" baseline="0" dirty="0" smtClean="0"/>
              <a:t> from 0 </a:t>
            </a:r>
            <a:r>
              <a:rPr lang="da-DK" baseline="0" dirty="0" err="1" smtClean="0"/>
              <a:t>effect</a:t>
            </a:r>
            <a:r>
              <a:rPr lang="da-DK" baseline="0" dirty="0" smtClean="0"/>
              <a:t> - to small </a:t>
            </a:r>
            <a:r>
              <a:rPr lang="da-DK" baseline="0" dirty="0" err="1" smtClean="0"/>
              <a:t>effects</a:t>
            </a:r>
            <a:r>
              <a:rPr lang="da-DK" baseline="0" dirty="0" smtClean="0"/>
              <a:t> - to large </a:t>
            </a:r>
            <a:r>
              <a:rPr lang="da-DK" baseline="0" dirty="0" err="1" smtClean="0"/>
              <a:t>effects</a:t>
            </a:r>
            <a:r>
              <a:rPr lang="da-DK" baseline="0" dirty="0" smtClean="0"/>
              <a:t> - </a:t>
            </a:r>
            <a:r>
              <a:rPr lang="da-DK" baseline="0" dirty="0" err="1" smtClean="0"/>
              <a:t>which</a:t>
            </a:r>
            <a:r>
              <a:rPr lang="da-DK" baseline="0" dirty="0" smtClean="0"/>
              <a:t> is </a:t>
            </a:r>
            <a:r>
              <a:rPr lang="da-DK" baseline="0" dirty="0" err="1" smtClean="0"/>
              <a:t>what</a:t>
            </a:r>
            <a:r>
              <a:rPr lang="da-DK" baseline="0" dirty="0" smtClean="0"/>
              <a:t> is </a:t>
            </a:r>
            <a:r>
              <a:rPr lang="da-DK" baseline="0" dirty="0" err="1" smtClean="0"/>
              <a:t>defined</a:t>
            </a:r>
            <a:r>
              <a:rPr lang="da-DK" baseline="0" dirty="0" smtClean="0"/>
              <a:t> by the </a:t>
            </a:r>
            <a:r>
              <a:rPr lang="da-DK" baseline="0" dirty="0" err="1" smtClean="0"/>
              <a:t>matemathical</a:t>
            </a:r>
            <a:r>
              <a:rPr lang="da-DK" baseline="0" dirty="0" smtClean="0"/>
              <a:t> </a:t>
            </a:r>
            <a:r>
              <a:rPr lang="da-DK" baseline="0" dirty="0" err="1" smtClean="0"/>
              <a:t>expression</a:t>
            </a:r>
            <a:r>
              <a:rPr lang="da-DK" baseline="0" dirty="0" smtClean="0"/>
              <a:t> on </a:t>
            </a:r>
            <a:r>
              <a:rPr lang="da-DK" baseline="0" dirty="0" err="1" smtClean="0"/>
              <a:t>this</a:t>
            </a:r>
            <a:r>
              <a:rPr lang="da-DK" baseline="0" dirty="0" smtClean="0"/>
              <a:t> slide</a:t>
            </a:r>
          </a:p>
          <a:p>
            <a:endParaRPr lang="da-DK" baseline="0" dirty="0" smtClean="0"/>
          </a:p>
          <a:p>
            <a:r>
              <a:rPr lang="da-DK" dirty="0" smtClean="0"/>
              <a:t>The </a:t>
            </a:r>
            <a:r>
              <a:rPr lang="da-DK" dirty="0" err="1" smtClean="0"/>
              <a:t>Bayesian</a:t>
            </a:r>
            <a:r>
              <a:rPr lang="da-DK" dirty="0" smtClean="0"/>
              <a:t> </a:t>
            </a:r>
            <a:r>
              <a:rPr lang="da-DK" dirty="0" err="1" smtClean="0"/>
              <a:t>linear</a:t>
            </a:r>
            <a:r>
              <a:rPr lang="da-DK" dirty="0" smtClean="0"/>
              <a:t> regression model handle </a:t>
            </a:r>
            <a:r>
              <a:rPr lang="da-DK" dirty="0" err="1" smtClean="0"/>
              <a:t>different</a:t>
            </a:r>
            <a:r>
              <a:rPr lang="da-DK" dirty="0" smtClean="0"/>
              <a:t> </a:t>
            </a:r>
            <a:r>
              <a:rPr lang="da-DK" dirty="0" err="1" smtClean="0"/>
              <a:t>genetic</a:t>
            </a:r>
            <a:r>
              <a:rPr lang="da-DK" dirty="0" smtClean="0"/>
              <a:t> </a:t>
            </a:r>
            <a:r>
              <a:rPr lang="da-DK" dirty="0" err="1" smtClean="0"/>
              <a:t>architectures</a:t>
            </a:r>
            <a:r>
              <a:rPr lang="da-DK" dirty="0" smtClean="0"/>
              <a:t> and the </a:t>
            </a:r>
            <a:r>
              <a:rPr lang="da-DK" dirty="0" err="1" smtClean="0"/>
              <a:t>complicated</a:t>
            </a:r>
            <a:r>
              <a:rPr lang="da-DK" dirty="0" smtClean="0"/>
              <a:t> </a:t>
            </a:r>
            <a:r>
              <a:rPr lang="da-DK" dirty="0" err="1" smtClean="0"/>
              <a:t>correlation</a:t>
            </a:r>
            <a:r>
              <a:rPr lang="da-DK" baseline="0" dirty="0" smtClean="0"/>
              <a:t> </a:t>
            </a:r>
            <a:r>
              <a:rPr lang="da-DK" baseline="0" dirty="0" err="1" smtClean="0"/>
              <a:t>structures</a:t>
            </a:r>
            <a:r>
              <a:rPr lang="da-DK" baseline="0" dirty="0" smtClean="0"/>
              <a:t> </a:t>
            </a:r>
            <a:r>
              <a:rPr lang="da-DK" baseline="0" dirty="0" err="1" smtClean="0"/>
              <a:t>that</a:t>
            </a:r>
            <a:r>
              <a:rPr lang="da-DK" baseline="0" dirty="0" smtClean="0"/>
              <a:t> </a:t>
            </a:r>
            <a:r>
              <a:rPr lang="da-DK" baseline="0" dirty="0" err="1" smtClean="0"/>
              <a:t>are</a:t>
            </a:r>
            <a:r>
              <a:rPr lang="da-DK" baseline="0" dirty="0" smtClean="0"/>
              <a:t> present in GWAS data</a:t>
            </a:r>
          </a:p>
          <a:p>
            <a:endParaRPr lang="da-DK" baseline="0" dirty="0" smtClean="0"/>
          </a:p>
          <a:p>
            <a:r>
              <a:rPr lang="da-DK" baseline="0" dirty="0" smtClean="0"/>
              <a:t>In general </a:t>
            </a:r>
            <a:r>
              <a:rPr lang="da-DK" baseline="0" dirty="0" err="1" smtClean="0"/>
              <a:t>this</a:t>
            </a:r>
            <a:r>
              <a:rPr lang="da-DK" baseline="0" dirty="0" smtClean="0"/>
              <a:t> procedure </a:t>
            </a:r>
            <a:r>
              <a:rPr lang="en-US" sz="6000" dirty="0" smtClean="0">
                <a:solidFill>
                  <a:srgbClr val="333333"/>
                </a:solidFill>
              </a:rPr>
              <a:t>leads to much clearer genetic signal providing better predictive power for genetic risk predictors</a:t>
            </a:r>
          </a:p>
          <a:p>
            <a:endParaRPr lang="da-DK" sz="6000" dirty="0" smtClean="0">
              <a:solidFill>
                <a:srgbClr val="333333"/>
              </a:solidFill>
            </a:endParaRPr>
          </a:p>
          <a:p>
            <a:endParaRPr lang="en-US" sz="6000" dirty="0" smtClean="0">
              <a:solidFill>
                <a:srgbClr val="333333"/>
              </a:solidFill>
            </a:endParaRPr>
          </a:p>
        </p:txBody>
      </p:sp>
    </p:spTree>
    <p:extLst>
      <p:ext uri="{BB962C8B-B14F-4D97-AF65-F5344CB8AC3E}">
        <p14:creationId xmlns:p14="http://schemas.microsoft.com/office/powerpoint/2010/main" val="1629136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33177673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5500" b="0" i="0" kern="1200" dirty="0" smtClean="0">
                <a:solidFill>
                  <a:schemeClr val="tx1"/>
                </a:solidFill>
                <a:effectLst/>
                <a:latin typeface="AU Passata" pitchFamily="34" charset="0"/>
                <a:ea typeface="+mn-ea"/>
                <a:cs typeface="Arial" charset="0"/>
              </a:rPr>
              <a:t>Prediction accuracy performance for the UKB genome-wide simulation. Each panel displays boxplot summaries of the prediction </a:t>
            </a:r>
            <a:r>
              <a:rPr lang="en-US" sz="5500" b="0" i="1" kern="1200" dirty="0" smtClean="0">
                <a:solidFill>
                  <a:schemeClr val="tx1"/>
                </a:solidFill>
                <a:effectLst/>
                <a:latin typeface="AU Passata" pitchFamily="34" charset="0"/>
                <a:ea typeface="+mn-ea"/>
                <a:cs typeface="Arial" charset="0"/>
              </a:rPr>
              <a:t>R</a:t>
            </a:r>
            <a:r>
              <a:rPr lang="en-US" sz="5500" b="0" i="0" kern="1200" baseline="30000" dirty="0" smtClean="0">
                <a:solidFill>
                  <a:schemeClr val="tx1"/>
                </a:solidFill>
                <a:effectLst/>
                <a:latin typeface="AU Passata" pitchFamily="34" charset="0"/>
                <a:ea typeface="+mn-ea"/>
                <a:cs typeface="Arial" charset="0"/>
              </a:rPr>
              <a:t>2</a:t>
            </a:r>
            <a:r>
              <a:rPr lang="en-US" sz="5500" b="0" i="0" kern="1200" dirty="0" smtClean="0">
                <a:solidFill>
                  <a:schemeClr val="tx1"/>
                </a:solidFill>
                <a:effectLst/>
                <a:latin typeface="AU Passata" pitchFamily="34" charset="0"/>
                <a:ea typeface="+mn-ea"/>
                <a:cs typeface="Arial" charset="0"/>
              </a:rPr>
              <a:t> (</a:t>
            </a:r>
            <a:r>
              <a:rPr lang="en-US" sz="5500" b="0" i="1" kern="1200" dirty="0" smtClean="0">
                <a:solidFill>
                  <a:schemeClr val="tx1"/>
                </a:solidFill>
                <a:effectLst/>
                <a:latin typeface="AU Passata" pitchFamily="34" charset="0"/>
                <a:ea typeface="+mn-ea"/>
                <a:cs typeface="Arial" charset="0"/>
              </a:rPr>
              <a:t>y</a:t>
            </a:r>
            <a:r>
              <a:rPr lang="en-US" sz="5500" b="0" i="0" kern="1200" dirty="0" smtClean="0">
                <a:solidFill>
                  <a:schemeClr val="tx1"/>
                </a:solidFill>
                <a:effectLst/>
                <a:latin typeface="AU Passata" pitchFamily="34" charset="0"/>
                <a:ea typeface="+mn-ea"/>
                <a:cs typeface="Arial" charset="0"/>
              </a:rPr>
              <a:t>-axis) or area under receiver-operating characteristic curve (AUC), in the 10,000 individual validation data set for each method (</a:t>
            </a:r>
            <a:r>
              <a:rPr lang="en-US" sz="5500" b="0" i="1" kern="1200" dirty="0" smtClean="0">
                <a:solidFill>
                  <a:schemeClr val="tx1"/>
                </a:solidFill>
                <a:effectLst/>
                <a:latin typeface="AU Passata" pitchFamily="34" charset="0"/>
                <a:ea typeface="+mn-ea"/>
                <a:cs typeface="Arial" charset="0"/>
              </a:rPr>
              <a:t>x</a:t>
            </a:r>
            <a:r>
              <a:rPr lang="en-US" sz="5500" b="0" i="0" kern="1200" dirty="0" smtClean="0">
                <a:solidFill>
                  <a:schemeClr val="tx1"/>
                </a:solidFill>
                <a:effectLst/>
                <a:latin typeface="AU Passata" pitchFamily="34" charset="0"/>
                <a:ea typeface="+mn-ea"/>
                <a:cs typeface="Arial" charset="0"/>
              </a:rPr>
              <a:t>-axis) across the 10 replicates. The simulation study contained eight scenarios that varied in the number of causal variants, 10,000 (10k) and 50,000 (10,000), and the true simulated heritability </a:t>
            </a:r>
            <a:r>
              <a:rPr lang="en-US" sz="5500" b="0" i="0" u="none" strike="noStrike" kern="1200" dirty="0" smtClean="0">
                <a:solidFill>
                  <a:schemeClr val="tx1"/>
                </a:solidFill>
                <a:effectLst/>
                <a:latin typeface="AU Passata" pitchFamily="34" charset="0"/>
                <a:ea typeface="+mn-ea"/>
                <a:cs typeface="Arial" charset="0"/>
              </a:rPr>
              <a:t>h2=(0.1,0.2,0.5)h2=(0.1,0.2,0.5)</a:t>
            </a:r>
            <a:r>
              <a:rPr lang="en-US" sz="5500" b="0" i="0" kern="1200" dirty="0" smtClean="0">
                <a:solidFill>
                  <a:schemeClr val="tx1"/>
                </a:solidFill>
                <a:effectLst/>
                <a:latin typeface="AU Passata" pitchFamily="34" charset="0"/>
                <a:ea typeface="+mn-ea"/>
                <a:cs typeface="Arial" charset="0"/>
              </a:rPr>
              <a:t>. The two genetic architecture scenarios generated were 10,000 causal variants sampled under the </a:t>
            </a:r>
            <a:r>
              <a:rPr lang="en-US" sz="5500" b="0" i="0" kern="1200" dirty="0" err="1" smtClean="0">
                <a:solidFill>
                  <a:schemeClr val="tx1"/>
                </a:solidFill>
                <a:effectLst/>
                <a:latin typeface="AU Passata" pitchFamily="34" charset="0"/>
                <a:ea typeface="+mn-ea"/>
                <a:cs typeface="Arial" charset="0"/>
              </a:rPr>
              <a:t>SBayesR</a:t>
            </a:r>
            <a:r>
              <a:rPr lang="en-US" sz="5500" b="0" i="0" kern="1200" dirty="0" smtClean="0">
                <a:solidFill>
                  <a:schemeClr val="tx1"/>
                </a:solidFill>
                <a:effectLst/>
                <a:latin typeface="AU Passata" pitchFamily="34" charset="0"/>
                <a:ea typeface="+mn-ea"/>
                <a:cs typeface="Arial" charset="0"/>
              </a:rPr>
              <a:t> model, that is, 2500, 5000 and 2500 variants from each of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(0, 0.01),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(0, 0.1) and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(0, 1) distributions, respectively, and 50,000 causal variants sampled from a standard normal distribution. Case–control phenotypes were generated from the liability threshold model with a simulated disease prevalence of 0.05 and the 10,000 causal variant genetic architecture. In each panel, </a:t>
            </a:r>
            <a:r>
              <a:rPr lang="en-US" sz="5500" b="0" i="0" kern="1200" dirty="0" err="1" smtClean="0">
                <a:solidFill>
                  <a:schemeClr val="tx1"/>
                </a:solidFill>
                <a:effectLst/>
                <a:latin typeface="AU Passata" pitchFamily="34" charset="0"/>
                <a:ea typeface="+mn-ea"/>
                <a:cs typeface="Arial" charset="0"/>
              </a:rPr>
              <a:t>LDpred</a:t>
            </a:r>
            <a:r>
              <a:rPr lang="en-US" sz="5500" b="0" i="0" kern="1200" dirty="0" smtClean="0">
                <a:solidFill>
                  <a:schemeClr val="tx1"/>
                </a:solidFill>
                <a:effectLst/>
                <a:latin typeface="AU Passata" pitchFamily="34" charset="0"/>
                <a:ea typeface="+mn-ea"/>
                <a:cs typeface="Arial" charset="0"/>
              </a:rPr>
              <a:t> has two boxplot summaries, one that has been </a:t>
            </a:r>
            <a:r>
              <a:rPr lang="en-US" sz="5500" b="0" i="0" kern="1200" dirty="0" err="1" smtClean="0">
                <a:solidFill>
                  <a:schemeClr val="tx1"/>
                </a:solidFill>
                <a:effectLst/>
                <a:latin typeface="AU Passata" pitchFamily="34" charset="0"/>
                <a:ea typeface="+mn-ea"/>
                <a:cs typeface="Arial" charset="0"/>
              </a:rPr>
              <a:t>optimised</a:t>
            </a:r>
            <a:r>
              <a:rPr lang="en-US" sz="5500" b="0" i="0" kern="1200" dirty="0" smtClean="0">
                <a:solidFill>
                  <a:schemeClr val="tx1"/>
                </a:solidFill>
                <a:effectLst/>
                <a:latin typeface="AU Passata" pitchFamily="34" charset="0"/>
                <a:ea typeface="+mn-ea"/>
                <a:cs typeface="Arial" charset="0"/>
              </a:rPr>
              <a:t> for the </a:t>
            </a:r>
            <a:r>
              <a:rPr lang="en-US" sz="5500" b="0" i="0" kern="1200" dirty="0" err="1" smtClean="0">
                <a:solidFill>
                  <a:schemeClr val="tx1"/>
                </a:solidFill>
                <a:effectLst/>
                <a:latin typeface="AU Passata" pitchFamily="34" charset="0"/>
                <a:ea typeface="+mn-ea"/>
                <a:cs typeface="Arial" charset="0"/>
              </a:rPr>
              <a:t>polygenicity</a:t>
            </a:r>
            <a:r>
              <a:rPr lang="en-US" sz="5500" b="0" i="0" kern="1200" dirty="0" smtClean="0">
                <a:solidFill>
                  <a:schemeClr val="tx1"/>
                </a:solidFill>
                <a:effectLst/>
                <a:latin typeface="AU Passata" pitchFamily="34" charset="0"/>
                <a:ea typeface="+mn-ea"/>
                <a:cs typeface="Arial" charset="0"/>
              </a:rPr>
              <a:t> parameter and the other is </a:t>
            </a:r>
            <a:r>
              <a:rPr lang="en-US" sz="5500" b="0" i="0" kern="1200" dirty="0" err="1" smtClean="0">
                <a:solidFill>
                  <a:schemeClr val="tx1"/>
                </a:solidFill>
                <a:effectLst/>
                <a:latin typeface="AU Passata" pitchFamily="34" charset="0"/>
                <a:ea typeface="+mn-ea"/>
                <a:cs typeface="Arial" charset="0"/>
              </a:rPr>
              <a:t>LDpred-inf</a:t>
            </a:r>
            <a:r>
              <a:rPr lang="en-US" sz="5500" b="0" i="0" kern="1200" dirty="0" smtClean="0">
                <a:solidFill>
                  <a:schemeClr val="tx1"/>
                </a:solidFill>
                <a:effectLst/>
                <a:latin typeface="AU Passata" pitchFamily="34" charset="0"/>
                <a:ea typeface="+mn-ea"/>
                <a:cs typeface="Arial" charset="0"/>
              </a:rPr>
              <a:t>, which is displayed for comparison with SBLUP. </a:t>
            </a:r>
            <a:r>
              <a:rPr lang="en-US" sz="5500" b="0" i="0" kern="1200" dirty="0" err="1" smtClean="0">
                <a:solidFill>
                  <a:schemeClr val="tx1"/>
                </a:solidFill>
                <a:effectLst/>
                <a:latin typeface="AU Passata" pitchFamily="34" charset="0"/>
                <a:ea typeface="+mn-ea"/>
                <a:cs typeface="Arial" charset="0"/>
              </a:rPr>
              <a:t>LDpred</a:t>
            </a:r>
            <a:r>
              <a:rPr lang="en-US" sz="5500" b="0" i="0" kern="1200" dirty="0" smtClean="0">
                <a:solidFill>
                  <a:schemeClr val="tx1"/>
                </a:solidFill>
                <a:effectLst/>
                <a:latin typeface="AU Passata" pitchFamily="34" charset="0"/>
                <a:ea typeface="+mn-ea"/>
                <a:cs typeface="Arial" charset="0"/>
              </a:rPr>
              <a:t> and SBLUP were </a:t>
            </a:r>
            <a:r>
              <a:rPr lang="en-US" sz="5500" b="0" i="0" kern="1200" dirty="0" err="1" smtClean="0">
                <a:solidFill>
                  <a:schemeClr val="tx1"/>
                </a:solidFill>
                <a:effectLst/>
                <a:latin typeface="AU Passata" pitchFamily="34" charset="0"/>
                <a:ea typeface="+mn-ea"/>
                <a:cs typeface="Arial" charset="0"/>
              </a:rPr>
              <a:t>initialised</a:t>
            </a:r>
            <a:r>
              <a:rPr lang="en-US" sz="5500" b="0" i="0" kern="1200" dirty="0" smtClean="0">
                <a:solidFill>
                  <a:schemeClr val="tx1"/>
                </a:solidFill>
                <a:effectLst/>
                <a:latin typeface="AU Passata" pitchFamily="34" charset="0"/>
                <a:ea typeface="+mn-ea"/>
                <a:cs typeface="Arial" charset="0"/>
              </a:rPr>
              <a:t> with the true heritability parameter. The mean prediction accuracy across the 10 replicates is displayed above the boxplot for each method. The </a:t>
            </a:r>
            <a:r>
              <a:rPr lang="en-US" sz="5500" b="0" i="0" kern="1200" dirty="0" err="1" smtClean="0">
                <a:solidFill>
                  <a:schemeClr val="tx1"/>
                </a:solidFill>
                <a:effectLst/>
                <a:latin typeface="AU Passata" pitchFamily="34" charset="0"/>
                <a:ea typeface="+mn-ea"/>
                <a:cs typeface="Arial" charset="0"/>
              </a:rPr>
              <a:t>centre</a:t>
            </a:r>
            <a:r>
              <a:rPr lang="en-US" sz="5500" b="0" i="0" kern="1200" dirty="0" smtClean="0">
                <a:solidFill>
                  <a:schemeClr val="tx1"/>
                </a:solidFill>
                <a:effectLst/>
                <a:latin typeface="AU Passata" pitchFamily="34" charset="0"/>
                <a:ea typeface="+mn-ea"/>
                <a:cs typeface="Arial" charset="0"/>
              </a:rPr>
              <a:t> line inside the box is the median, the bottom and top of the box are the first and third quartiles, respectively (Q1 and Q3), and the lower and upper whiskers are Q1 – 1.5 IQR and Q3 + 1.5 IQR, respectively, where IQR = Q3 – Q1. The points depict the prediction accuracy for each replicate</a:t>
            </a:r>
          </a:p>
          <a:p>
            <a:r>
              <a:rPr lang="en-US" dirty="0" smtClean="0"/>
              <a:t/>
            </a:r>
            <a:br>
              <a:rPr lang="en-US" dirty="0" smtClean="0"/>
            </a:br>
            <a:endParaRPr lang="da-DK" dirty="0" smtClean="0"/>
          </a:p>
        </p:txBody>
      </p:sp>
    </p:spTree>
    <p:extLst>
      <p:ext uri="{BB962C8B-B14F-4D97-AF65-F5344CB8AC3E}">
        <p14:creationId xmlns:p14="http://schemas.microsoft.com/office/powerpoint/2010/main" val="3568843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5500" b="0" i="0" kern="1200" dirty="0" smtClean="0">
                <a:solidFill>
                  <a:schemeClr val="tx1"/>
                </a:solidFill>
                <a:effectLst/>
                <a:latin typeface="AU Passata" pitchFamily="34" charset="0"/>
                <a:ea typeface="+mn-ea"/>
                <a:cs typeface="Arial" charset="0"/>
              </a:rPr>
              <a:t>Prediction accuracy in fivefold cross-validation for 12 traits in the UK Biobank. Panel headings describe the abbreviation for 12 traits including standing height (HEIGHT,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347,106), male-pattern baldness (MPB,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125,157), basal metabolic rate (BMR,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341,819), heel bone mineral density </a:t>
            </a:r>
            <a:r>
              <a:rPr lang="en-US" sz="5500" b="0" i="1" kern="1200" dirty="0" smtClean="0">
                <a:solidFill>
                  <a:schemeClr val="tx1"/>
                </a:solidFill>
                <a:effectLst/>
                <a:latin typeface="AU Passata" pitchFamily="34" charset="0"/>
                <a:ea typeface="+mn-ea"/>
                <a:cs typeface="Arial" charset="0"/>
              </a:rPr>
              <a:t>T</a:t>
            </a:r>
            <a:r>
              <a:rPr lang="en-US" sz="5500" b="0" i="0" kern="1200" dirty="0" smtClean="0">
                <a:solidFill>
                  <a:schemeClr val="tx1"/>
                </a:solidFill>
                <a:effectLst/>
                <a:latin typeface="AU Passata" pitchFamily="34" charset="0"/>
                <a:ea typeface="+mn-ea"/>
                <a:cs typeface="Arial" charset="0"/>
              </a:rPr>
              <a:t>-score (</a:t>
            </a:r>
            <a:r>
              <a:rPr lang="en-US" sz="5500" b="0" i="0" kern="1200" dirty="0" err="1" smtClean="0">
                <a:solidFill>
                  <a:schemeClr val="tx1"/>
                </a:solidFill>
                <a:effectLst/>
                <a:latin typeface="AU Passata" pitchFamily="34" charset="0"/>
                <a:ea typeface="+mn-ea"/>
                <a:cs typeface="Arial" charset="0"/>
              </a:rPr>
              <a:t>hBMD</a:t>
            </a:r>
            <a:r>
              <a:rPr lang="en-US" sz="5500" b="0" i="0" kern="1200" dirty="0" smtClean="0">
                <a:solidFill>
                  <a:schemeClr val="tx1"/>
                </a:solidFill>
                <a:effectLst/>
                <a:latin typeface="AU Passata" pitchFamily="34" charset="0"/>
                <a:ea typeface="+mn-ea"/>
                <a:cs typeface="Arial" charset="0"/>
              </a:rPr>
              <a:t>,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197,789), forced vital capacity (FVC,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317,502), type 2 diabetes (T2D,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274,271), body mass index (BMI,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346,738), body fat percentage (BFP,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341,633), forced expiratory volume in 1 s (FEV,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317,502), hip circumference (HC,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347,231), waist-to-hip ratio (WHR,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347,198) and birth weight (BW, </a:t>
            </a:r>
            <a:r>
              <a:rPr lang="en-US" sz="5500" b="0" i="1" kern="1200" dirty="0" smtClean="0">
                <a:solidFill>
                  <a:schemeClr val="tx1"/>
                </a:solidFill>
                <a:effectLst/>
                <a:latin typeface="AU Passata" pitchFamily="34" charset="0"/>
                <a:ea typeface="+mn-ea"/>
                <a:cs typeface="Arial" charset="0"/>
              </a:rPr>
              <a:t>n</a:t>
            </a:r>
            <a:r>
              <a:rPr lang="en-US" sz="5500" b="0" i="0" kern="1200" dirty="0" smtClean="0">
                <a:solidFill>
                  <a:schemeClr val="tx1"/>
                </a:solidFill>
                <a:effectLst/>
                <a:latin typeface="AU Passata" pitchFamily="34" charset="0"/>
                <a:ea typeface="+mn-ea"/>
                <a:cs typeface="Arial" charset="0"/>
              </a:rPr>
              <a:t> = 197,778). Each panel shows a boxplot summary of the prediction accuracy across the five folds with the mean across the five folds displayed above each method’s boxplot. The </a:t>
            </a:r>
            <a:r>
              <a:rPr lang="en-US" sz="5500" b="0" i="0" kern="1200" dirty="0" err="1" smtClean="0">
                <a:solidFill>
                  <a:schemeClr val="tx1"/>
                </a:solidFill>
                <a:effectLst/>
                <a:latin typeface="AU Passata" pitchFamily="34" charset="0"/>
                <a:ea typeface="+mn-ea"/>
                <a:cs typeface="Arial" charset="0"/>
              </a:rPr>
              <a:t>centre</a:t>
            </a:r>
            <a:r>
              <a:rPr lang="en-US" sz="5500" b="0" i="0" kern="1200" dirty="0" smtClean="0">
                <a:solidFill>
                  <a:schemeClr val="tx1"/>
                </a:solidFill>
                <a:effectLst/>
                <a:latin typeface="AU Passata" pitchFamily="34" charset="0"/>
                <a:ea typeface="+mn-ea"/>
                <a:cs typeface="Arial" charset="0"/>
              </a:rPr>
              <a:t> line inside the box is the median, the bottom and top of the box are the first and third quartiles, respectively (Q1 and Q3), and the lower and upper whiskers are Q1 – 1.5 IQR and Q3 + 1.5 IQR, respectively, where IQR = Q3 – Q1. The points depict the prediction accuracy for each replicate. Traits are ordered by mean estimated </a:t>
            </a:r>
            <a:r>
              <a:rPr lang="en-US" sz="5500" b="0" i="0" u="none" strike="noStrike" kern="1200" dirty="0" smtClean="0">
                <a:solidFill>
                  <a:schemeClr val="tx1"/>
                </a:solidFill>
                <a:effectLst/>
                <a:latin typeface="AU Passata" pitchFamily="34" charset="0"/>
                <a:ea typeface="+mn-ea"/>
                <a:cs typeface="Arial" charset="0"/>
              </a:rPr>
              <a:t>h2SNPhSNP2</a:t>
            </a:r>
            <a:r>
              <a:rPr lang="en-US" sz="5500" b="0" i="0" kern="1200" dirty="0" smtClean="0">
                <a:solidFill>
                  <a:schemeClr val="tx1"/>
                </a:solidFill>
                <a:effectLst/>
                <a:latin typeface="AU Passata" pitchFamily="34" charset="0"/>
                <a:ea typeface="+mn-ea"/>
                <a:cs typeface="Arial" charset="0"/>
              </a:rPr>
              <a:t> (see Supplementary Fig. </a:t>
            </a:r>
            <a:r>
              <a:rPr lang="en-US" sz="5500" b="0" i="0" u="none" strike="noStrike" kern="1200" dirty="0" smtClean="0">
                <a:solidFill>
                  <a:schemeClr val="tx1"/>
                </a:solidFill>
                <a:effectLst/>
                <a:latin typeface="AU Passata" pitchFamily="34" charset="0"/>
                <a:ea typeface="+mn-ea"/>
                <a:cs typeface="Arial" charset="0"/>
                <a:hlinkClick r:id="rId3"/>
              </a:rPr>
              <a:t>16</a:t>
            </a:r>
            <a:r>
              <a:rPr lang="en-US" sz="5500" b="0" i="0" kern="1200" dirty="0" smtClean="0">
                <a:solidFill>
                  <a:schemeClr val="tx1"/>
                </a:solidFill>
                <a:effectLst/>
                <a:latin typeface="AU Passata" pitchFamily="34" charset="0"/>
                <a:ea typeface="+mn-ea"/>
                <a:cs typeface="Arial" charset="0"/>
              </a:rPr>
              <a:t>) from highest to lowest</a:t>
            </a:r>
          </a:p>
          <a:p>
            <a:r>
              <a:rPr lang="en-US" dirty="0" smtClean="0"/>
              <a:t/>
            </a:r>
            <a:br>
              <a:rPr lang="en-US" dirty="0" smtClean="0"/>
            </a:br>
            <a:endParaRPr lang="da-DK" dirty="0" smtClean="0"/>
          </a:p>
        </p:txBody>
      </p:sp>
    </p:spTree>
    <p:extLst>
      <p:ext uri="{BB962C8B-B14F-4D97-AF65-F5344CB8AC3E}">
        <p14:creationId xmlns:p14="http://schemas.microsoft.com/office/powerpoint/2010/main" val="2900375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en-US" sz="6000" dirty="0">
              <a:solidFill>
                <a:srgbClr val="333333"/>
              </a:solidFill>
            </a:endParaRPr>
          </a:p>
        </p:txBody>
      </p:sp>
    </p:spTree>
    <p:extLst>
      <p:ext uri="{BB962C8B-B14F-4D97-AF65-F5344CB8AC3E}">
        <p14:creationId xmlns:p14="http://schemas.microsoft.com/office/powerpoint/2010/main" val="1632204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a:p>
        </p:txBody>
      </p:sp>
    </p:spTree>
    <p:extLst>
      <p:ext uri="{BB962C8B-B14F-4D97-AF65-F5344CB8AC3E}">
        <p14:creationId xmlns:p14="http://schemas.microsoft.com/office/powerpoint/2010/main" val="23649718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a:p>
        </p:txBody>
      </p:sp>
    </p:spTree>
    <p:extLst>
      <p:ext uri="{BB962C8B-B14F-4D97-AF65-F5344CB8AC3E}">
        <p14:creationId xmlns:p14="http://schemas.microsoft.com/office/powerpoint/2010/main" val="4947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a:p>
        </p:txBody>
      </p:sp>
    </p:spTree>
    <p:extLst>
      <p:ext uri="{BB962C8B-B14F-4D97-AF65-F5344CB8AC3E}">
        <p14:creationId xmlns:p14="http://schemas.microsoft.com/office/powerpoint/2010/main" val="51791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a:p>
        </p:txBody>
      </p:sp>
    </p:spTree>
    <p:extLst>
      <p:ext uri="{BB962C8B-B14F-4D97-AF65-F5344CB8AC3E}">
        <p14:creationId xmlns:p14="http://schemas.microsoft.com/office/powerpoint/2010/main" val="2592831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3674395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dirty="0" smtClean="0"/>
              <a:t>After fitting a prediction model in a training sample, we can measure success using a test sample for which the phenotype is available (but these individuals must not form part of the training population). If we don’t have a suitable test sample, we can artificially create one by holding back a fraction (say 0.1) from the training population; predictive accuracy then tends to be understated because the full training sample is not used to fit the model; conversely the test individuals are statistically the same as the training individuals, which may lead to an overstatement of predictive accuracy relative to future individuals with slightly different characteristics. Repeatedly estimating prediction accuracy by holding back a fraction of the training population is called cross-validation (CV). The held-back individuals may be resampled at random each time, or sampled systematically so that each individual is a member of the test sample a fixed number of times (typically once, called k-fold CV where 1/k is the fraction of individuals in each test sample).</a:t>
            </a:r>
            <a:endParaRPr lang="da-DK" dirty="0" smtClean="0"/>
          </a:p>
        </p:txBody>
      </p:sp>
    </p:spTree>
    <p:extLst>
      <p:ext uri="{BB962C8B-B14F-4D97-AF65-F5344CB8AC3E}">
        <p14:creationId xmlns:p14="http://schemas.microsoft.com/office/powerpoint/2010/main" val="2919157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dirty="0" smtClean="0"/>
              <a:t>After fitting a prediction model in a training sample, we can measure success using a test sample for which the phenotype is available (but these individuals must not form part of the training population). If we don’t have a suitable test sample, we can artificially create one by holding back a fraction (say 0.1) from the training population; predictive accuracy then tends to be understated because the full training sample is not used to fit the model; conversely the test individuals are statistically the same as the training individuals, which may lead to an overstatement of predictive accuracy relative to future individuals with slightly different characteristics. Repeatedly estimating prediction accuracy by holding back a fraction of the training population is called cross-validation (CV). The held-back individuals may be resampled at random each time, or sampled systematically so that each individual is a member of the test sample a fixed number of times (typically once, called k-fold CV where 1/k is the fraction of individuals in each test sample).</a:t>
            </a:r>
            <a:endParaRPr lang="da-DK" dirty="0" smtClean="0"/>
          </a:p>
        </p:txBody>
      </p:sp>
    </p:spTree>
    <p:extLst>
      <p:ext uri="{BB962C8B-B14F-4D97-AF65-F5344CB8AC3E}">
        <p14:creationId xmlns:p14="http://schemas.microsoft.com/office/powerpoint/2010/main" val="991117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Many</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complex</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traits</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and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diseases</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in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humans</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are</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heritable</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a:t>
            </a:r>
            <a:r>
              <a:rPr kumimoji="0" lang="da-DK" sz="6000" b="0" i="0" u="none" strike="noStrike" kern="1200" cap="none" spc="0" normalizeH="0" baseline="0" noProof="0" dirty="0" err="1" smtClean="0">
                <a:ln>
                  <a:noFill/>
                </a:ln>
                <a:solidFill>
                  <a:srgbClr val="333333"/>
                </a:solidFill>
                <a:effectLst/>
                <a:uLnTx/>
                <a:uFillTx/>
                <a:latin typeface="AU Passata" pitchFamily="34" charset="0"/>
                <a:ea typeface="+mn-ea"/>
                <a:cs typeface="Arial" charset="0"/>
              </a:rPr>
              <a:t>including</a:t>
            </a:r>
            <a:r>
              <a:rPr kumimoji="0" lang="da-DK" sz="6000" b="0" i="0" u="none" strike="noStrike" kern="1200" cap="none" spc="0" normalizeH="0" baseline="0" noProof="0" dirty="0" smtClean="0">
                <a:ln>
                  <a:noFill/>
                </a:ln>
                <a:solidFill>
                  <a:srgbClr val="333333"/>
                </a:solidFill>
                <a:effectLst/>
                <a:uLnTx/>
                <a:uFillTx/>
                <a:latin typeface="AU Passata" pitchFamily="34" charset="0"/>
                <a:ea typeface="+mn-ea"/>
                <a:cs typeface="Arial" charset="0"/>
              </a:rPr>
              <a:t> CAD: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5400" b="0" i="0" u="none" strike="noStrike" kern="1200" cap="none" spc="0" normalizeH="0" baseline="0" noProof="0" dirty="0" smtClean="0">
              <a:ln>
                <a:noFill/>
              </a:ln>
              <a:solidFill>
                <a:srgbClr val="333333"/>
              </a:solidFill>
              <a:effectLst/>
              <a:uLnTx/>
              <a:uFillTx/>
              <a:latin typeface="AU Passata" pitchFamily="34" charset="0"/>
              <a:ea typeface="+mn-ea"/>
              <a:cs typeface="Arial" charset="0"/>
            </a:endParaRPr>
          </a:p>
          <a:p>
            <a:pPr marL="0" indent="0">
              <a:spcAft>
                <a:spcPts val="1200"/>
              </a:spcAft>
              <a:buFontTx/>
              <a:buNone/>
            </a:pPr>
            <a:r>
              <a:rPr lang="en-US" sz="6000" dirty="0" smtClean="0"/>
              <a:t>Heritability for CAD is estimated to be between 40% – 60%</a:t>
            </a:r>
          </a:p>
          <a:p>
            <a:pPr marL="0" indent="0">
              <a:spcAft>
                <a:spcPts val="1200"/>
              </a:spcAft>
              <a:buFontTx/>
              <a:buNone/>
            </a:pPr>
            <a:endParaRPr lang="en-US" sz="6000" dirty="0" smtClean="0"/>
          </a:p>
          <a:p>
            <a:pPr marL="0" indent="0">
              <a:spcAft>
                <a:spcPts val="1200"/>
              </a:spcAft>
              <a:buFontTx/>
              <a:buNone/>
            </a:pPr>
            <a:r>
              <a:rPr lang="en-US" sz="6000" dirty="0" smtClean="0">
                <a:solidFill>
                  <a:srgbClr val="333333"/>
                </a:solidFill>
              </a:rPr>
              <a:t>As the degree of heritability determines the value of using genetics for risk prediction it suggest that using genetic information could be useful for predicting CAD risk</a:t>
            </a:r>
          </a:p>
          <a:p>
            <a:pPr marL="0" indent="0">
              <a:spcAft>
                <a:spcPts val="1200"/>
              </a:spcAft>
              <a:buFontTx/>
              <a:buNone/>
            </a:pPr>
            <a:endParaRPr lang="en-US" sz="6000" dirty="0" smtClean="0">
              <a:solidFill>
                <a:srgbClr val="333333"/>
              </a:solidFill>
            </a:endParaRPr>
          </a:p>
          <a:p>
            <a:pPr marL="0" indent="0">
              <a:spcAft>
                <a:spcPts val="600"/>
              </a:spcAft>
              <a:buFontTx/>
              <a:buNone/>
            </a:pPr>
            <a:r>
              <a:rPr lang="da-DK" sz="6000" dirty="0" smtClean="0">
                <a:solidFill>
                  <a:srgbClr val="000000"/>
                </a:solidFill>
                <a:latin typeface="AU Passata"/>
              </a:rPr>
              <a:t>One of the </a:t>
            </a:r>
            <a:r>
              <a:rPr lang="da-DK" sz="6000" dirty="0" err="1" smtClean="0">
                <a:solidFill>
                  <a:srgbClr val="000000"/>
                </a:solidFill>
                <a:latin typeface="AU Passata"/>
              </a:rPr>
              <a:t>challenges</a:t>
            </a:r>
            <a:r>
              <a:rPr lang="da-DK" sz="6000" dirty="0" smtClean="0">
                <a:solidFill>
                  <a:srgbClr val="000000"/>
                </a:solidFill>
                <a:latin typeface="AU Passata"/>
              </a:rPr>
              <a:t> is </a:t>
            </a:r>
            <a:r>
              <a:rPr lang="da-DK" sz="6000" dirty="0" err="1" smtClean="0">
                <a:solidFill>
                  <a:srgbClr val="000000"/>
                </a:solidFill>
                <a:latin typeface="AU Passata"/>
              </a:rPr>
              <a:t>that</a:t>
            </a:r>
            <a:r>
              <a:rPr lang="da-DK" sz="6000" dirty="0" smtClean="0">
                <a:solidFill>
                  <a:srgbClr val="000000"/>
                </a:solidFill>
                <a:latin typeface="AU Passata"/>
              </a:rPr>
              <a:t> </a:t>
            </a:r>
            <a:r>
              <a:rPr lang="en-US" sz="6000" dirty="0" smtClean="0">
                <a:solidFill>
                  <a:srgbClr val="333333"/>
                </a:solidFill>
              </a:rPr>
              <a:t>many traits and diseases including CAD will be influenced by thousands of genetic variants that each contribute with a small effect on disease risk</a:t>
            </a:r>
            <a:endParaRPr lang="en-US" sz="6000" dirty="0" smtClean="0">
              <a:solidFill>
                <a:srgbClr val="000000"/>
              </a:solidFill>
            </a:endParaRPr>
          </a:p>
          <a:p>
            <a:endParaRPr lang="da-DK" dirty="0" smtClean="0"/>
          </a:p>
          <a:p>
            <a:r>
              <a:rPr lang="da-DK" dirty="0" smtClean="0"/>
              <a:t>This </a:t>
            </a:r>
            <a:r>
              <a:rPr lang="da-DK" dirty="0" err="1" smtClean="0"/>
              <a:t>means</a:t>
            </a:r>
            <a:r>
              <a:rPr lang="da-DK" dirty="0" smtClean="0"/>
              <a:t> </a:t>
            </a:r>
            <a:r>
              <a:rPr lang="da-DK" dirty="0" err="1" smtClean="0"/>
              <a:t>that</a:t>
            </a:r>
            <a:r>
              <a:rPr lang="da-DK" dirty="0" smtClean="0"/>
              <a:t> </a:t>
            </a:r>
            <a:r>
              <a:rPr lang="da-DK" dirty="0" err="1" smtClean="0"/>
              <a:t>we</a:t>
            </a:r>
            <a:r>
              <a:rPr lang="da-DK" dirty="0" smtClean="0"/>
              <a:t> </a:t>
            </a:r>
            <a:r>
              <a:rPr lang="da-DK" dirty="0" err="1" smtClean="0"/>
              <a:t>need</a:t>
            </a:r>
            <a:r>
              <a:rPr lang="da-DK" dirty="0" smtClean="0"/>
              <a:t> </a:t>
            </a:r>
            <a:r>
              <a:rPr lang="da-DK" dirty="0" err="1" smtClean="0"/>
              <a:t>very</a:t>
            </a:r>
            <a:r>
              <a:rPr lang="da-DK" dirty="0" smtClean="0"/>
              <a:t> large data sets in </a:t>
            </a:r>
            <a:r>
              <a:rPr lang="da-DK" dirty="0" err="1" smtClean="0"/>
              <a:t>order</a:t>
            </a:r>
            <a:r>
              <a:rPr lang="da-DK" dirty="0" smtClean="0"/>
              <a:t> to </a:t>
            </a:r>
            <a:r>
              <a:rPr lang="da-DK" dirty="0" err="1" smtClean="0"/>
              <a:t>accurately</a:t>
            </a:r>
            <a:r>
              <a:rPr lang="da-DK" dirty="0" smtClean="0"/>
              <a:t> </a:t>
            </a:r>
            <a:r>
              <a:rPr lang="da-DK" dirty="0" err="1" smtClean="0"/>
              <a:t>estimate</a:t>
            </a:r>
            <a:r>
              <a:rPr lang="da-DK" baseline="0" dirty="0" smtClean="0"/>
              <a:t> </a:t>
            </a:r>
            <a:r>
              <a:rPr lang="da-DK" baseline="0" dirty="0" err="1" smtClean="0"/>
              <a:t>these</a:t>
            </a:r>
            <a:r>
              <a:rPr lang="da-DK" baseline="0" dirty="0" smtClean="0"/>
              <a:t> </a:t>
            </a:r>
            <a:r>
              <a:rPr lang="da-DK" baseline="0" dirty="0" err="1" smtClean="0"/>
              <a:t>effects</a:t>
            </a:r>
            <a:r>
              <a:rPr lang="da-DK" baseline="0" dirty="0" smtClean="0"/>
              <a:t> </a:t>
            </a:r>
            <a:r>
              <a:rPr lang="da-DK" baseline="0" dirty="0" err="1" smtClean="0"/>
              <a:t>before</a:t>
            </a:r>
            <a:r>
              <a:rPr lang="da-DK" baseline="0" dirty="0" smtClean="0"/>
              <a:t> </a:t>
            </a:r>
            <a:r>
              <a:rPr lang="da-DK" baseline="0" dirty="0" err="1" smtClean="0"/>
              <a:t>we</a:t>
            </a:r>
            <a:r>
              <a:rPr lang="da-DK" baseline="0" dirty="0" smtClean="0"/>
              <a:t> </a:t>
            </a:r>
            <a:r>
              <a:rPr lang="da-DK" baseline="0" dirty="0" err="1" smtClean="0"/>
              <a:t>can</a:t>
            </a:r>
            <a:r>
              <a:rPr lang="da-DK" baseline="0" dirty="0" smtClean="0"/>
              <a:t> </a:t>
            </a:r>
            <a:r>
              <a:rPr lang="da-DK" baseline="0" dirty="0" err="1" smtClean="0"/>
              <a:t>use</a:t>
            </a:r>
            <a:r>
              <a:rPr lang="da-DK" baseline="0" dirty="0" smtClean="0"/>
              <a:t> </a:t>
            </a:r>
            <a:r>
              <a:rPr lang="da-DK" baseline="0" dirty="0" err="1" smtClean="0"/>
              <a:t>them</a:t>
            </a:r>
            <a:r>
              <a:rPr lang="da-DK" baseline="0" dirty="0" smtClean="0"/>
              <a:t> in </a:t>
            </a:r>
            <a:r>
              <a:rPr lang="da-DK" baseline="0" dirty="0" err="1" smtClean="0"/>
              <a:t>risk</a:t>
            </a:r>
            <a:r>
              <a:rPr lang="da-DK" baseline="0" dirty="0" smtClean="0"/>
              <a:t> </a:t>
            </a:r>
            <a:r>
              <a:rPr lang="da-DK" baseline="0" dirty="0" err="1" smtClean="0"/>
              <a:t>prediction</a:t>
            </a:r>
            <a:endParaRPr lang="da-DK" dirty="0" smtClean="0"/>
          </a:p>
        </p:txBody>
      </p:sp>
    </p:spTree>
    <p:extLst>
      <p:ext uri="{BB962C8B-B14F-4D97-AF65-F5344CB8AC3E}">
        <p14:creationId xmlns:p14="http://schemas.microsoft.com/office/powerpoint/2010/main" val="1644402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0242" name="Rectangle 3"/>
              <p:cNvSpPr>
                <a:spLocks noGrp="1" noChangeArrowheads="1"/>
              </p:cNvSpPr>
              <p:nvPr>
                <p:ph type="body" idx="1"/>
              </p:nvPr>
            </p:nvSpPr>
            <p:spPr>
              <a:noFill/>
              <a:ln/>
            </p:spPr>
            <p:txBody>
              <a:bodyPr/>
              <a:lstStyle/>
              <a:p>
                <a:r>
                  <a:rPr lang="en-US" sz="5500" kern="1200" dirty="0" smtClean="0">
                    <a:solidFill>
                      <a:schemeClr val="tx1"/>
                    </a:solidFill>
                    <a:effectLst/>
                    <a:latin typeface="AU Passata" pitchFamily="34" charset="0"/>
                    <a:ea typeface="+mn-ea"/>
                    <a:cs typeface="Arial" charset="0"/>
                  </a:rPr>
                  <a:t>where LR is the likelihood ratio comparing two nested logistic regression models, </a:t>
                </a:r>
                <a14:m>
                  <m:oMath xmlns:m="http://schemas.openxmlformats.org/officeDocument/2006/math">
                    <m:sSub>
                      <m:sSubPr>
                        <m:ctrlPr>
                          <a:rPr lang="en-US" sz="5500" i="1" kern="1200">
                            <a:solidFill>
                              <a:schemeClr val="tx1"/>
                            </a:solidFill>
                            <a:effectLst/>
                            <a:latin typeface="Cambria Math" panose="02040503050406030204" pitchFamily="18" charset="0"/>
                            <a:ea typeface="+mn-ea"/>
                            <a:cs typeface="Arial" charset="0"/>
                          </a:rPr>
                        </m:ctrlPr>
                      </m:sSubPr>
                      <m:e>
                        <m:r>
                          <a:rPr lang="en-US" sz="5500" i="1" kern="1200">
                            <a:solidFill>
                              <a:schemeClr val="tx1"/>
                            </a:solidFill>
                            <a:effectLst/>
                            <a:latin typeface="Cambria Math" panose="02040503050406030204" pitchFamily="18" charset="0"/>
                            <a:ea typeface="+mn-ea"/>
                            <a:cs typeface="Arial" charset="0"/>
                          </a:rPr>
                          <m:t>𝐿</m:t>
                        </m:r>
                      </m:e>
                      <m:sub>
                        <m:r>
                          <a:rPr lang="en-US" sz="5500" kern="1200">
                            <a:solidFill>
                              <a:schemeClr val="tx1"/>
                            </a:solidFill>
                            <a:effectLst/>
                            <a:latin typeface="Cambria Math" panose="02040503050406030204" pitchFamily="18" charset="0"/>
                            <a:ea typeface="+mn-ea"/>
                            <a:cs typeface="Arial" charset="0"/>
                          </a:rPr>
                          <m:t>0</m:t>
                        </m:r>
                      </m:sub>
                    </m:sSub>
                  </m:oMath>
                </a14:m>
                <a:r>
                  <a:rPr lang="en-US" sz="5500" kern="1200" dirty="0">
                    <a:solidFill>
                      <a:schemeClr val="tx1"/>
                    </a:solidFill>
                    <a:effectLst/>
                    <a:latin typeface="AU Passata" pitchFamily="34" charset="0"/>
                    <a:ea typeface="+mn-ea"/>
                    <a:cs typeface="Arial" charset="0"/>
                  </a:rPr>
                  <a:t> is the log-likelihood of a model neglecting the GRS, and </a:t>
                </a:r>
                <a14:m>
                  <m:oMath xmlns:m="http://schemas.openxmlformats.org/officeDocument/2006/math">
                    <m:r>
                      <a:rPr lang="en-US" sz="5500" i="1" kern="1200">
                        <a:solidFill>
                          <a:schemeClr val="tx1"/>
                        </a:solidFill>
                        <a:effectLst/>
                        <a:latin typeface="Cambria Math" panose="02040503050406030204" pitchFamily="18" charset="0"/>
                        <a:ea typeface="+mn-ea"/>
                        <a:cs typeface="Arial" charset="0"/>
                      </a:rPr>
                      <m:t>𝑛</m:t>
                    </m:r>
                  </m:oMath>
                </a14:m>
                <a:r>
                  <a:rPr lang="en-US" sz="5500" kern="1200" dirty="0">
                    <a:solidFill>
                      <a:schemeClr val="tx1"/>
                    </a:solidFill>
                    <a:effectLst/>
                    <a:latin typeface="AU Passata" pitchFamily="34" charset="0"/>
                    <a:ea typeface="+mn-ea"/>
                    <a:cs typeface="Arial" charset="0"/>
                  </a:rPr>
                  <a:t> is the number of observations. </a:t>
                </a:r>
                <a:endParaRPr lang="da-DK" dirty="0" smtClean="0"/>
              </a:p>
            </p:txBody>
          </p:sp>
        </mc:Choice>
        <mc:Fallback xmlns="">
          <p:sp>
            <p:nvSpPr>
              <p:cNvPr id="10242" name="Rectangle 3"/>
              <p:cNvSpPr>
                <a:spLocks noGrp="1" noChangeArrowheads="1"/>
              </p:cNvSpPr>
              <p:nvPr>
                <p:ph type="body" idx="1"/>
              </p:nvPr>
            </p:nvSpPr>
            <p:spPr>
              <a:noFill/>
              <a:ln/>
            </p:spPr>
            <p:txBody>
              <a:bodyPr/>
              <a:lstStyle/>
              <a:p>
                <a:r>
                  <a:rPr lang="en-US" sz="5500" kern="1200" dirty="0" smtClean="0">
                    <a:solidFill>
                      <a:schemeClr val="tx1"/>
                    </a:solidFill>
                    <a:effectLst/>
                    <a:latin typeface="AU Passata" pitchFamily="34" charset="0"/>
                    <a:ea typeface="+mn-ea"/>
                    <a:cs typeface="Arial" charset="0"/>
                  </a:rPr>
                  <a:t>where LR is the likelihood ratio comparing two nested logistic regression models, </a:t>
                </a:r>
                <a:r>
                  <a:rPr lang="en-US" sz="5500" i="0" kern="1200">
                    <a:solidFill>
                      <a:schemeClr val="tx1"/>
                    </a:solidFill>
                    <a:effectLst/>
                    <a:latin typeface="AU Passata" pitchFamily="34" charset="0"/>
                    <a:ea typeface="+mn-ea"/>
                    <a:cs typeface="Arial" charset="0"/>
                  </a:rPr>
                  <a:t>𝐿_0</a:t>
                </a:r>
                <a:r>
                  <a:rPr lang="en-US" sz="5500" kern="1200" dirty="0">
                    <a:solidFill>
                      <a:schemeClr val="tx1"/>
                    </a:solidFill>
                    <a:effectLst/>
                    <a:latin typeface="AU Passata" pitchFamily="34" charset="0"/>
                    <a:ea typeface="+mn-ea"/>
                    <a:cs typeface="Arial" charset="0"/>
                  </a:rPr>
                  <a:t> is the log-likelihood of a model neglecting the GRS, and </a:t>
                </a:r>
                <a:r>
                  <a:rPr lang="en-US" sz="5500" i="0" kern="1200">
                    <a:solidFill>
                      <a:schemeClr val="tx1"/>
                    </a:solidFill>
                    <a:effectLst/>
                    <a:latin typeface="AU Passata" pitchFamily="34" charset="0"/>
                    <a:ea typeface="+mn-ea"/>
                    <a:cs typeface="Arial" charset="0"/>
                  </a:rPr>
                  <a:t>𝑛</a:t>
                </a:r>
                <a:r>
                  <a:rPr lang="en-US" sz="5500" kern="1200" dirty="0">
                    <a:solidFill>
                      <a:schemeClr val="tx1"/>
                    </a:solidFill>
                    <a:effectLst/>
                    <a:latin typeface="AU Passata" pitchFamily="34" charset="0"/>
                    <a:ea typeface="+mn-ea"/>
                    <a:cs typeface="Arial" charset="0"/>
                  </a:rPr>
                  <a:t> is the number of observations. </a:t>
                </a:r>
                <a:endParaRPr lang="da-DK" dirty="0" smtClean="0"/>
              </a:p>
            </p:txBody>
          </p:sp>
        </mc:Fallback>
      </mc:AlternateContent>
    </p:spTree>
    <p:extLst>
      <p:ext uri="{BB962C8B-B14F-4D97-AF65-F5344CB8AC3E}">
        <p14:creationId xmlns:p14="http://schemas.microsoft.com/office/powerpoint/2010/main" val="1191532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0242" name="Rectangle 3"/>
              <p:cNvSpPr>
                <a:spLocks noGrp="1" noChangeArrowheads="1"/>
              </p:cNvSpPr>
              <p:nvPr>
                <p:ph type="body" idx="1"/>
              </p:nvPr>
            </p:nvSpPr>
            <p:spPr>
              <a:noFill/>
              <a:ln/>
            </p:spPr>
            <p:txBody>
              <a:bodyPr/>
              <a:lstStyle/>
              <a:p>
                <a:r>
                  <a:rPr lang="en-US" sz="5500" kern="1200" dirty="0" smtClean="0">
                    <a:solidFill>
                      <a:schemeClr val="tx1"/>
                    </a:solidFill>
                    <a:effectLst/>
                    <a:latin typeface="AU Passata" pitchFamily="34" charset="0"/>
                    <a:ea typeface="+mn-ea"/>
                    <a:cs typeface="Arial" charset="0"/>
                  </a:rPr>
                  <a:t>where LR is the likelihood ratio comparing two nested logistic regression models, </a:t>
                </a:r>
                <a14:m>
                  <m:oMath xmlns:m="http://schemas.openxmlformats.org/officeDocument/2006/math">
                    <m:sSub>
                      <m:sSubPr>
                        <m:ctrlPr>
                          <a:rPr lang="en-US" sz="5500" i="1" kern="1200">
                            <a:solidFill>
                              <a:schemeClr val="tx1"/>
                            </a:solidFill>
                            <a:effectLst/>
                            <a:latin typeface="Cambria Math" panose="02040503050406030204" pitchFamily="18" charset="0"/>
                            <a:ea typeface="+mn-ea"/>
                            <a:cs typeface="Arial" charset="0"/>
                          </a:rPr>
                        </m:ctrlPr>
                      </m:sSubPr>
                      <m:e>
                        <m:r>
                          <a:rPr lang="en-US" sz="5500" i="1" kern="1200">
                            <a:solidFill>
                              <a:schemeClr val="tx1"/>
                            </a:solidFill>
                            <a:effectLst/>
                            <a:latin typeface="Cambria Math" panose="02040503050406030204" pitchFamily="18" charset="0"/>
                            <a:ea typeface="+mn-ea"/>
                            <a:cs typeface="Arial" charset="0"/>
                          </a:rPr>
                          <m:t>𝐿</m:t>
                        </m:r>
                      </m:e>
                      <m:sub>
                        <m:r>
                          <a:rPr lang="en-US" sz="5500" kern="1200">
                            <a:solidFill>
                              <a:schemeClr val="tx1"/>
                            </a:solidFill>
                            <a:effectLst/>
                            <a:latin typeface="Cambria Math" panose="02040503050406030204" pitchFamily="18" charset="0"/>
                            <a:ea typeface="+mn-ea"/>
                            <a:cs typeface="Arial" charset="0"/>
                          </a:rPr>
                          <m:t>0</m:t>
                        </m:r>
                      </m:sub>
                    </m:sSub>
                  </m:oMath>
                </a14:m>
                <a:r>
                  <a:rPr lang="en-US" sz="5500" kern="1200" dirty="0">
                    <a:solidFill>
                      <a:schemeClr val="tx1"/>
                    </a:solidFill>
                    <a:effectLst/>
                    <a:latin typeface="AU Passata" pitchFamily="34" charset="0"/>
                    <a:ea typeface="+mn-ea"/>
                    <a:cs typeface="Arial" charset="0"/>
                  </a:rPr>
                  <a:t> is the log-likelihood of a model neglecting the GRS, and </a:t>
                </a:r>
                <a14:m>
                  <m:oMath xmlns:m="http://schemas.openxmlformats.org/officeDocument/2006/math">
                    <m:r>
                      <a:rPr lang="en-US" sz="5500" i="1" kern="1200">
                        <a:solidFill>
                          <a:schemeClr val="tx1"/>
                        </a:solidFill>
                        <a:effectLst/>
                        <a:latin typeface="Cambria Math" panose="02040503050406030204" pitchFamily="18" charset="0"/>
                        <a:ea typeface="+mn-ea"/>
                        <a:cs typeface="Arial" charset="0"/>
                      </a:rPr>
                      <m:t>𝑛</m:t>
                    </m:r>
                  </m:oMath>
                </a14:m>
                <a:r>
                  <a:rPr lang="en-US" sz="5500" kern="1200" dirty="0">
                    <a:solidFill>
                      <a:schemeClr val="tx1"/>
                    </a:solidFill>
                    <a:effectLst/>
                    <a:latin typeface="AU Passata" pitchFamily="34" charset="0"/>
                    <a:ea typeface="+mn-ea"/>
                    <a:cs typeface="Arial" charset="0"/>
                  </a:rPr>
                  <a:t> is the number of observations. </a:t>
                </a:r>
                <a:endParaRPr lang="da-DK" dirty="0" smtClean="0"/>
              </a:p>
            </p:txBody>
          </p:sp>
        </mc:Choice>
        <mc:Fallback xmlns="">
          <p:sp>
            <p:nvSpPr>
              <p:cNvPr id="10242" name="Rectangle 3"/>
              <p:cNvSpPr>
                <a:spLocks noGrp="1" noChangeArrowheads="1"/>
              </p:cNvSpPr>
              <p:nvPr>
                <p:ph type="body" idx="1"/>
              </p:nvPr>
            </p:nvSpPr>
            <p:spPr>
              <a:noFill/>
              <a:ln/>
            </p:spPr>
            <p:txBody>
              <a:bodyPr/>
              <a:lstStyle/>
              <a:p>
                <a:r>
                  <a:rPr lang="en-US" sz="5500" kern="1200" dirty="0" smtClean="0">
                    <a:solidFill>
                      <a:schemeClr val="tx1"/>
                    </a:solidFill>
                    <a:effectLst/>
                    <a:latin typeface="AU Passata" pitchFamily="34" charset="0"/>
                    <a:ea typeface="+mn-ea"/>
                    <a:cs typeface="Arial" charset="0"/>
                  </a:rPr>
                  <a:t>where LR is the likelihood ratio comparing two nested logistic regression models, </a:t>
                </a:r>
                <a:r>
                  <a:rPr lang="en-US" sz="5500" i="0" kern="1200">
                    <a:solidFill>
                      <a:schemeClr val="tx1"/>
                    </a:solidFill>
                    <a:effectLst/>
                    <a:latin typeface="AU Passata" pitchFamily="34" charset="0"/>
                    <a:ea typeface="+mn-ea"/>
                    <a:cs typeface="Arial" charset="0"/>
                  </a:rPr>
                  <a:t>𝐿_0</a:t>
                </a:r>
                <a:r>
                  <a:rPr lang="en-US" sz="5500" kern="1200" dirty="0">
                    <a:solidFill>
                      <a:schemeClr val="tx1"/>
                    </a:solidFill>
                    <a:effectLst/>
                    <a:latin typeface="AU Passata" pitchFamily="34" charset="0"/>
                    <a:ea typeface="+mn-ea"/>
                    <a:cs typeface="Arial" charset="0"/>
                  </a:rPr>
                  <a:t> is the log-likelihood of a model neglecting the GRS, and </a:t>
                </a:r>
                <a:r>
                  <a:rPr lang="en-US" sz="5500" i="0" kern="1200">
                    <a:solidFill>
                      <a:schemeClr val="tx1"/>
                    </a:solidFill>
                    <a:effectLst/>
                    <a:latin typeface="AU Passata" pitchFamily="34" charset="0"/>
                    <a:ea typeface="+mn-ea"/>
                    <a:cs typeface="Arial" charset="0"/>
                  </a:rPr>
                  <a:t>𝑛</a:t>
                </a:r>
                <a:r>
                  <a:rPr lang="en-US" sz="5500" kern="1200" dirty="0">
                    <a:solidFill>
                      <a:schemeClr val="tx1"/>
                    </a:solidFill>
                    <a:effectLst/>
                    <a:latin typeface="AU Passata" pitchFamily="34" charset="0"/>
                    <a:ea typeface="+mn-ea"/>
                    <a:cs typeface="Arial" charset="0"/>
                  </a:rPr>
                  <a:t> is the number of observations. </a:t>
                </a:r>
                <a:endParaRPr lang="da-DK" dirty="0" smtClean="0"/>
              </a:p>
            </p:txBody>
          </p:sp>
        </mc:Fallback>
      </mc:AlternateContent>
    </p:spTree>
    <p:extLst>
      <p:ext uri="{BB962C8B-B14F-4D97-AF65-F5344CB8AC3E}">
        <p14:creationId xmlns:p14="http://schemas.microsoft.com/office/powerpoint/2010/main" val="1560965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dirty="0" smtClean="0"/>
              <a:t>After fitting a prediction model in a training sample, we can measure success using a test sample for which the phenotype is available (but these individuals must not form part of the training population). If we don’t have a suitable test sample, we can artificially create one by holding back a fraction (say 0.1) from the training population; predictive accuracy then tends to be understated because the full training sample is not used to fit the model; conversely the test individuals are statistically the same as the training individuals, which may lead to an overstatement of predictive accuracy relative to future individuals with slightly different characteristics. Repeatedly estimating prediction accuracy by holding back a fraction of the training population is called cross-validation (CV). The held-back individuals may be resampled at random each time, or sampled systematically so that each individual is a member of the test sample a fixed number of times (typically once, called k-fold CV where 1/k is the fraction of individuals in each test sample).</a:t>
            </a:r>
            <a:endParaRPr lang="da-DK" dirty="0" smtClean="0"/>
          </a:p>
        </p:txBody>
      </p:sp>
    </p:spTree>
    <p:extLst>
      <p:ext uri="{BB962C8B-B14F-4D97-AF65-F5344CB8AC3E}">
        <p14:creationId xmlns:p14="http://schemas.microsoft.com/office/powerpoint/2010/main" val="659914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dirty="0" smtClean="0"/>
              <a:t>After fitting a prediction model in a training sample, we can measure success using a test sample for which the phenotype is available (but these individuals must not form part of the training population). If we don’t have a suitable test sample, we can artificially create one by holding back a fraction (say 0.1) from the training population; predictive accuracy then tends to be understated because the full training sample is not used to fit the model; conversely the test individuals are statistically the same as the training individuals, which may lead to an overstatement of predictive accuracy relative to future individuals with slightly different characteristics. Repeatedly estimating prediction accuracy by holding back a fraction of the training population is called cross-validation (CV). The held-back individuals may be resampled at random each time, or sampled systematically so that each individual is a member of the test sample a fixed number of times (typically once, called k-fold CV where 1/k is the fraction of individuals in each test sample).</a:t>
            </a:r>
            <a:endParaRPr lang="da-DK" dirty="0" smtClean="0"/>
          </a:p>
        </p:txBody>
      </p:sp>
    </p:spTree>
    <p:extLst>
      <p:ext uri="{BB962C8B-B14F-4D97-AF65-F5344CB8AC3E}">
        <p14:creationId xmlns:p14="http://schemas.microsoft.com/office/powerpoint/2010/main" val="421930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dirty="0" smtClean="0"/>
              <a:t>After fitting a prediction model in a training sample, we can measure success using a test sample for which the phenotype is available (but these individuals must not form part of the training population). If we don’t have a suitable test sample, we can artificially create one by holding back a fraction (say 0.1) from the training population; predictive accuracy then tends to be understated because the full training sample is not used to fit the model; conversely the test individuals are statistically the same as the training individuals, which may lead to an overstatement of predictive accuracy relative to future individuals with slightly different characteristics. Repeatedly estimating prediction accuracy by holding back a fraction of the training population is called cross-validation (CV). The held-back individuals may be resampled at random each time, or sampled systematically so that each individual is a member of the test sample a fixed number of times (typically once, called k-fold CV where 1/k is the fraction of individuals in each test sample).</a:t>
            </a:r>
            <a:endParaRPr lang="da-DK" dirty="0" smtClean="0"/>
          </a:p>
        </p:txBody>
      </p:sp>
    </p:spTree>
    <p:extLst>
      <p:ext uri="{BB962C8B-B14F-4D97-AF65-F5344CB8AC3E}">
        <p14:creationId xmlns:p14="http://schemas.microsoft.com/office/powerpoint/2010/main" val="2152096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285750" lvl="0" indent="-285750">
              <a:spcAft>
                <a:spcPts val="600"/>
              </a:spcAft>
              <a:buFontTx/>
              <a:buChar char="-"/>
            </a:pPr>
            <a:r>
              <a:rPr lang="en-US" sz="6000" dirty="0" smtClean="0">
                <a:solidFill>
                  <a:srgbClr val="000000"/>
                </a:solidFill>
                <a:latin typeface="AU Passata"/>
              </a:rPr>
              <a:t>If the target data differ markedly from the base data in terms of allele frequencies, LD, the environment, selection pressures, etc., then the PRS-trait association will probably be deflated relative to a target sample that is well matched to the base data (note that relative inflation is theoretically possible if the trait has greater heritability in the target sample than the base sample58). Correlation between the population structure of genetics and the environment can inflate PRS-trait associations unless they are controlled for fully. This inflation can be exacerbated by a household effect in which parents produce an environment reflecting their genetic tendencies55, known as passive gene*environment correlation105. This figure illustrates in simple form some of the broad major influences on PRS-trait associations and their typical effects; it is not intended to capture the many nuances and exceptions involved or other important effects such as evocative or active genetic-environment correlations or assortative mating59,105.</a:t>
            </a:r>
          </a:p>
          <a:p>
            <a:pPr marL="285750" lvl="0" indent="-285750">
              <a:spcAft>
                <a:spcPts val="600"/>
              </a:spcAft>
              <a:buFontTx/>
              <a:buChar char="-"/>
            </a:pPr>
            <a:endParaRPr lang="en-US" sz="6000" dirty="0">
              <a:solidFill>
                <a:srgbClr val="000000"/>
              </a:solidFill>
              <a:latin typeface="AU Passata"/>
            </a:endParaRPr>
          </a:p>
        </p:txBody>
      </p:sp>
    </p:spTree>
    <p:extLst>
      <p:ext uri="{BB962C8B-B14F-4D97-AF65-F5344CB8AC3E}">
        <p14:creationId xmlns:p14="http://schemas.microsoft.com/office/powerpoint/2010/main" val="22549412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285750" lvl="0" indent="-285750">
              <a:spcAft>
                <a:spcPts val="600"/>
              </a:spcAft>
              <a:buFontTx/>
              <a:buChar char="-"/>
            </a:pPr>
            <a:r>
              <a:rPr lang="en-US" sz="6000" dirty="0" smtClean="0">
                <a:solidFill>
                  <a:srgbClr val="000000"/>
                </a:solidFill>
                <a:latin typeface="AU Passata"/>
              </a:rPr>
              <a:t>Box 1: Quantifying phenotypic variation explained by SNPs</a:t>
            </a:r>
          </a:p>
          <a:p>
            <a:pPr marL="285750" lvl="0" indent="-285750">
              <a:spcAft>
                <a:spcPts val="600"/>
              </a:spcAft>
              <a:buFontTx/>
              <a:buChar char="-"/>
            </a:pPr>
            <a:r>
              <a:rPr lang="en-US" sz="6000" dirty="0" smtClean="0">
                <a:solidFill>
                  <a:srgbClr val="000000"/>
                </a:solidFill>
                <a:latin typeface="AU Passata"/>
              </a:rPr>
              <a:t>Quantitative traits</a:t>
            </a:r>
          </a:p>
          <a:p>
            <a:pPr marL="285750" lvl="0" indent="-285750">
              <a:spcAft>
                <a:spcPts val="600"/>
              </a:spcAft>
              <a:buFontTx/>
              <a:buChar char="-"/>
            </a:pPr>
            <a:endParaRPr lang="en-US" sz="6000" dirty="0" smtClean="0">
              <a:solidFill>
                <a:srgbClr val="000000"/>
              </a:solidFill>
              <a:latin typeface="AU Passata"/>
            </a:endParaRPr>
          </a:p>
          <a:p>
            <a:pPr marL="285750" lvl="0" indent="-285750">
              <a:spcAft>
                <a:spcPts val="600"/>
              </a:spcAft>
              <a:buFontTx/>
              <a:buChar char="-"/>
            </a:pPr>
            <a:r>
              <a:rPr lang="en-US" sz="6000" dirty="0" smtClean="0">
                <a:solidFill>
                  <a:srgbClr val="000000"/>
                </a:solidFill>
                <a:latin typeface="AU Passata"/>
              </a:rPr>
              <a:t>The proportion of phenotypic variance (R2) explained by a predictor of a quantitative trait formed using estimated effects of all markers depends on the number (M) of independently measured genomic variants (for example, single-nucleotide polymorphisms (SNPs)) associated with the trait, the proportion of the total variance they explain (h2M) and the sample size in the discovery sample (</a:t>
            </a:r>
            <a:r>
              <a:rPr lang="en-US" sz="6000" dirty="0" err="1" smtClean="0">
                <a:solidFill>
                  <a:srgbClr val="000000"/>
                </a:solidFill>
                <a:latin typeface="AU Passata"/>
              </a:rPr>
              <a:t>Nd</a:t>
            </a:r>
            <a:r>
              <a:rPr lang="en-US" sz="6000" dirty="0" smtClean="0">
                <a:solidFill>
                  <a:srgbClr val="000000"/>
                </a:solidFill>
                <a:latin typeface="AU Passata"/>
              </a:rPr>
              <a:t>)27,38,40. If all marker effects are assumed to come from the same normal distribution, then approximately</a:t>
            </a:r>
          </a:p>
          <a:p>
            <a:pPr marL="285750" lvl="0" indent="-285750">
              <a:spcAft>
                <a:spcPts val="600"/>
              </a:spcAft>
              <a:buFontTx/>
              <a:buChar char="-"/>
            </a:pPr>
            <a:r>
              <a:rPr lang="en-US" sz="6000" dirty="0" smtClean="0">
                <a:solidFill>
                  <a:srgbClr val="000000"/>
                </a:solidFill>
                <a:latin typeface="AU Passata"/>
              </a:rPr>
              <a:t>Disease traits</a:t>
            </a:r>
          </a:p>
          <a:p>
            <a:pPr marL="285750" lvl="0" indent="-285750">
              <a:spcAft>
                <a:spcPts val="600"/>
              </a:spcAft>
              <a:buFontTx/>
              <a:buChar char="-"/>
            </a:pPr>
            <a:endParaRPr lang="en-US" sz="6000" dirty="0" smtClean="0">
              <a:solidFill>
                <a:srgbClr val="000000"/>
              </a:solidFill>
              <a:latin typeface="AU Passata"/>
            </a:endParaRPr>
          </a:p>
          <a:p>
            <a:pPr marL="285750" lvl="0" indent="-285750">
              <a:spcAft>
                <a:spcPts val="600"/>
              </a:spcAft>
              <a:buFontTx/>
              <a:buChar char="-"/>
            </a:pPr>
            <a:r>
              <a:rPr lang="en-US" sz="6000" dirty="0" smtClean="0">
                <a:solidFill>
                  <a:srgbClr val="000000"/>
                </a:solidFill>
                <a:latin typeface="AU Passata"/>
              </a:rPr>
              <a:t>For disease traits, </a:t>
            </a:r>
            <a:r>
              <a:rPr lang="en-US" sz="6000" dirty="0" err="1" smtClean="0">
                <a:solidFill>
                  <a:srgbClr val="000000"/>
                </a:solidFill>
                <a:latin typeface="AU Passata"/>
              </a:rPr>
              <a:t>Nagelkerke's</a:t>
            </a:r>
            <a:r>
              <a:rPr lang="en-US" sz="6000" dirty="0" smtClean="0">
                <a:solidFill>
                  <a:srgbClr val="000000"/>
                </a:solidFill>
                <a:latin typeface="AU Passata"/>
              </a:rPr>
              <a:t> R2 (R2N) has been used in profile scoring analyses, following Purcell et al.29. R2N is an R2 measure in binary (0–1) outcome data and is usually applied in case–control validation samples, in which the proportion of cases is much higher than in the population. Alternatively, the area under the receiver operator curve (AUC) is reported73,74,75: this is a statistic with a long tradition of use in determining the efficacy of clinical predictors. AUC has the desirable property of being independent of the proportion of cases in the validation sample; one definition of AUC is that a randomly selected case is ranked higher by the predictor than a randomly selected control. A new statistic reflecting variance explained on the liability scale (R2l), which can be related to other statistics, such as R2N and AUC11, has been proposed76. Like any estimate on the liability scale, calculation of R2l requires specification of disease prevalence in the population but allows direct comparison of the variance explained by the predictor to estimates of heritability from family data and estimates of SNP heritability from genome-wide SNP data.</a:t>
            </a:r>
          </a:p>
          <a:p>
            <a:pPr marL="285750" lvl="0" indent="-285750">
              <a:spcAft>
                <a:spcPts val="600"/>
              </a:spcAft>
              <a:buFontTx/>
              <a:buChar char="-"/>
            </a:pPr>
            <a:endParaRPr lang="en-US" sz="6000" dirty="0">
              <a:solidFill>
                <a:srgbClr val="000000"/>
              </a:solidFill>
              <a:latin typeface="AU Passata"/>
            </a:endParaRPr>
          </a:p>
        </p:txBody>
      </p:sp>
    </p:spTree>
    <p:extLst>
      <p:ext uri="{BB962C8B-B14F-4D97-AF65-F5344CB8AC3E}">
        <p14:creationId xmlns:p14="http://schemas.microsoft.com/office/powerpoint/2010/main" val="1841240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285750" lvl="0" indent="-285750">
              <a:spcAft>
                <a:spcPts val="600"/>
              </a:spcAft>
              <a:buFontTx/>
              <a:buChar char="-"/>
            </a:pPr>
            <a:r>
              <a:rPr lang="en-US" sz="6000" dirty="0" smtClean="0">
                <a:solidFill>
                  <a:srgbClr val="000000"/>
                </a:solidFill>
                <a:latin typeface="AU Passata"/>
              </a:rPr>
              <a:t>Box 1: Quantifying phenotypic variation explained by SNPs</a:t>
            </a:r>
          </a:p>
          <a:p>
            <a:pPr marL="285750" lvl="0" indent="-285750">
              <a:spcAft>
                <a:spcPts val="600"/>
              </a:spcAft>
              <a:buFontTx/>
              <a:buChar char="-"/>
            </a:pPr>
            <a:r>
              <a:rPr lang="en-US" sz="6000" dirty="0" smtClean="0">
                <a:solidFill>
                  <a:srgbClr val="000000"/>
                </a:solidFill>
                <a:latin typeface="AU Passata"/>
              </a:rPr>
              <a:t>Quantitative traits</a:t>
            </a:r>
          </a:p>
          <a:p>
            <a:pPr marL="285750" lvl="0" indent="-285750">
              <a:spcAft>
                <a:spcPts val="600"/>
              </a:spcAft>
              <a:buFontTx/>
              <a:buChar char="-"/>
            </a:pPr>
            <a:endParaRPr lang="en-US" sz="6000" dirty="0" smtClean="0">
              <a:solidFill>
                <a:srgbClr val="000000"/>
              </a:solidFill>
              <a:latin typeface="AU Passata"/>
            </a:endParaRPr>
          </a:p>
          <a:p>
            <a:pPr marL="285750" lvl="0" indent="-285750">
              <a:spcAft>
                <a:spcPts val="600"/>
              </a:spcAft>
              <a:buFontTx/>
              <a:buChar char="-"/>
            </a:pPr>
            <a:r>
              <a:rPr lang="en-US" sz="6000" dirty="0" smtClean="0">
                <a:solidFill>
                  <a:srgbClr val="000000"/>
                </a:solidFill>
                <a:latin typeface="AU Passata"/>
              </a:rPr>
              <a:t>The proportion of phenotypic variance (R2) explained by a predictor of a quantitative trait formed using estimated effects of all markers depends on the number (M) of independently measured genomic variants (for example, single-nucleotide polymorphisms (SNPs)) associated with the trait, the proportion of the total variance they explain (h2M) and the sample size in the discovery sample (</a:t>
            </a:r>
            <a:r>
              <a:rPr lang="en-US" sz="6000" dirty="0" err="1" smtClean="0">
                <a:solidFill>
                  <a:srgbClr val="000000"/>
                </a:solidFill>
                <a:latin typeface="AU Passata"/>
              </a:rPr>
              <a:t>Nd</a:t>
            </a:r>
            <a:r>
              <a:rPr lang="en-US" sz="6000" dirty="0" smtClean="0">
                <a:solidFill>
                  <a:srgbClr val="000000"/>
                </a:solidFill>
                <a:latin typeface="AU Passata"/>
              </a:rPr>
              <a:t>)27,38,40. If all marker effects are assumed to come from the same normal distribution, then approximately</a:t>
            </a:r>
          </a:p>
          <a:p>
            <a:pPr marL="285750" lvl="0" indent="-285750">
              <a:spcAft>
                <a:spcPts val="600"/>
              </a:spcAft>
              <a:buFontTx/>
              <a:buChar char="-"/>
            </a:pPr>
            <a:r>
              <a:rPr lang="en-US" sz="6000" dirty="0" smtClean="0">
                <a:solidFill>
                  <a:srgbClr val="000000"/>
                </a:solidFill>
                <a:latin typeface="AU Passata"/>
              </a:rPr>
              <a:t>Disease traits</a:t>
            </a:r>
          </a:p>
          <a:p>
            <a:pPr marL="285750" lvl="0" indent="-285750">
              <a:spcAft>
                <a:spcPts val="600"/>
              </a:spcAft>
              <a:buFontTx/>
              <a:buChar char="-"/>
            </a:pPr>
            <a:endParaRPr lang="en-US" sz="6000" dirty="0" smtClean="0">
              <a:solidFill>
                <a:srgbClr val="000000"/>
              </a:solidFill>
              <a:latin typeface="AU Passata"/>
            </a:endParaRPr>
          </a:p>
          <a:p>
            <a:pPr marL="285750" lvl="0" indent="-285750">
              <a:spcAft>
                <a:spcPts val="600"/>
              </a:spcAft>
              <a:buFontTx/>
              <a:buChar char="-"/>
            </a:pPr>
            <a:r>
              <a:rPr lang="en-US" sz="6000" dirty="0" smtClean="0">
                <a:solidFill>
                  <a:srgbClr val="000000"/>
                </a:solidFill>
                <a:latin typeface="AU Passata"/>
              </a:rPr>
              <a:t>For disease traits, </a:t>
            </a:r>
            <a:r>
              <a:rPr lang="en-US" sz="6000" dirty="0" err="1" smtClean="0">
                <a:solidFill>
                  <a:srgbClr val="000000"/>
                </a:solidFill>
                <a:latin typeface="AU Passata"/>
              </a:rPr>
              <a:t>Nagelkerke's</a:t>
            </a:r>
            <a:r>
              <a:rPr lang="en-US" sz="6000" dirty="0" smtClean="0">
                <a:solidFill>
                  <a:srgbClr val="000000"/>
                </a:solidFill>
                <a:latin typeface="AU Passata"/>
              </a:rPr>
              <a:t> R2 (R2N) has been used in profile scoring analyses, following Purcell et al.29. R2N is an R2 measure in binary (0–1) outcome data and is usually applied in case–control validation samples, in which the proportion of cases is much higher than in the population. Alternatively, the area under the receiver operator curve (AUC) is reported73,74,75: this is a statistic with a long tradition of use in determining the efficacy of clinical predictors. AUC has the desirable property of being independent of the proportion of cases in the validation sample; one definition of AUC is that a randomly selected case is ranked higher by the predictor than a randomly selected control. A new statistic reflecting variance explained on the liability scale (R2l), which can be related to other statistics, such as R2N and AUC11, has been proposed76. Like any estimate on the liability scale, calculation of R2l requires specification of disease prevalence in the population but allows direct comparison of the variance explained by the predictor to estimates of heritability from family data and estimates of SNP heritability from genome-wide SNP data.</a:t>
            </a:r>
          </a:p>
          <a:p>
            <a:pPr marL="285750" lvl="0" indent="-285750">
              <a:spcAft>
                <a:spcPts val="600"/>
              </a:spcAft>
              <a:buFontTx/>
              <a:buChar char="-"/>
            </a:pPr>
            <a:endParaRPr lang="en-US" sz="6000" dirty="0">
              <a:solidFill>
                <a:srgbClr val="000000"/>
              </a:solidFill>
              <a:latin typeface="AU Passata"/>
            </a:endParaRPr>
          </a:p>
        </p:txBody>
      </p:sp>
    </p:spTree>
    <p:extLst>
      <p:ext uri="{BB962C8B-B14F-4D97-AF65-F5344CB8AC3E}">
        <p14:creationId xmlns:p14="http://schemas.microsoft.com/office/powerpoint/2010/main" val="1234182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530419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smtClean="0">
                <a:ln>
                  <a:noFill/>
                </a:ln>
                <a:solidFill>
                  <a:srgbClr val="333333"/>
                </a:solidFill>
                <a:effectLst/>
                <a:uLnTx/>
                <a:uFillTx/>
                <a:latin typeface="AU Passata"/>
                <a:ea typeface="+mn-ea"/>
                <a:cs typeface="Arial" charset="0"/>
              </a:rPr>
              <a:t>Precision health </a:t>
            </a:r>
            <a:r>
              <a:rPr kumimoji="0" lang="en-US" sz="7200" b="0" i="0" u="sng" strike="noStrike" kern="1200" cap="none" spc="0" normalizeH="0" baseline="0" noProof="0" dirty="0" smtClean="0">
                <a:ln>
                  <a:noFill/>
                </a:ln>
                <a:solidFill>
                  <a:srgbClr val="333333"/>
                </a:solidFill>
                <a:effectLst/>
                <a:uLnTx/>
                <a:uFillTx/>
                <a:latin typeface="AU Passata"/>
                <a:ea typeface="+mn-ea"/>
                <a:cs typeface="Arial" charset="0"/>
              </a:rPr>
              <a:t>account for differences in people’s genes, environments and lifestyles and formulates treatment and prevention strategies</a:t>
            </a:r>
            <a:r>
              <a:rPr kumimoji="0" lang="en-US" sz="7200" b="0" i="0" u="none" strike="noStrike" kern="1200" cap="none" spc="0" normalizeH="0" baseline="0" noProof="0" dirty="0" smtClean="0">
                <a:ln>
                  <a:noFill/>
                </a:ln>
                <a:solidFill>
                  <a:srgbClr val="333333"/>
                </a:solidFill>
                <a:effectLst/>
                <a:uLnTx/>
                <a:uFillTx/>
                <a:latin typeface="AU Passata"/>
                <a:ea typeface="+mn-ea"/>
                <a:cs typeface="Arial" charset="0"/>
              </a:rPr>
              <a:t> based on patients’ unique backgrounds and conditions: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200" b="0" i="0" u="none" strike="noStrike" kern="1200" cap="none" spc="0" normalizeH="0" baseline="0" noProof="0" dirty="0" smtClean="0">
              <a:ln>
                <a:noFill/>
              </a:ln>
              <a:solidFill>
                <a:srgbClr val="333333"/>
              </a:solidFill>
              <a:effectLst/>
              <a:uLnTx/>
              <a:uFillTx/>
              <a:latin typeface="AU Passata"/>
              <a:ea typeface="+mn-ea"/>
              <a:cs typeface="Arial"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PH aims to predict disease risk or response to medical treatment based on an individual’s DNA profile and other risk factors</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It has the potential to improve decision-making in healthcare systems</a:t>
            </a:r>
            <a:r>
              <a:rPr kumimoji="0" lang="en-US" sz="6000" b="0" i="0" u="sng" strike="noStrike" kern="1200" cap="none" spc="0" normalizeH="0" baseline="0" noProof="0" dirty="0" smtClean="0">
                <a:ln>
                  <a:noFill/>
                </a:ln>
                <a:solidFill>
                  <a:srgbClr val="333333"/>
                </a:solidFill>
                <a:effectLst/>
                <a:uLnTx/>
                <a:uFillTx/>
                <a:latin typeface="AU Passata"/>
                <a:ea typeface="+mn-ea"/>
                <a:cs typeface="Arial" charset="0"/>
              </a:rPr>
              <a:t> </a:t>
            </a: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which could improve patient health and lower health care costs </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It is not a new concept, but growing amounts of genetic and health care data and development of sophisticated analytical tools are bringing it closer to the clinics</a:t>
            </a:r>
          </a:p>
          <a:p>
            <a:pPr marL="342900" marR="0" lvl="0" indent="-342900" algn="l" defTabSz="914400" rtl="0" eaLnBrk="1" fontAlgn="base" latinLnBrk="0" hangingPunct="1">
              <a:lnSpc>
                <a:spcPct val="100000"/>
              </a:lnSpc>
              <a:spcBef>
                <a:spcPct val="0"/>
              </a:spcBef>
              <a:spcAft>
                <a:spcPts val="0"/>
              </a:spcAft>
              <a:buClrTx/>
              <a:buSzTx/>
              <a:buFontTx/>
              <a:buChar char="-"/>
              <a:tabLst/>
              <a:defRPr/>
            </a:pPr>
            <a:endPar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Today</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I </a:t>
            </a: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will</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present </a:t>
            </a: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some</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highlights from a case </a:t>
            </a: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study</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a:t>
            </a:r>
            <a:r>
              <a:rPr lang="en-US" sz="6000" dirty="0" smtClean="0"/>
              <a:t>where we have developed an integrated polygenic and clinical risk tool that enhances coronary artery disease prediction</a:t>
            </a:r>
          </a:p>
          <a:p>
            <a:endParaRPr lang="da-DK" sz="6000" dirty="0" smtClean="0"/>
          </a:p>
          <a:p>
            <a:r>
              <a:rPr lang="da-DK" sz="6000" dirty="0" smtClean="0"/>
              <a:t>It is </a:t>
            </a:r>
            <a:r>
              <a:rPr lang="da-DK" sz="6000" dirty="0" err="1" smtClean="0"/>
              <a:t>work</a:t>
            </a:r>
            <a:r>
              <a:rPr lang="da-DK" sz="6000" dirty="0" smtClean="0"/>
              <a:t> </a:t>
            </a:r>
            <a:r>
              <a:rPr lang="da-DK" sz="6000" dirty="0" err="1" smtClean="0"/>
              <a:t>that</a:t>
            </a:r>
            <a:r>
              <a:rPr lang="da-DK" sz="6000" dirty="0" smtClean="0"/>
              <a:t> I have done at </a:t>
            </a:r>
            <a:r>
              <a:rPr lang="da-DK" sz="6000" dirty="0" err="1" smtClean="0"/>
              <a:t>Genomicsplc</a:t>
            </a:r>
            <a:r>
              <a:rPr lang="da-DK" sz="6000" dirty="0" smtClean="0"/>
              <a:t> and it has </a:t>
            </a:r>
            <a:r>
              <a:rPr lang="da-DK" sz="6000" dirty="0" err="1" smtClean="0"/>
              <a:t>recently</a:t>
            </a:r>
            <a:r>
              <a:rPr lang="da-DK" sz="6000" dirty="0" smtClean="0"/>
              <a:t> </a:t>
            </a:r>
            <a:r>
              <a:rPr lang="da-DK" sz="6000" dirty="0" err="1" smtClean="0"/>
              <a:t>been</a:t>
            </a:r>
            <a:r>
              <a:rPr lang="da-DK" sz="6000" baseline="0" dirty="0" smtClean="0"/>
              <a:t> </a:t>
            </a:r>
            <a:r>
              <a:rPr lang="da-DK" sz="6000" baseline="0" dirty="0" err="1" smtClean="0"/>
              <a:t>accepted</a:t>
            </a:r>
            <a:r>
              <a:rPr lang="da-DK" sz="6000" baseline="0" dirty="0" smtClean="0"/>
              <a:t> for </a:t>
            </a:r>
            <a:r>
              <a:rPr lang="da-DK" sz="6000" baseline="0" dirty="0" err="1" smtClean="0"/>
              <a:t>publication</a:t>
            </a:r>
            <a:r>
              <a:rPr lang="da-DK" sz="6000" baseline="0" dirty="0" smtClean="0"/>
              <a:t> in </a:t>
            </a:r>
            <a:r>
              <a:rPr lang="da-DK" sz="6000" baseline="0" dirty="0" err="1" smtClean="0"/>
              <a:t>Circulation</a:t>
            </a:r>
            <a:endParaRPr lang="en-US" sz="6000" dirty="0"/>
          </a:p>
        </p:txBody>
      </p:sp>
    </p:spTree>
    <p:extLst>
      <p:ext uri="{BB962C8B-B14F-4D97-AF65-F5344CB8AC3E}">
        <p14:creationId xmlns:p14="http://schemas.microsoft.com/office/powerpoint/2010/main" val="714755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3165346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3749273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1165035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285750" lvl="0" indent="-285750">
              <a:spcAft>
                <a:spcPts val="600"/>
              </a:spcAft>
              <a:buFontTx/>
              <a:buChar char="-"/>
            </a:pPr>
            <a:r>
              <a:rPr lang="en-US" sz="6000" dirty="0" smtClean="0">
                <a:solidFill>
                  <a:srgbClr val="000000"/>
                </a:solidFill>
                <a:latin typeface="AU Passata"/>
              </a:rPr>
              <a:t>A, Relative importance of conventional and PRS risk factors associated with coronary artery disease risk.26 The y-axis can be interpreted as the probability that a person who went on to have coronary artery disease ranked higher on the risk predictor than someone who did not get the disease. Results from Cox regression of incident coronary artery disease in the UK Biobank for conventional risk factors individually and in combination with the PRS, including covariates (sex-stratiﬁed age-as-timescale). B, Predicted breast cancer risk by percentile of breast cancer PRS and by age within women who have BRCA1 mutations.27 See the </a:t>
            </a:r>
            <a:r>
              <a:rPr lang="en-US" sz="6000" dirty="0" err="1" smtClean="0">
                <a:solidFill>
                  <a:srgbClr val="000000"/>
                </a:solidFill>
                <a:latin typeface="AU Passata"/>
              </a:rPr>
              <a:t>eAppendix</a:t>
            </a:r>
            <a:r>
              <a:rPr lang="en-US" sz="6000" dirty="0" smtClean="0">
                <a:solidFill>
                  <a:srgbClr val="000000"/>
                </a:solidFill>
                <a:latin typeface="AU Passata"/>
              </a:rPr>
              <a:t> in the Supplement for more detail.</a:t>
            </a:r>
          </a:p>
          <a:p>
            <a:pPr marL="285750" lvl="0" indent="-285750">
              <a:spcAft>
                <a:spcPts val="600"/>
              </a:spcAft>
              <a:buFontTx/>
              <a:buChar char="-"/>
            </a:pPr>
            <a:endParaRPr lang="en-US" sz="6000" dirty="0">
              <a:solidFill>
                <a:srgbClr val="000000"/>
              </a:solidFill>
              <a:latin typeface="AU Passata"/>
            </a:endParaRPr>
          </a:p>
        </p:txBody>
      </p:sp>
    </p:spTree>
    <p:extLst>
      <p:ext uri="{BB962C8B-B14F-4D97-AF65-F5344CB8AC3E}">
        <p14:creationId xmlns:p14="http://schemas.microsoft.com/office/powerpoint/2010/main" val="39673957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ts val="600"/>
              </a:spcAft>
              <a:buClrTx/>
              <a:buSzTx/>
              <a:buFontTx/>
              <a:buNone/>
              <a:tabLst/>
              <a:defRPr/>
            </a:pPr>
            <a:r>
              <a:rPr lang="en-US" sz="6000" b="0" i="0" kern="1200" dirty="0" smtClean="0">
                <a:solidFill>
                  <a:schemeClr val="tx1"/>
                </a:solidFill>
                <a:effectLst/>
                <a:latin typeface="AU Passata" pitchFamily="34" charset="0"/>
                <a:ea typeface="+mn-ea"/>
                <a:cs typeface="Arial" charset="0"/>
              </a:rPr>
              <a:t>Cumulative data, as reported by the GWAS catalog</a:t>
            </a:r>
            <a:r>
              <a:rPr lang="en-US" sz="6000" b="0" i="0" u="none" strike="noStrike" kern="1200" baseline="30000" dirty="0" smtClean="0">
                <a:solidFill>
                  <a:schemeClr val="tx1"/>
                </a:solidFill>
                <a:effectLst/>
                <a:latin typeface="AU Passata" pitchFamily="34" charset="0"/>
                <a:ea typeface="+mn-ea"/>
                <a:cs typeface="Arial" charset="0"/>
                <a:hlinkClick r:id="rId3" tooltip="MacArthur, J. et al. The new NHGRI-EBI Catalog of published genome-wide association studies (GWAS Catalog). Nucleic Acids Res. 45, D896–D901 (2017)."/>
              </a:rPr>
              <a:t>76</a:t>
            </a:r>
            <a:r>
              <a:rPr lang="en-US" sz="6000" b="0" i="0" kern="1200" dirty="0" smtClean="0">
                <a:solidFill>
                  <a:schemeClr val="tx1"/>
                </a:solidFill>
                <a:effectLst/>
                <a:latin typeface="AU Passata" pitchFamily="34" charset="0"/>
                <a:ea typeface="+mn-ea"/>
                <a:cs typeface="Arial" charset="0"/>
              </a:rPr>
              <a:t>. Individuals whose ancestry is ‘not reported’ are not shown.</a:t>
            </a:r>
            <a:endParaRPr lang="en-US" sz="6600" dirty="0" smtClean="0">
              <a:solidFill>
                <a:srgbClr val="000000"/>
              </a:solidFill>
              <a:latin typeface="AU Passata"/>
            </a:endParaRPr>
          </a:p>
          <a:p>
            <a:pPr marL="0" lvl="0" indent="0">
              <a:spcAft>
                <a:spcPts val="600"/>
              </a:spcAft>
              <a:buFontTx/>
              <a:buNone/>
            </a:pPr>
            <a:endParaRPr lang="en-US" sz="6000" dirty="0">
              <a:solidFill>
                <a:srgbClr val="000000"/>
              </a:solidFill>
              <a:latin typeface="AU Passata"/>
            </a:endParaRPr>
          </a:p>
        </p:txBody>
      </p:sp>
    </p:spTree>
    <p:extLst>
      <p:ext uri="{BB962C8B-B14F-4D97-AF65-F5344CB8AC3E}">
        <p14:creationId xmlns:p14="http://schemas.microsoft.com/office/powerpoint/2010/main" val="19072349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5500" b="0" i="0" kern="1200" dirty="0" smtClean="0">
                <a:solidFill>
                  <a:schemeClr val="tx1"/>
                </a:solidFill>
                <a:effectLst/>
                <a:latin typeface="AU Passata" pitchFamily="34" charset="0"/>
                <a:ea typeface="+mn-ea"/>
                <a:cs typeface="Arial" charset="0"/>
              </a:rPr>
              <a:t>All phenotypes shown here are quantitative anthropometric and blood-panel traits, as described in Supplementary Table </a:t>
            </a:r>
            <a:r>
              <a:rPr lang="en-US" sz="5500" b="0" i="0" u="none" strike="noStrike" kern="1200" dirty="0" smtClean="0">
                <a:solidFill>
                  <a:schemeClr val="tx1"/>
                </a:solidFill>
                <a:effectLst/>
                <a:latin typeface="AU Passata" pitchFamily="34" charset="0"/>
                <a:ea typeface="+mn-ea"/>
                <a:cs typeface="Arial" charset="0"/>
                <a:hlinkClick r:id="rId3"/>
              </a:rPr>
              <a:t>6</a:t>
            </a:r>
            <a:r>
              <a:rPr lang="en-US" sz="5500" b="0" i="0" kern="1200" dirty="0" smtClean="0">
                <a:solidFill>
                  <a:schemeClr val="tx1"/>
                </a:solidFill>
                <a:effectLst/>
                <a:latin typeface="AU Passata" pitchFamily="34" charset="0"/>
                <a:ea typeface="+mn-ea"/>
                <a:cs typeface="Arial" charset="0"/>
              </a:rPr>
              <a:t>, which includes discovery-cohort sample sizes. Prediction target individuals do not overlap with the discovery cohort and are unrelated; sample sizes are shown in Supplementary Table </a:t>
            </a:r>
            <a:r>
              <a:rPr lang="en-US" sz="5500" b="0" i="0" u="none" strike="noStrike" kern="1200" dirty="0" smtClean="0">
                <a:solidFill>
                  <a:schemeClr val="tx1"/>
                </a:solidFill>
                <a:effectLst/>
                <a:latin typeface="AU Passata" pitchFamily="34" charset="0"/>
                <a:ea typeface="+mn-ea"/>
                <a:cs typeface="Arial" charset="0"/>
                <a:hlinkClick r:id="rId3"/>
              </a:rPr>
              <a:t>7</a:t>
            </a:r>
            <a:r>
              <a:rPr lang="en-US" sz="5500" b="0" i="0" kern="1200" dirty="0" smtClean="0">
                <a:solidFill>
                  <a:schemeClr val="tx1"/>
                </a:solidFill>
                <a:effectLst/>
                <a:latin typeface="AU Passata" pitchFamily="34" charset="0"/>
                <a:ea typeface="+mn-ea"/>
                <a:cs typeface="Arial" charset="0"/>
              </a:rPr>
              <a:t>. Violin plots show distributions of relative prediction accuracies, points show mean values, and error bars show </a:t>
            </a:r>
            <a:r>
              <a:rPr lang="en-US" sz="5500" b="0" i="0" kern="1200" dirty="0" err="1" smtClean="0">
                <a:solidFill>
                  <a:schemeClr val="tx1"/>
                </a:solidFill>
                <a:effectLst/>
                <a:latin typeface="AU Passata" pitchFamily="34" charset="0"/>
                <a:ea typeface="+mn-ea"/>
                <a:cs typeface="Arial" charset="0"/>
              </a:rPr>
              <a:t>s.e.m</a:t>
            </a:r>
            <a:r>
              <a:rPr lang="en-US" sz="5500" b="0" i="0" kern="1200" dirty="0" smtClean="0">
                <a:solidFill>
                  <a:schemeClr val="tx1"/>
                </a:solidFill>
                <a:effectLst/>
                <a:latin typeface="AU Passata" pitchFamily="34" charset="0"/>
                <a:ea typeface="+mn-ea"/>
                <a:cs typeface="Arial" charset="0"/>
              </a:rPr>
              <a:t>. values. Prediction </a:t>
            </a:r>
            <a:r>
              <a:rPr lang="en-US" sz="5500" b="0" i="1" kern="1200" dirty="0" smtClean="0">
                <a:solidFill>
                  <a:schemeClr val="tx1"/>
                </a:solidFill>
                <a:effectLst/>
                <a:latin typeface="AU Passata" pitchFamily="34" charset="0"/>
                <a:ea typeface="+mn-ea"/>
                <a:cs typeface="Arial" charset="0"/>
              </a:rPr>
              <a:t>R</a:t>
            </a:r>
            <a:r>
              <a:rPr lang="en-US" sz="5500" b="0" i="0" kern="1200" baseline="30000" dirty="0" smtClean="0">
                <a:solidFill>
                  <a:schemeClr val="tx1"/>
                </a:solidFill>
                <a:effectLst/>
                <a:latin typeface="AU Passata" pitchFamily="34" charset="0"/>
                <a:ea typeface="+mn-ea"/>
                <a:cs typeface="Arial" charset="0"/>
              </a:rPr>
              <a:t>2</a:t>
            </a:r>
            <a:r>
              <a:rPr lang="en-US" sz="5500" b="0" i="0" kern="1200" dirty="0" smtClean="0">
                <a:solidFill>
                  <a:schemeClr val="tx1"/>
                </a:solidFill>
                <a:effectLst/>
                <a:latin typeface="AU Passata" pitchFamily="34" charset="0"/>
                <a:ea typeface="+mn-ea"/>
                <a:cs typeface="Arial" charset="0"/>
              </a:rPr>
              <a:t> for each trait and population are shown in Supplementary Fig. </a:t>
            </a:r>
            <a:r>
              <a:rPr lang="en-US" sz="5500" b="0" i="0" u="none" strike="noStrike" kern="1200" dirty="0" smtClean="0">
                <a:solidFill>
                  <a:schemeClr val="tx1"/>
                </a:solidFill>
                <a:effectLst/>
                <a:latin typeface="AU Passata" pitchFamily="34" charset="0"/>
                <a:ea typeface="+mn-ea"/>
                <a:cs typeface="Arial" charset="0"/>
                <a:hlinkClick r:id="rId3"/>
              </a:rPr>
              <a:t>12</a:t>
            </a:r>
            <a:r>
              <a:rPr lang="en-US" sz="5500" b="0" i="0" kern="1200" dirty="0" smtClean="0">
                <a:solidFill>
                  <a:schemeClr val="tx1"/>
                </a:solidFill>
                <a:effectLst/>
                <a:latin typeface="AU Passata" pitchFamily="34" charset="0"/>
                <a:ea typeface="+mn-ea"/>
                <a:cs typeface="Arial" charset="0"/>
              </a:rPr>
              <a:t>.</a:t>
            </a:r>
            <a:endParaRPr lang="en-US" sz="6000" dirty="0">
              <a:solidFill>
                <a:srgbClr val="000000"/>
              </a:solidFill>
              <a:latin typeface="AU Passata"/>
            </a:endParaRPr>
          </a:p>
        </p:txBody>
      </p:sp>
    </p:spTree>
    <p:extLst>
      <p:ext uri="{BB962C8B-B14F-4D97-AF65-F5344CB8AC3E}">
        <p14:creationId xmlns:p14="http://schemas.microsoft.com/office/powerpoint/2010/main" val="1791887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4902037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285750" lvl="0" indent="-285750">
              <a:spcAft>
                <a:spcPts val="600"/>
              </a:spcAft>
              <a:buFontTx/>
              <a:buChar char="-"/>
            </a:pPr>
            <a:r>
              <a:rPr lang="en-US" sz="6000" dirty="0" smtClean="0">
                <a:solidFill>
                  <a:srgbClr val="000000"/>
                </a:solidFill>
                <a:latin typeface="AU Passata"/>
              </a:rPr>
              <a:t>PRS analyses can be characterized by their use of base and target data sets. QC of both data sets is described in ‘QC of base and target data’, while the different approaches to calculating PRSs (e.g., LD adjustment via clumping, beta shrinkage using LASSO regression or P value </a:t>
            </a:r>
            <a:r>
              <a:rPr lang="en-US" sz="6000" dirty="0" err="1" smtClean="0">
                <a:solidFill>
                  <a:srgbClr val="000000"/>
                </a:solidFill>
                <a:latin typeface="AU Passata"/>
              </a:rPr>
              <a:t>thresholding</a:t>
            </a:r>
            <a:r>
              <a:rPr lang="en-US" sz="6000" dirty="0" smtClean="0">
                <a:solidFill>
                  <a:srgbClr val="000000"/>
                </a:solidFill>
                <a:latin typeface="AU Passata"/>
              </a:rPr>
              <a:t>) are summarized in ‘Calculation of PRSs’. Issues relating to utilizing PRSs for association analyses to test hypotheses, including interpretation of results and avoidance of overfitting to the target data, are detailed in ‘Interpretation and presentation of results’.</a:t>
            </a:r>
          </a:p>
          <a:p>
            <a:pPr marL="285750" lvl="0" indent="-285750">
              <a:spcAft>
                <a:spcPts val="600"/>
              </a:spcAft>
              <a:buFontTx/>
              <a:buChar char="-"/>
            </a:pPr>
            <a:endParaRPr lang="en-US" sz="6000" dirty="0">
              <a:solidFill>
                <a:srgbClr val="000000"/>
              </a:solidFill>
              <a:latin typeface="AU Passata"/>
            </a:endParaRPr>
          </a:p>
        </p:txBody>
      </p:sp>
    </p:spTree>
    <p:extLst>
      <p:ext uri="{BB962C8B-B14F-4D97-AF65-F5344CB8AC3E}">
        <p14:creationId xmlns:p14="http://schemas.microsoft.com/office/powerpoint/2010/main" val="1407814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21408973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200" b="0" i="0" u="none" strike="noStrike" kern="1200" cap="none" spc="0" normalizeH="0" baseline="0" noProof="0" dirty="0" smtClean="0">
                <a:ln>
                  <a:noFill/>
                </a:ln>
                <a:solidFill>
                  <a:srgbClr val="333333"/>
                </a:solidFill>
                <a:effectLst/>
                <a:uLnTx/>
                <a:uFillTx/>
                <a:latin typeface="AU Passata"/>
                <a:ea typeface="+mn-ea"/>
                <a:cs typeface="Arial" charset="0"/>
              </a:rPr>
              <a:t>Precision health </a:t>
            </a:r>
            <a:r>
              <a:rPr kumimoji="0" lang="en-US" sz="7200" b="0" i="0" u="sng" strike="noStrike" kern="1200" cap="none" spc="0" normalizeH="0" baseline="0" noProof="0" dirty="0" smtClean="0">
                <a:ln>
                  <a:noFill/>
                </a:ln>
                <a:solidFill>
                  <a:srgbClr val="333333"/>
                </a:solidFill>
                <a:effectLst/>
                <a:uLnTx/>
                <a:uFillTx/>
                <a:latin typeface="AU Passata"/>
                <a:ea typeface="+mn-ea"/>
                <a:cs typeface="Arial" charset="0"/>
              </a:rPr>
              <a:t>account for differences in people’s genes, environments and lifestyles and formulates treatment and prevention strategies</a:t>
            </a:r>
            <a:r>
              <a:rPr kumimoji="0" lang="en-US" sz="7200" b="0" i="0" u="none" strike="noStrike" kern="1200" cap="none" spc="0" normalizeH="0" baseline="0" noProof="0" dirty="0" smtClean="0">
                <a:ln>
                  <a:noFill/>
                </a:ln>
                <a:solidFill>
                  <a:srgbClr val="333333"/>
                </a:solidFill>
                <a:effectLst/>
                <a:uLnTx/>
                <a:uFillTx/>
                <a:latin typeface="AU Passata"/>
                <a:ea typeface="+mn-ea"/>
                <a:cs typeface="Arial" charset="0"/>
              </a:rPr>
              <a:t> based on patients’ unique backgrounds and conditions: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7200" b="0" i="0" u="none" strike="noStrike" kern="1200" cap="none" spc="0" normalizeH="0" baseline="0" noProof="0" dirty="0" smtClean="0">
              <a:ln>
                <a:noFill/>
              </a:ln>
              <a:solidFill>
                <a:srgbClr val="333333"/>
              </a:solidFill>
              <a:effectLst/>
              <a:uLnTx/>
              <a:uFillTx/>
              <a:latin typeface="AU Passata"/>
              <a:ea typeface="+mn-ea"/>
              <a:cs typeface="Arial"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PH aims to predict disease risk or response to medical treatment based on an individual’s DNA profile and other risk factors</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It has the potential to improve decision-making in healthcare systems</a:t>
            </a:r>
            <a:r>
              <a:rPr kumimoji="0" lang="en-US" sz="6000" b="0" i="0" u="sng" strike="noStrike" kern="1200" cap="none" spc="0" normalizeH="0" baseline="0" noProof="0" dirty="0" smtClean="0">
                <a:ln>
                  <a:noFill/>
                </a:ln>
                <a:solidFill>
                  <a:srgbClr val="333333"/>
                </a:solidFill>
                <a:effectLst/>
                <a:uLnTx/>
                <a:uFillTx/>
                <a:latin typeface="AU Passata"/>
                <a:ea typeface="+mn-ea"/>
                <a:cs typeface="Arial" charset="0"/>
              </a:rPr>
              <a:t> </a:t>
            </a: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which could improve patient health and lower health care costs </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It is not a new concept, but growing amounts of genetic and health care data and development of sophisticated analytical tools are bringing it closer to the clinics</a:t>
            </a:r>
          </a:p>
          <a:p>
            <a:pPr marL="342900" marR="0" lvl="0" indent="-342900" algn="l" defTabSz="914400" rtl="0" eaLnBrk="1" fontAlgn="base" latinLnBrk="0" hangingPunct="1">
              <a:lnSpc>
                <a:spcPct val="100000"/>
              </a:lnSpc>
              <a:spcBef>
                <a:spcPct val="0"/>
              </a:spcBef>
              <a:spcAft>
                <a:spcPts val="0"/>
              </a:spcAft>
              <a:buClrTx/>
              <a:buSzTx/>
              <a:buFontTx/>
              <a:buChar char="-"/>
              <a:tabLst/>
              <a:defRPr/>
            </a:pPr>
            <a:endPar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Today</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I </a:t>
            </a: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will</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present </a:t>
            </a: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some</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highlights from a case </a:t>
            </a:r>
            <a:r>
              <a:rPr kumimoji="0" lang="da-DK" sz="6000" b="0" i="0" u="none" strike="noStrike" kern="1200" cap="none" spc="0" normalizeH="0" baseline="0" noProof="0" dirty="0" err="1" smtClean="0">
                <a:ln>
                  <a:noFill/>
                </a:ln>
                <a:solidFill>
                  <a:srgbClr val="000000"/>
                </a:solidFill>
                <a:effectLst/>
                <a:uLnTx/>
                <a:uFillTx/>
                <a:latin typeface="AU Passata" pitchFamily="34" charset="0"/>
                <a:ea typeface="+mn-ea"/>
                <a:cs typeface="Arial" charset="0"/>
              </a:rPr>
              <a:t>study</a:t>
            </a:r>
            <a:r>
              <a:rPr kumimoji="0" lang="da-DK" sz="6000" b="0" i="0" u="none" strike="noStrike" kern="1200" cap="none" spc="0" normalizeH="0" baseline="0" noProof="0" dirty="0" smtClean="0">
                <a:ln>
                  <a:noFill/>
                </a:ln>
                <a:solidFill>
                  <a:srgbClr val="000000"/>
                </a:solidFill>
                <a:effectLst/>
                <a:uLnTx/>
                <a:uFillTx/>
                <a:latin typeface="AU Passata" pitchFamily="34" charset="0"/>
                <a:ea typeface="+mn-ea"/>
                <a:cs typeface="Arial" charset="0"/>
              </a:rPr>
              <a:t> </a:t>
            </a:r>
            <a:r>
              <a:rPr lang="en-US" sz="6000" dirty="0" smtClean="0"/>
              <a:t>where we have developed an integrated polygenic and clinical risk tool that enhances coronary artery disease prediction</a:t>
            </a:r>
          </a:p>
          <a:p>
            <a:endParaRPr lang="da-DK" sz="6000" dirty="0" smtClean="0"/>
          </a:p>
          <a:p>
            <a:r>
              <a:rPr lang="da-DK" sz="6000" dirty="0" smtClean="0"/>
              <a:t>It is </a:t>
            </a:r>
            <a:r>
              <a:rPr lang="da-DK" sz="6000" dirty="0" err="1" smtClean="0"/>
              <a:t>work</a:t>
            </a:r>
            <a:r>
              <a:rPr lang="da-DK" sz="6000" dirty="0" smtClean="0"/>
              <a:t> </a:t>
            </a:r>
            <a:r>
              <a:rPr lang="da-DK" sz="6000" dirty="0" err="1" smtClean="0"/>
              <a:t>that</a:t>
            </a:r>
            <a:r>
              <a:rPr lang="da-DK" sz="6000" dirty="0" smtClean="0"/>
              <a:t> I have done at </a:t>
            </a:r>
            <a:r>
              <a:rPr lang="da-DK" sz="6000" dirty="0" err="1" smtClean="0"/>
              <a:t>Genomicsplc</a:t>
            </a:r>
            <a:r>
              <a:rPr lang="da-DK" sz="6000" dirty="0" smtClean="0"/>
              <a:t> and it has </a:t>
            </a:r>
            <a:r>
              <a:rPr lang="da-DK" sz="6000" dirty="0" err="1" smtClean="0"/>
              <a:t>recently</a:t>
            </a:r>
            <a:r>
              <a:rPr lang="da-DK" sz="6000" dirty="0" smtClean="0"/>
              <a:t> </a:t>
            </a:r>
            <a:r>
              <a:rPr lang="da-DK" sz="6000" dirty="0" err="1" smtClean="0"/>
              <a:t>been</a:t>
            </a:r>
            <a:r>
              <a:rPr lang="da-DK" sz="6000" baseline="0" dirty="0" smtClean="0"/>
              <a:t> </a:t>
            </a:r>
            <a:r>
              <a:rPr lang="da-DK" sz="6000" baseline="0" dirty="0" err="1" smtClean="0"/>
              <a:t>accepted</a:t>
            </a:r>
            <a:r>
              <a:rPr lang="da-DK" sz="6000" baseline="0" dirty="0" smtClean="0"/>
              <a:t> for </a:t>
            </a:r>
            <a:r>
              <a:rPr lang="da-DK" sz="6000" baseline="0" dirty="0" err="1" smtClean="0"/>
              <a:t>publication</a:t>
            </a:r>
            <a:r>
              <a:rPr lang="da-DK" sz="6000" baseline="0" dirty="0" smtClean="0"/>
              <a:t> in </a:t>
            </a:r>
            <a:r>
              <a:rPr lang="da-DK" sz="6000" baseline="0" dirty="0" err="1" smtClean="0"/>
              <a:t>Circulation</a:t>
            </a:r>
            <a:endParaRPr lang="en-US" sz="6000" dirty="0"/>
          </a:p>
        </p:txBody>
      </p:sp>
    </p:spTree>
    <p:extLst>
      <p:ext uri="{BB962C8B-B14F-4D97-AF65-F5344CB8AC3E}">
        <p14:creationId xmlns:p14="http://schemas.microsoft.com/office/powerpoint/2010/main" val="29963805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endParaRPr lang="da-DK" dirty="0" smtClean="0"/>
          </a:p>
        </p:txBody>
      </p:sp>
    </p:spTree>
    <p:extLst>
      <p:ext uri="{BB962C8B-B14F-4D97-AF65-F5344CB8AC3E}">
        <p14:creationId xmlns:p14="http://schemas.microsoft.com/office/powerpoint/2010/main" val="199125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2122829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1306966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3561599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ln/>
        </p:spPr>
      </p:sp>
      <p:sp>
        <p:nvSpPr>
          <p:cNvPr id="10242" name="Rectangle 3"/>
          <p:cNvSpPr>
            <a:spLocks noGrp="1" noChangeArrowheads="1"/>
          </p:cNvSpPr>
          <p:nvPr>
            <p:ph type="body" idx="1"/>
          </p:nvPr>
        </p:nvSpPr>
        <p:spPr>
          <a:noFill/>
          <a:ln/>
        </p:spPr>
        <p:txBody>
          <a:bodyPr/>
          <a:lstStyle/>
          <a:p>
            <a:r>
              <a:rPr lang="en-US" sz="6000" dirty="0" smtClean="0">
                <a:solidFill>
                  <a:srgbClr val="333333"/>
                </a:solidFill>
              </a:rPr>
              <a:t>The</a:t>
            </a:r>
            <a:r>
              <a:rPr lang="en-US" sz="6000" baseline="0" dirty="0" smtClean="0">
                <a:solidFill>
                  <a:srgbClr val="333333"/>
                </a:solidFill>
              </a:rPr>
              <a:t> genetic risk is quantified </a:t>
            </a:r>
            <a:r>
              <a:rPr lang="en-US" sz="6000" dirty="0" smtClean="0">
                <a:solidFill>
                  <a:srgbClr val="333333"/>
                </a:solidFill>
              </a:rPr>
              <a:t>using a</a:t>
            </a:r>
            <a:r>
              <a:rPr lang="en-US" sz="6000" baseline="0" dirty="0" smtClean="0">
                <a:solidFill>
                  <a:srgbClr val="333333"/>
                </a:solidFill>
              </a:rPr>
              <a:t> g</a:t>
            </a:r>
            <a:r>
              <a:rPr lang="en-US" sz="6000" dirty="0" smtClean="0">
                <a:solidFill>
                  <a:srgbClr val="333333"/>
                </a:solidFill>
              </a:rPr>
              <a:t>enetic risk score combines information from large numbers of markers across the genome (hundreds to millions) to give a single numerical score for individual’s risk for developing a disease:</a:t>
            </a:r>
          </a:p>
          <a:p>
            <a:endParaRPr lang="da-DK" sz="6000" dirty="0" smtClean="0">
              <a:solidFill>
                <a:srgbClr val="333333"/>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0" normalizeH="0" baseline="0" noProof="0" dirty="0" smtClean="0">
                <a:ln>
                  <a:noFill/>
                </a:ln>
                <a:solidFill>
                  <a:srgbClr val="333333"/>
                </a:solidFill>
                <a:effectLst/>
                <a:uLnTx/>
                <a:uFillTx/>
                <a:latin typeface="AU Passata"/>
              </a:rPr>
              <a:t>For a particular disease or trait a polygenic risk score​ is constructed as weighted average of the genotypes</a:t>
            </a:r>
            <a:r>
              <a:rPr kumimoji="0" lang="da-DK" sz="6000" b="0" i="0" u="none" strike="noStrike" kern="1200" cap="none" spc="0" normalizeH="0" baseline="0" noProof="0" dirty="0" smtClean="0">
                <a:ln>
                  <a:noFill/>
                </a:ln>
                <a:solidFill>
                  <a:srgbClr val="333333"/>
                </a:solidFill>
                <a:effectLst/>
                <a:uLnTx/>
                <a:uFillTx/>
                <a:latin typeface="AU Passata"/>
              </a:rPr>
              <a:t> as </a:t>
            </a:r>
            <a:r>
              <a:rPr kumimoji="0" lang="da-DK" sz="6000" b="0" i="0" u="none" strike="noStrike" kern="1200" cap="none" spc="0" normalizeH="0" baseline="0" noProof="0" dirty="0" err="1" smtClean="0">
                <a:ln>
                  <a:noFill/>
                </a:ln>
                <a:solidFill>
                  <a:srgbClr val="333333"/>
                </a:solidFill>
                <a:effectLst/>
                <a:uLnTx/>
                <a:uFillTx/>
                <a:latin typeface="AU Passata"/>
              </a:rPr>
              <a:t>shown</a:t>
            </a:r>
            <a:r>
              <a:rPr kumimoji="0" lang="da-DK" sz="6000" b="0" i="0" u="none" strike="noStrike" kern="1200" cap="none" spc="0" normalizeH="0" baseline="0" noProof="0" dirty="0" smtClean="0">
                <a:ln>
                  <a:noFill/>
                </a:ln>
                <a:solidFill>
                  <a:srgbClr val="333333"/>
                </a:solidFill>
                <a:effectLst/>
                <a:uLnTx/>
                <a:uFillTx/>
                <a:latin typeface="AU Passata"/>
              </a:rPr>
              <a:t> in the </a:t>
            </a:r>
            <a:r>
              <a:rPr kumimoji="0" lang="da-DK" sz="6000" b="0" i="0" u="none" strike="noStrike" kern="1200" cap="none" spc="0" normalizeH="0" baseline="0" noProof="0" dirty="0" err="1" smtClean="0">
                <a:ln>
                  <a:noFill/>
                </a:ln>
                <a:solidFill>
                  <a:srgbClr val="333333"/>
                </a:solidFill>
                <a:effectLst/>
                <a:uLnTx/>
                <a:uFillTx/>
                <a:latin typeface="AU Passata"/>
              </a:rPr>
              <a:t>matemathical</a:t>
            </a:r>
            <a:r>
              <a:rPr kumimoji="0" lang="da-DK" sz="6000" b="0" i="0" u="none" strike="noStrike" kern="1200" cap="none" spc="0" normalizeH="0" baseline="0" noProof="0" dirty="0" smtClean="0">
                <a:ln>
                  <a:noFill/>
                </a:ln>
                <a:solidFill>
                  <a:srgbClr val="333333"/>
                </a:solidFill>
                <a:effectLst/>
                <a:uLnTx/>
                <a:uFillTx/>
                <a:latin typeface="AU Passata"/>
              </a:rPr>
              <a:t> </a:t>
            </a:r>
            <a:r>
              <a:rPr kumimoji="0" lang="da-DK" sz="6000" b="0" i="0" u="none" strike="noStrike" kern="1200" cap="none" spc="0" normalizeH="0" baseline="0" noProof="0" dirty="0" err="1" smtClean="0">
                <a:ln>
                  <a:noFill/>
                </a:ln>
                <a:solidFill>
                  <a:srgbClr val="333333"/>
                </a:solidFill>
                <a:effectLst/>
                <a:uLnTx/>
                <a:uFillTx/>
                <a:latin typeface="AU Passata"/>
              </a:rPr>
              <a:t>expression</a:t>
            </a:r>
            <a:r>
              <a:rPr kumimoji="0" lang="da-DK" sz="6000" b="0" i="0" u="none" strike="noStrike" kern="1200" cap="none" spc="0" normalizeH="0" baseline="0" noProof="0" dirty="0" smtClean="0">
                <a:ln>
                  <a:noFill/>
                </a:ln>
                <a:solidFill>
                  <a:srgbClr val="333333"/>
                </a:solidFill>
                <a:effectLst/>
                <a:uLnTx/>
                <a:uFillTx/>
                <a:latin typeface="AU Passata"/>
              </a:rPr>
              <a:t> on </a:t>
            </a:r>
            <a:r>
              <a:rPr kumimoji="0" lang="da-DK" sz="6000" b="0" i="0" u="none" strike="noStrike" kern="1200" cap="none" spc="0" normalizeH="0" baseline="0" noProof="0" dirty="0" err="1" smtClean="0">
                <a:ln>
                  <a:noFill/>
                </a:ln>
                <a:solidFill>
                  <a:srgbClr val="333333"/>
                </a:solidFill>
                <a:effectLst/>
                <a:uLnTx/>
                <a:uFillTx/>
                <a:latin typeface="AU Passata"/>
              </a:rPr>
              <a:t>this</a:t>
            </a:r>
            <a:r>
              <a:rPr kumimoji="0" lang="da-DK" sz="6000" b="0" i="0" u="none" strike="noStrike" kern="1200" cap="none" spc="0" normalizeH="0" baseline="0" noProof="0" dirty="0" smtClean="0">
                <a:ln>
                  <a:noFill/>
                </a:ln>
                <a:solidFill>
                  <a:srgbClr val="333333"/>
                </a:solidFill>
                <a:effectLst/>
                <a:uLnTx/>
                <a:uFillTx/>
                <a:latin typeface="AU Passata"/>
              </a:rPr>
              <a:t> slide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54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6000" b="0" i="0" u="none" strike="noStrike" kern="1200" cap="none" spc="0" normalizeH="0" baseline="0" noProof="0" dirty="0" smtClean="0">
                <a:ln>
                  <a:noFill/>
                </a:ln>
                <a:solidFill>
                  <a:srgbClr val="000000"/>
                </a:solidFill>
                <a:effectLst/>
                <a:uLnTx/>
                <a:uFillTx/>
                <a:latin typeface="AU Passata"/>
              </a:rPr>
              <a:t>The </a:t>
            </a:r>
            <a:r>
              <a:rPr kumimoji="0" lang="da-DK" sz="6000" b="0" i="0" u="none" strike="noStrike" kern="1200" cap="none" spc="0" normalizeH="0" baseline="0" noProof="0" dirty="0" err="1" smtClean="0">
                <a:ln>
                  <a:noFill/>
                </a:ln>
                <a:solidFill>
                  <a:srgbClr val="000000"/>
                </a:solidFill>
                <a:effectLst/>
                <a:uLnTx/>
                <a:uFillTx/>
                <a:latin typeface="AU Passata"/>
              </a:rPr>
              <a:t>polygenic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tend</a:t>
            </a:r>
            <a:r>
              <a:rPr kumimoji="0" lang="da-DK" sz="6000" b="0" i="0" u="none" strike="noStrike" kern="1200" cap="none" spc="0" normalizeH="0" baseline="0" noProof="0" dirty="0" smtClean="0">
                <a:ln>
                  <a:noFill/>
                </a:ln>
                <a:solidFill>
                  <a:srgbClr val="000000"/>
                </a:solidFill>
                <a:effectLst/>
                <a:uLnTx/>
                <a:uFillTx/>
                <a:latin typeface="AU Passata"/>
              </a:rPr>
              <a:t> to </a:t>
            </a:r>
            <a:r>
              <a:rPr kumimoji="0" lang="da-DK" sz="6000" b="0" i="0" u="none" strike="noStrike" kern="1200" cap="none" spc="0" normalizeH="0" baseline="0" noProof="0" dirty="0" err="1" smtClean="0">
                <a:ln>
                  <a:noFill/>
                </a:ln>
                <a:solidFill>
                  <a:srgbClr val="000000"/>
                </a:solidFill>
                <a:effectLst/>
                <a:uLnTx/>
                <a:uFillTx/>
                <a:latin typeface="AU Passata"/>
              </a:rPr>
              <a:t>be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normally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distributed</a:t>
            </a:r>
            <a:r>
              <a:rPr kumimoji="0" lang="da-DK" sz="6000" b="0" i="0" u="none" strike="noStrike" kern="1200" cap="none" spc="0" normalizeH="0" baseline="0" noProof="0" dirty="0" smtClean="0">
                <a:ln>
                  <a:noFill/>
                </a:ln>
                <a:solidFill>
                  <a:srgbClr val="000000"/>
                </a:solidFill>
                <a:effectLst/>
                <a:uLnTx/>
                <a:uFillTx/>
                <a:latin typeface="AU Passata"/>
              </a:rPr>
              <a:t> as </a:t>
            </a:r>
            <a:r>
              <a:rPr kumimoji="0" lang="da-DK" sz="6000" b="0" i="0" u="none" strike="noStrike" kern="1200" cap="none" spc="0" normalizeH="0" baseline="0" noProof="0" dirty="0" err="1" smtClean="0">
                <a:ln>
                  <a:noFill/>
                </a:ln>
                <a:solidFill>
                  <a:srgbClr val="000000"/>
                </a:solidFill>
                <a:effectLst/>
                <a:uLnTx/>
                <a:uFillTx/>
                <a:latin typeface="AU Passata"/>
              </a:rPr>
              <a:t>shown</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figure</a:t>
            </a:r>
            <a:r>
              <a:rPr kumimoji="0" lang="da-DK" sz="6000" b="0" i="0" u="none" strike="noStrike" kern="1200" cap="none" spc="0" normalizeH="0" baseline="0" noProof="0" dirty="0" smtClean="0">
                <a:ln>
                  <a:noFill/>
                </a:ln>
                <a:solidFill>
                  <a:srgbClr val="000000"/>
                </a:solidFill>
                <a:effectLst/>
                <a:uLnTx/>
                <a:uFillTx/>
                <a:latin typeface="AU Passata"/>
              </a:rPr>
              <a:t> to the right and </a:t>
            </a:r>
            <a:r>
              <a:rPr kumimoji="0" lang="da-DK" sz="6000" b="0" i="0" u="none" strike="noStrike" kern="1200" cap="none" spc="0" normalizeH="0" baseline="0" noProof="0" dirty="0" err="1" smtClean="0">
                <a:ln>
                  <a:noFill/>
                </a:ln>
                <a:solidFill>
                  <a:srgbClr val="000000"/>
                </a:solidFill>
                <a:effectLst/>
                <a:uLnTx/>
                <a:uFillTx/>
                <a:latin typeface="AU Passata"/>
              </a:rPr>
              <a:t>using</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this</a:t>
            </a:r>
            <a:r>
              <a:rPr kumimoji="0" lang="da-DK" sz="6000" b="0" i="0" u="none" strike="noStrike" kern="1200" cap="none" spc="0" normalizeH="0" baseline="0" noProof="0" dirty="0" smtClean="0">
                <a:ln>
                  <a:noFill/>
                </a:ln>
                <a:solidFill>
                  <a:srgbClr val="000000"/>
                </a:solidFill>
                <a:effectLst/>
                <a:uLnTx/>
                <a:uFillTx/>
                <a:latin typeface="AU Passata"/>
              </a:rPr>
              <a:t> score </a:t>
            </a:r>
            <a:r>
              <a:rPr kumimoji="0" lang="da-DK" sz="6000" b="0" i="0" u="none" strike="noStrike" kern="1200" cap="none" spc="0" normalizeH="0" baseline="0" noProof="0" dirty="0" err="1" smtClean="0">
                <a:ln>
                  <a:noFill/>
                </a:ln>
                <a:solidFill>
                  <a:srgbClr val="000000"/>
                </a:solidFill>
                <a:effectLst/>
                <a:uLnTx/>
                <a:uFillTx/>
                <a:latin typeface="AU Passata"/>
              </a:rPr>
              <a:t>we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can</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identify</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individuals</a:t>
            </a:r>
            <a:r>
              <a:rPr kumimoji="0" lang="da-DK" sz="6000" b="0" i="0" u="none" strike="noStrike" kern="1200" cap="none" spc="0" normalizeH="0" baseline="0" noProof="0" dirty="0" smtClean="0">
                <a:ln>
                  <a:noFill/>
                </a:ln>
                <a:solidFill>
                  <a:srgbClr val="000000"/>
                </a:solidFill>
                <a:effectLst/>
                <a:uLnTx/>
                <a:uFillTx/>
                <a:latin typeface="AU Passata"/>
              </a:rPr>
              <a:t> in the </a:t>
            </a:r>
            <a:r>
              <a:rPr kumimoji="0" lang="da-DK" sz="6000" b="0" i="0" u="none" strike="noStrike" kern="1200" cap="none" spc="0" normalizeH="0" baseline="0" noProof="0" dirty="0" err="1" smtClean="0">
                <a:ln>
                  <a:noFill/>
                </a:ln>
                <a:solidFill>
                  <a:srgbClr val="000000"/>
                </a:solidFill>
                <a:effectLst/>
                <a:uLnTx/>
                <a:uFillTx/>
                <a:latin typeface="AU Passata"/>
              </a:rPr>
              <a:t>extreme</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tails</a:t>
            </a:r>
            <a:r>
              <a:rPr kumimoji="0" lang="da-DK" sz="6000" b="0" i="0" u="none" strike="noStrike" kern="1200" cap="none" spc="0" normalizeH="0" baseline="0" noProof="0" dirty="0" smtClean="0">
                <a:ln>
                  <a:noFill/>
                </a:ln>
                <a:solidFill>
                  <a:srgbClr val="000000"/>
                </a:solidFill>
                <a:effectLst/>
                <a:uLnTx/>
                <a:uFillTx/>
                <a:latin typeface="AU Passata"/>
              </a:rPr>
              <a:t> of the distribution with </a:t>
            </a:r>
            <a:r>
              <a:rPr kumimoji="0" lang="da-DK" sz="6000" b="0" i="0" u="none" strike="noStrike" kern="1200" cap="none" spc="0" normalizeH="0" baseline="0" noProof="0" dirty="0" err="1" smtClean="0">
                <a:ln>
                  <a:noFill/>
                </a:ln>
                <a:solidFill>
                  <a:srgbClr val="000000"/>
                </a:solidFill>
                <a:effectLst/>
                <a:uLnTx/>
                <a:uFillTx/>
                <a:latin typeface="AU Passata"/>
              </a:rPr>
              <a:t>high</a:t>
            </a:r>
            <a:r>
              <a:rPr kumimoji="0" lang="da-DK" sz="6000" b="0" i="0" u="none" strike="noStrike" kern="1200" cap="none" spc="0" normalizeH="0" baseline="0" noProof="0" dirty="0" smtClean="0">
                <a:ln>
                  <a:noFill/>
                </a:ln>
                <a:solidFill>
                  <a:srgbClr val="000000"/>
                </a:solidFill>
                <a:effectLst/>
                <a:uLnTx/>
                <a:uFillTx/>
                <a:latin typeface="AU Passata"/>
              </a:rPr>
              <a:t> or </a:t>
            </a:r>
            <a:r>
              <a:rPr kumimoji="0" lang="da-DK" sz="6000" b="0" i="0" u="none" strike="noStrike" kern="1200" cap="none" spc="0" normalizeH="0" baseline="0" noProof="0" dirty="0" err="1" smtClean="0">
                <a:ln>
                  <a:noFill/>
                </a:ln>
                <a:solidFill>
                  <a:srgbClr val="000000"/>
                </a:solidFill>
                <a:effectLst/>
                <a:uLnTx/>
                <a:uFillTx/>
                <a:latin typeface="AU Passata"/>
              </a:rPr>
              <a:t>low</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genetic</a:t>
            </a:r>
            <a:r>
              <a:rPr kumimoji="0" lang="da-DK" sz="6000" b="0" i="0" u="none" strike="noStrike" kern="1200" cap="none" spc="0" normalizeH="0" baseline="0" noProof="0" dirty="0" smtClean="0">
                <a:ln>
                  <a:noFill/>
                </a:ln>
                <a:solidFill>
                  <a:srgbClr val="000000"/>
                </a:solidFill>
                <a:effectLst/>
                <a:uLnTx/>
                <a:uFillTx/>
                <a:latin typeface="AU Passata"/>
              </a:rPr>
              <a:t> </a:t>
            </a:r>
            <a:r>
              <a:rPr kumimoji="0" lang="da-DK" sz="6000" b="0" i="0" u="none" strike="noStrike" kern="1200" cap="none" spc="0" normalizeH="0" baseline="0" noProof="0" dirty="0" err="1" smtClean="0">
                <a:ln>
                  <a:noFill/>
                </a:ln>
                <a:solidFill>
                  <a:srgbClr val="000000"/>
                </a:solidFill>
                <a:effectLst/>
                <a:uLnTx/>
                <a:uFillTx/>
                <a:latin typeface="AU Passata"/>
              </a:rPr>
              <a:t>risk</a:t>
            </a: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6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da-DK" dirty="0" err="1" smtClean="0"/>
              <a:t>We</a:t>
            </a:r>
            <a:r>
              <a:rPr lang="da-DK" dirty="0" smtClean="0"/>
              <a:t> </a:t>
            </a:r>
            <a:r>
              <a:rPr lang="da-DK" dirty="0" err="1" smtClean="0"/>
              <a:t>can</a:t>
            </a:r>
            <a:r>
              <a:rPr lang="da-DK" dirty="0" smtClean="0"/>
              <a:t> </a:t>
            </a:r>
            <a:r>
              <a:rPr lang="da-DK" dirty="0" err="1" smtClean="0"/>
              <a:t>also</a:t>
            </a:r>
            <a:r>
              <a:rPr lang="da-DK" dirty="0" smtClean="0"/>
              <a:t> rank </a:t>
            </a:r>
            <a:r>
              <a:rPr lang="da-DK" dirty="0" err="1" smtClean="0"/>
              <a:t>individuals</a:t>
            </a:r>
            <a:r>
              <a:rPr lang="da-DK" dirty="0" smtClean="0"/>
              <a:t> </a:t>
            </a:r>
            <a:r>
              <a:rPr lang="en-US" sz="6000" dirty="0" smtClean="0">
                <a:solidFill>
                  <a:srgbClr val="000000"/>
                </a:solidFill>
                <a:latin typeface="AU Passata"/>
              </a:rPr>
              <a:t>according to their risk score and compare</a:t>
            </a:r>
            <a:r>
              <a:rPr lang="en-US" sz="6000" baseline="0" dirty="0" smtClean="0">
                <a:solidFill>
                  <a:srgbClr val="000000"/>
                </a:solidFill>
                <a:latin typeface="AU Passata"/>
              </a:rPr>
              <a:t> that to their observed disease profile.</a:t>
            </a:r>
            <a:endParaRPr lang="en-US" sz="6000" dirty="0" smtClean="0">
              <a:solidFill>
                <a:srgbClr val="000000"/>
              </a:solidFill>
              <a:latin typeface="AU Passata"/>
            </a:endParaRPr>
          </a:p>
          <a:p>
            <a:pPr marL="0" indent="0">
              <a:buFontTx/>
              <a:buNone/>
            </a:pPr>
            <a:r>
              <a:rPr lang="da-DK" sz="6000" dirty="0" smtClean="0">
                <a:solidFill>
                  <a:srgbClr val="000000"/>
                </a:solidFill>
                <a:latin typeface="AU Passata"/>
              </a:rPr>
              <a:t>A </a:t>
            </a:r>
            <a:r>
              <a:rPr lang="da-DK" sz="6000" dirty="0" err="1" smtClean="0">
                <a:solidFill>
                  <a:srgbClr val="000000"/>
                </a:solidFill>
                <a:latin typeface="AU Passata"/>
              </a:rPr>
              <a:t>polygenic</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score is</a:t>
            </a:r>
            <a:r>
              <a:rPr lang="da-DK" sz="6000" baseline="0" dirty="0" smtClean="0">
                <a:solidFill>
                  <a:srgbClr val="000000"/>
                </a:solidFill>
                <a:latin typeface="AU Passata"/>
              </a:rPr>
              <a:t> </a:t>
            </a:r>
            <a:r>
              <a:rPr lang="da-DK" sz="6000" dirty="0" smtClean="0">
                <a:solidFill>
                  <a:srgbClr val="000000"/>
                </a:solidFill>
                <a:latin typeface="AU Passata"/>
              </a:rPr>
              <a:t>a </a:t>
            </a:r>
            <a:r>
              <a:rPr lang="da-DK" sz="6000" dirty="0" err="1" smtClean="0">
                <a:solidFill>
                  <a:srgbClr val="000000"/>
                </a:solidFill>
                <a:latin typeface="AU Passata"/>
              </a:rPr>
              <a:t>good</a:t>
            </a:r>
            <a:r>
              <a:rPr lang="da-DK" sz="6000" dirty="0" smtClean="0">
                <a:solidFill>
                  <a:srgbClr val="000000"/>
                </a:solidFill>
                <a:latin typeface="AU Passata"/>
              </a:rPr>
              <a:t> </a:t>
            </a:r>
            <a:r>
              <a:rPr lang="da-DK" sz="6000" dirty="0" err="1" smtClean="0">
                <a:solidFill>
                  <a:srgbClr val="000000"/>
                </a:solidFill>
                <a:latin typeface="AU Passata"/>
              </a:rPr>
              <a:t>predictor</a:t>
            </a:r>
            <a:r>
              <a:rPr lang="da-DK" sz="6000" dirty="0" smtClean="0">
                <a:solidFill>
                  <a:srgbClr val="000000"/>
                </a:solidFill>
                <a:latin typeface="AU Passata"/>
              </a:rPr>
              <a:t> if the </a:t>
            </a:r>
            <a:r>
              <a:rPr lang="da-DK" sz="6000" dirty="0" err="1" smtClean="0">
                <a:solidFill>
                  <a:srgbClr val="000000"/>
                </a:solidFill>
                <a:latin typeface="AU Passata"/>
              </a:rPr>
              <a:t>relationship</a:t>
            </a:r>
            <a:r>
              <a:rPr lang="da-DK" sz="6000" dirty="0" smtClean="0">
                <a:solidFill>
                  <a:srgbClr val="000000"/>
                </a:solidFill>
                <a:latin typeface="AU Passata"/>
              </a:rPr>
              <a:t> </a:t>
            </a:r>
            <a:r>
              <a:rPr lang="da-DK" sz="6000" dirty="0" err="1" smtClean="0">
                <a:solidFill>
                  <a:srgbClr val="000000"/>
                </a:solidFill>
                <a:latin typeface="AU Passata"/>
              </a:rPr>
              <a:t>between</a:t>
            </a:r>
            <a:r>
              <a:rPr lang="da-DK" sz="6000" dirty="0" smtClean="0">
                <a:solidFill>
                  <a:srgbClr val="000000"/>
                </a:solidFill>
                <a:latin typeface="AU Passata"/>
              </a:rPr>
              <a:t> </a:t>
            </a:r>
            <a:r>
              <a:rPr lang="da-DK" sz="6000" dirty="0" err="1" smtClean="0">
                <a:solidFill>
                  <a:srgbClr val="000000"/>
                </a:solidFill>
                <a:latin typeface="AU Passata"/>
              </a:rPr>
              <a:t>predicted</a:t>
            </a:r>
            <a:r>
              <a:rPr lang="da-DK" sz="6000" dirty="0" smtClean="0">
                <a:solidFill>
                  <a:srgbClr val="000000"/>
                </a:solidFill>
                <a:latin typeface="AU Passata"/>
              </a:rPr>
              <a:t> </a:t>
            </a:r>
            <a:r>
              <a:rPr lang="da-DK" sz="6000" dirty="0" err="1" smtClean="0">
                <a:solidFill>
                  <a:srgbClr val="000000"/>
                </a:solidFill>
                <a:latin typeface="AU Passata"/>
              </a:rPr>
              <a:t>risk</a:t>
            </a:r>
            <a:r>
              <a:rPr lang="da-DK" sz="6000" dirty="0" smtClean="0">
                <a:solidFill>
                  <a:srgbClr val="000000"/>
                </a:solidFill>
                <a:latin typeface="AU Passata"/>
              </a:rPr>
              <a:t> and </a:t>
            </a:r>
            <a:r>
              <a:rPr lang="da-DK" sz="6000" dirty="0" err="1" smtClean="0">
                <a:solidFill>
                  <a:srgbClr val="000000"/>
                </a:solidFill>
                <a:latin typeface="AU Passata"/>
              </a:rPr>
              <a:t>observed</a:t>
            </a:r>
            <a:r>
              <a:rPr lang="da-DK" sz="6000" dirty="0" smtClean="0">
                <a:solidFill>
                  <a:srgbClr val="000000"/>
                </a:solidFill>
                <a:latin typeface="AU Passata"/>
              </a:rPr>
              <a:t> </a:t>
            </a:r>
            <a:r>
              <a:rPr lang="da-DK" sz="6000" dirty="0" err="1" smtClean="0">
                <a:solidFill>
                  <a:srgbClr val="000000"/>
                </a:solidFill>
                <a:latin typeface="AU Passata"/>
              </a:rPr>
              <a:t>disease</a:t>
            </a:r>
            <a:r>
              <a:rPr lang="da-DK" sz="6000" baseline="0" dirty="0" smtClean="0">
                <a:solidFill>
                  <a:srgbClr val="000000"/>
                </a:solidFill>
                <a:latin typeface="AU Passata"/>
              </a:rPr>
              <a:t> status</a:t>
            </a:r>
            <a:r>
              <a:rPr lang="da-DK" sz="6000" dirty="0" smtClean="0">
                <a:solidFill>
                  <a:srgbClr val="000000"/>
                </a:solidFill>
                <a:latin typeface="AU Passata"/>
              </a:rPr>
              <a:t> is S-</a:t>
            </a:r>
            <a:r>
              <a:rPr lang="da-DK" sz="6000" dirty="0" err="1" smtClean="0">
                <a:solidFill>
                  <a:srgbClr val="000000"/>
                </a:solidFill>
                <a:latin typeface="AU Passata"/>
              </a:rPr>
              <a:t>shaped</a:t>
            </a:r>
            <a:r>
              <a:rPr lang="da-DK" sz="6000" dirty="0" smtClean="0">
                <a:solidFill>
                  <a:srgbClr val="000000"/>
                </a:solidFill>
                <a:latin typeface="AU Passata"/>
              </a:rPr>
              <a:t> as </a:t>
            </a:r>
            <a:r>
              <a:rPr lang="da-DK" sz="6000" dirty="0" err="1" smtClean="0">
                <a:solidFill>
                  <a:srgbClr val="000000"/>
                </a:solidFill>
                <a:latin typeface="AU Passata"/>
              </a:rPr>
              <a:t>shown</a:t>
            </a:r>
            <a:r>
              <a:rPr lang="da-DK" sz="6000" dirty="0" smtClean="0">
                <a:solidFill>
                  <a:srgbClr val="000000"/>
                </a:solidFill>
                <a:latin typeface="AU Passata"/>
              </a:rPr>
              <a:t> in the </a:t>
            </a:r>
            <a:r>
              <a:rPr lang="da-DK" sz="6000" dirty="0" err="1" smtClean="0">
                <a:solidFill>
                  <a:srgbClr val="000000"/>
                </a:solidFill>
                <a:latin typeface="AU Passata"/>
              </a:rPr>
              <a:t>figure</a:t>
            </a:r>
            <a:r>
              <a:rPr lang="da-DK" sz="6000" dirty="0" smtClean="0">
                <a:solidFill>
                  <a:srgbClr val="000000"/>
                </a:solidFill>
                <a:latin typeface="AU Passata"/>
              </a:rPr>
              <a:t> to the </a:t>
            </a:r>
            <a:r>
              <a:rPr lang="da-DK" sz="6000" dirty="0" err="1" smtClean="0">
                <a:solidFill>
                  <a:srgbClr val="000000"/>
                </a:solidFill>
                <a:latin typeface="AU Passata"/>
              </a:rPr>
              <a:t>left</a:t>
            </a:r>
            <a:endParaRPr lang="en-US" sz="6000" dirty="0" smtClean="0"/>
          </a:p>
          <a:p>
            <a:endParaRPr lang="da-DK" dirty="0" smtClean="0"/>
          </a:p>
          <a:p>
            <a:endParaRPr lang="da-DK" dirty="0" smtClean="0"/>
          </a:p>
        </p:txBody>
      </p:sp>
    </p:spTree>
    <p:extLst>
      <p:ext uri="{BB962C8B-B14F-4D97-AF65-F5344CB8AC3E}">
        <p14:creationId xmlns:p14="http://schemas.microsoft.com/office/powerpoint/2010/main" val="1236897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chemeClr val="tx2"/>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chemeClr val="accent1"/>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p>
        </p:txBody>
      </p:sp>
      <p:grpSp>
        <p:nvGrpSpPr>
          <p:cNvPr id="7"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chemeClr val="bg1"/>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chemeClr val="bg1"/>
                </a:solidFill>
              </a:rPr>
              <a:t>AARHUS</a:t>
            </a:r>
          </a:p>
          <a:p>
            <a:pPr defTabSz="209550">
              <a:lnSpc>
                <a:spcPct val="95000"/>
              </a:lnSpc>
              <a:buFont typeface="AU Passata" pitchFamily="34" charset="0"/>
              <a:buNone/>
              <a:defRPr/>
            </a:pPr>
            <a:r>
              <a:rPr lang="en-US" sz="1100">
                <a:solidFill>
                  <a:schemeClr val="bg1"/>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chemeClr val="bg1"/>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transition advClick="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2" name="Title 1"/>
          <p:cNvSpPr>
            <a:spLocks noGrp="1"/>
          </p:cNvSpPr>
          <p:nvPr>
            <p:ph type="title"/>
          </p:nvPr>
        </p:nvSpPr>
        <p:spPr/>
        <p:txBody>
          <a:bodyPr/>
          <a:lstStyle/>
          <a:p>
            <a:r>
              <a:rPr lang="en-US" dirty="0" smtClean="0"/>
              <a:t>Click to edit Master title style</a:t>
            </a:r>
            <a:endParaRPr lang="da-DK"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pPr>
                <a:defRPr/>
              </a:pPr>
              <a:t>‹#›</a:t>
            </a:fld>
            <a:endParaRPr lang="da-DK"/>
          </a:p>
        </p:txBody>
      </p:sp>
    </p:spTree>
  </p:cSld>
  <p:clrMapOvr>
    <a:masterClrMapping/>
  </p:clrMapOvr>
  <p:transition advClick="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transition advClick="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transition advClick="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chemeClr val="bg2"/>
              </a:solidFill>
            </a:endParaRPr>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pPr>
                <a:defRPr/>
              </a:pPr>
              <a:t>‹#›</a:t>
            </a:fld>
            <a:endParaRPr lang="da-DK"/>
          </a:p>
        </p:txBody>
      </p:sp>
    </p:spTree>
  </p:cSld>
  <p:clrMapOvr>
    <a:masterClrMapping/>
  </p:clrMapOvr>
  <p:transition advClick="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Tree>
  </p:cSld>
  <p:clrMapOvr>
    <a:masterClrMapping/>
  </p:clrMapOvr>
  <p:transition advClick="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AndObj">
  <p:cSld name="Titel, tekst og indholdsobjekt">
    <p:spTree>
      <p:nvGrpSpPr>
        <p:cNvPr id="1" name=""/>
        <p:cNvGrpSpPr/>
        <p:nvPr/>
      </p:nvGrpSpPr>
      <p:grpSpPr>
        <a:xfrm>
          <a:off x="0" y="0"/>
          <a:ext cx="0" cy="0"/>
          <a:chOff x="0" y="0"/>
          <a:chExt cx="0" cy="0"/>
        </a:xfrm>
      </p:grpSpPr>
      <p:sp>
        <p:nvSpPr>
          <p:cNvPr id="2" name="Titel 1"/>
          <p:cNvSpPr>
            <a:spLocks noGrp="1"/>
          </p:cNvSpPr>
          <p:nvPr>
            <p:ph type="title"/>
          </p:nvPr>
        </p:nvSpPr>
        <p:spPr>
          <a:xfrm>
            <a:off x="358775" y="1619250"/>
            <a:ext cx="8421688" cy="949325"/>
          </a:xfrm>
        </p:spPr>
        <p:txBody>
          <a:bodyPr/>
          <a:lstStyle/>
          <a:p>
            <a:r>
              <a:rPr lang="da-DK" dirty="0" smtClean="0"/>
              <a:t>Klik for at redigere titeltypografi i masteren</a:t>
            </a:r>
            <a:endParaRPr lang="da-DK" dirty="0"/>
          </a:p>
        </p:txBody>
      </p:sp>
      <p:sp>
        <p:nvSpPr>
          <p:cNvPr id="3" name="Pladsholder til tekst 2"/>
          <p:cNvSpPr>
            <a:spLocks noGrp="1"/>
          </p:cNvSpPr>
          <p:nvPr>
            <p:ph type="body" sz="half" idx="1"/>
          </p:nvPr>
        </p:nvSpPr>
        <p:spPr>
          <a:xfrm>
            <a:off x="358775" y="2935288"/>
            <a:ext cx="4133850" cy="3238500"/>
          </a:xfrm>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half" idx="2"/>
          </p:nvPr>
        </p:nvSpPr>
        <p:spPr>
          <a:xfrm>
            <a:off x="4645025" y="2935288"/>
            <a:ext cx="4135438" cy="3238500"/>
          </a:xfrm>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diasnummer 4"/>
          <p:cNvSpPr>
            <a:spLocks noGrp="1"/>
          </p:cNvSpPr>
          <p:nvPr>
            <p:ph type="sldNum" sz="quarter" idx="10"/>
          </p:nvPr>
        </p:nvSpPr>
        <p:spPr>
          <a:xfrm>
            <a:off x="6646863" y="6245225"/>
            <a:ext cx="2133600" cy="139700"/>
          </a:xfrm>
        </p:spPr>
        <p:txBody>
          <a:bodyPr/>
          <a:lstStyle>
            <a:lvl1pPr>
              <a:defRPr/>
            </a:lvl1pPr>
          </a:lstStyle>
          <a:p>
            <a:fld id="{99A6AA19-8C28-4F50-86E4-D3339D1AF650}" type="slidenum">
              <a:rPr lang="da-DK">
                <a:solidFill>
                  <a:srgbClr val="03428E"/>
                </a:solidFill>
              </a:rPr>
              <a:pPr/>
              <a:t>‹#›</a:t>
            </a:fld>
            <a:endParaRPr lang="da-DK">
              <a:solidFill>
                <a:srgbClr val="03428E"/>
              </a:solidFill>
            </a:endParaRPr>
          </a:p>
        </p:txBody>
      </p:sp>
    </p:spTree>
  </p:cSld>
  <p:clrMapOvr>
    <a:masterClrMapping/>
  </p:clrMapOvr>
  <p:transition advClick="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AndTwoObj">
  <p:cSld name="Titel, tekst og 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358775" y="1619250"/>
            <a:ext cx="8421688" cy="949325"/>
          </a:xfrm>
        </p:spPr>
        <p:txBody>
          <a:bodyPr/>
          <a:lstStyle/>
          <a:p>
            <a:r>
              <a:rPr lang="da-DK" smtClean="0"/>
              <a:t>Klik for at redigere titeltypografi i masteren</a:t>
            </a:r>
            <a:endParaRPr lang="da-DK"/>
          </a:p>
        </p:txBody>
      </p:sp>
      <p:sp>
        <p:nvSpPr>
          <p:cNvPr id="3" name="Pladsholder til tekst 2"/>
          <p:cNvSpPr>
            <a:spLocks noGrp="1"/>
          </p:cNvSpPr>
          <p:nvPr>
            <p:ph type="body" sz="half" idx="1"/>
          </p:nvPr>
        </p:nvSpPr>
        <p:spPr>
          <a:xfrm>
            <a:off x="358775" y="2935288"/>
            <a:ext cx="4133850" cy="3238500"/>
          </a:xfrm>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4" name="Pladsholder til indhold 3"/>
          <p:cNvSpPr>
            <a:spLocks noGrp="1"/>
          </p:cNvSpPr>
          <p:nvPr>
            <p:ph sz="quarter" idx="2"/>
          </p:nvPr>
        </p:nvSpPr>
        <p:spPr>
          <a:xfrm>
            <a:off x="4645025" y="2935288"/>
            <a:ext cx="4135438" cy="1543050"/>
          </a:xfrm>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5" name="Pladsholder til indhold 4"/>
          <p:cNvSpPr>
            <a:spLocks noGrp="1"/>
          </p:cNvSpPr>
          <p:nvPr>
            <p:ph sz="quarter" idx="3"/>
          </p:nvPr>
        </p:nvSpPr>
        <p:spPr>
          <a:xfrm>
            <a:off x="4645025" y="4630738"/>
            <a:ext cx="4135438" cy="1543050"/>
          </a:xfrm>
        </p:spPr>
        <p:txBody>
          <a:bodyPr/>
          <a:lstStyle/>
          <a:p>
            <a:pPr lvl="0"/>
            <a:r>
              <a:rPr lang="da-DK" smtClean="0"/>
              <a:t>Klik for at redigere typografi i masteren</a:t>
            </a:r>
          </a:p>
          <a:p>
            <a:pPr lvl="1"/>
            <a:r>
              <a:rPr lang="da-DK" smtClean="0"/>
              <a:t>Andet niveau</a:t>
            </a:r>
          </a:p>
          <a:p>
            <a:pPr lvl="2"/>
            <a:r>
              <a:rPr lang="da-DK" smtClean="0"/>
              <a:t>Tredje niveau</a:t>
            </a:r>
          </a:p>
          <a:p>
            <a:pPr lvl="3"/>
            <a:r>
              <a:rPr lang="da-DK" smtClean="0"/>
              <a:t>Fjerde niveau</a:t>
            </a:r>
          </a:p>
          <a:p>
            <a:pPr lvl="4"/>
            <a:r>
              <a:rPr lang="da-DK" smtClean="0"/>
              <a:t>Femte niveau</a:t>
            </a:r>
            <a:endParaRPr lang="da-DK"/>
          </a:p>
        </p:txBody>
      </p:sp>
      <p:sp>
        <p:nvSpPr>
          <p:cNvPr id="6" name="Pladsholder til diasnummer 5"/>
          <p:cNvSpPr>
            <a:spLocks noGrp="1"/>
          </p:cNvSpPr>
          <p:nvPr>
            <p:ph type="sldNum" sz="quarter" idx="10"/>
          </p:nvPr>
        </p:nvSpPr>
        <p:spPr>
          <a:xfrm>
            <a:off x="6646863" y="6245225"/>
            <a:ext cx="2133600" cy="139700"/>
          </a:xfrm>
        </p:spPr>
        <p:txBody>
          <a:bodyPr/>
          <a:lstStyle>
            <a:lvl1pPr>
              <a:defRPr/>
            </a:lvl1pPr>
          </a:lstStyle>
          <a:p>
            <a:fld id="{5E67D8C7-2773-4EDA-B57A-4A03A9275200}" type="slidenum">
              <a:rPr lang="da-DK">
                <a:solidFill>
                  <a:srgbClr val="03428E"/>
                </a:solidFill>
              </a:rPr>
              <a:pPr/>
              <a:t>‹#›</a:t>
            </a:fld>
            <a:endParaRPr lang="da-DK">
              <a:solidFill>
                <a:srgbClr val="03428E"/>
              </a:solidFill>
            </a:endParaRPr>
          </a:p>
        </p:txBody>
      </p:sp>
    </p:spTree>
  </p:cSld>
  <p:clrMapOvr>
    <a:masterClrMapping/>
  </p:clrMapOvr>
  <p:transition advClick="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bl">
  <p:cSld name="Titel og tabel">
    <p:spTree>
      <p:nvGrpSpPr>
        <p:cNvPr id="1" name=""/>
        <p:cNvGrpSpPr/>
        <p:nvPr/>
      </p:nvGrpSpPr>
      <p:grpSpPr>
        <a:xfrm>
          <a:off x="0" y="0"/>
          <a:ext cx="0" cy="0"/>
          <a:chOff x="0" y="0"/>
          <a:chExt cx="0" cy="0"/>
        </a:xfrm>
      </p:grpSpPr>
      <p:sp>
        <p:nvSpPr>
          <p:cNvPr id="2" name="Titel 1"/>
          <p:cNvSpPr>
            <a:spLocks noGrp="1"/>
          </p:cNvSpPr>
          <p:nvPr>
            <p:ph type="title"/>
          </p:nvPr>
        </p:nvSpPr>
        <p:spPr>
          <a:xfrm>
            <a:off x="358775" y="1619250"/>
            <a:ext cx="8421688" cy="949325"/>
          </a:xfrm>
        </p:spPr>
        <p:txBody>
          <a:bodyPr/>
          <a:lstStyle/>
          <a:p>
            <a:r>
              <a:rPr lang="da-DK" smtClean="0"/>
              <a:t>Klik for at redigere titeltypografi i masteren</a:t>
            </a:r>
            <a:endParaRPr lang="da-DK"/>
          </a:p>
        </p:txBody>
      </p:sp>
      <p:sp>
        <p:nvSpPr>
          <p:cNvPr id="3" name="Pladsholder til tabel 2"/>
          <p:cNvSpPr>
            <a:spLocks noGrp="1"/>
          </p:cNvSpPr>
          <p:nvPr>
            <p:ph type="tbl" idx="1"/>
          </p:nvPr>
        </p:nvSpPr>
        <p:spPr>
          <a:xfrm>
            <a:off x="358775" y="2935288"/>
            <a:ext cx="8421688" cy="3238500"/>
          </a:xfrm>
        </p:spPr>
        <p:txBody>
          <a:bodyPr/>
          <a:lstStyle/>
          <a:p>
            <a:endParaRPr lang="da-DK"/>
          </a:p>
        </p:txBody>
      </p:sp>
      <p:sp>
        <p:nvSpPr>
          <p:cNvPr id="4" name="Pladsholder til diasnummer 3"/>
          <p:cNvSpPr>
            <a:spLocks noGrp="1"/>
          </p:cNvSpPr>
          <p:nvPr>
            <p:ph type="sldNum" sz="quarter" idx="10"/>
          </p:nvPr>
        </p:nvSpPr>
        <p:spPr>
          <a:xfrm>
            <a:off x="6646863" y="6245225"/>
            <a:ext cx="2133600" cy="139700"/>
          </a:xfrm>
        </p:spPr>
        <p:txBody>
          <a:bodyPr/>
          <a:lstStyle>
            <a:lvl1pPr>
              <a:defRPr/>
            </a:lvl1pPr>
          </a:lstStyle>
          <a:p>
            <a:fld id="{E58D455C-201C-4F78-8339-A44C2CE213A0}" type="slidenum">
              <a:rPr lang="da-DK">
                <a:solidFill>
                  <a:srgbClr val="03428E"/>
                </a:solidFill>
              </a:rPr>
              <a:pPr/>
              <a:t>‹#›</a:t>
            </a:fld>
            <a:endParaRPr lang="da-DK">
              <a:solidFill>
                <a:srgbClr val="03428E"/>
              </a:solidFill>
            </a:endParaRPr>
          </a:p>
        </p:txBody>
      </p:sp>
    </p:spTree>
  </p:cSld>
  <p:clrMapOvr>
    <a:masterClrMapping/>
  </p:clrMapOvr>
  <p:transition advClick="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chemeClr val="bg2"/>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pPr>
                <a:defRPr/>
              </a:pPr>
              <a:t>‹#›</a:t>
            </a:fld>
            <a:endParaRPr lang="da-DK"/>
          </a:p>
        </p:txBody>
      </p:sp>
    </p:spTree>
  </p:cSld>
  <p:clrMapOvr>
    <a:masterClrMapping/>
  </p:clrMapOvr>
  <p:transition advClick="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7"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extLst>
      <p:ext uri="{BB962C8B-B14F-4D97-AF65-F5344CB8AC3E}">
        <p14:creationId xmlns:p14="http://schemas.microsoft.com/office/powerpoint/2010/main" val="3088208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21253746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23956382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26118020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4096636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7"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extLst>
      <p:ext uri="{BB962C8B-B14F-4D97-AF65-F5344CB8AC3E}">
        <p14:creationId xmlns:p14="http://schemas.microsoft.com/office/powerpoint/2010/main" val="338990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chemeClr val="bg2"/>
              </a:solidFill>
            </a:endParaRPr>
          </a:p>
          <a:p>
            <a:pPr defTabSz="209550">
              <a:lnSpc>
                <a:spcPct val="95000"/>
              </a:lnSpc>
              <a:buFont typeface="AU Passata" pitchFamily="34" charset="0"/>
              <a:buNone/>
              <a:defRPr/>
            </a:pPr>
            <a:endParaRPr lang="en-US" sz="800">
              <a:solidFill>
                <a:schemeClr val="bg2"/>
              </a:solidFill>
            </a:endParaRPr>
          </a:p>
        </p:txBody>
      </p:sp>
    </p:spTree>
  </p:cSld>
  <p:clrMapOvr>
    <a:masterClrMapping/>
  </p:clrMapOvr>
  <p:transition advClick="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8392617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5501668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25156216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28856189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7"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extLst>
      <p:ext uri="{BB962C8B-B14F-4D97-AF65-F5344CB8AC3E}">
        <p14:creationId xmlns:p14="http://schemas.microsoft.com/office/powerpoint/2010/main" val="19126127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40424595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1763332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1207315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PRESENTATION TITLE</a:t>
            </a:r>
          </a:p>
        </p:txBody>
      </p:sp>
      <p:sp>
        <p:nvSpPr>
          <p:cNvPr id="3"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NAME</a:t>
            </a:r>
          </a:p>
        </p:txBody>
      </p:sp>
      <p:sp>
        <p:nvSpPr>
          <p:cNvPr id="4"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AUTHOR TITLE</a:t>
            </a:r>
          </a:p>
        </p:txBody>
      </p:sp>
      <p:sp>
        <p:nvSpPr>
          <p:cNvPr id="5"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
        <p:nvSpPr>
          <p:cNvPr id="7" name="bmkFld6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8" name="Slide Number Placeholder 1"/>
          <p:cNvSpPr>
            <a:spLocks noGrp="1"/>
          </p:cNvSpPr>
          <p:nvPr>
            <p:ph type="sldNum" sz="quarter" idx="10"/>
          </p:nvPr>
        </p:nvSpPr>
        <p:spPr/>
        <p:txBody>
          <a:bodyPr/>
          <a:lstStyle>
            <a:lvl1pPr>
              <a:defRPr/>
            </a:lvl1pPr>
          </a:lstStyle>
          <a:p>
            <a:pPr>
              <a:defRPr/>
            </a:pPr>
            <a:fld id="{99F93493-DAF8-4235-A6A0-1B7FEE690C29}"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9514567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7"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extLst>
      <p:ext uri="{BB962C8B-B14F-4D97-AF65-F5344CB8AC3E}">
        <p14:creationId xmlns:p14="http://schemas.microsoft.com/office/powerpoint/2010/main" val="3417073171"/>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rgbClr val="81A0C6"/>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rgbClr val="FFFFFF"/>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FFFFFF"/>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FFFFFF"/>
                </a:solidFill>
              </a:rPr>
              <a:t>AARHUS</a:t>
            </a:r>
          </a:p>
          <a:p>
            <a:pPr defTabSz="209550">
              <a:lnSpc>
                <a:spcPct val="95000"/>
              </a:lnSpc>
              <a:buFont typeface="AU Passata" pitchFamily="34" charset="0"/>
              <a:buNone/>
              <a:defRPr/>
            </a:pPr>
            <a:r>
              <a:rPr lang="en-US" sz="1100">
                <a:solidFill>
                  <a:srgbClr val="FFFFFF"/>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FFFFFF"/>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cSld>
  <p:clrMapOvr>
    <a:masterClrMapping/>
  </p:clrMapOvr>
  <p:transition advClick="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336613"/>
      </p:ext>
    </p:extLst>
  </p:cSld>
  <p:clrMapOvr>
    <a:masterClrMapping/>
  </p:clrMapOvr>
  <p:transition advClick="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2520560254"/>
      </p:ext>
    </p:extLst>
  </p:cSld>
  <p:clrMapOvr>
    <a:masterClrMapping/>
  </p:clrMapOvr>
  <p:transition advClick="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extLst>
      <p:ext uri="{BB962C8B-B14F-4D97-AF65-F5344CB8AC3E}">
        <p14:creationId xmlns:p14="http://schemas.microsoft.com/office/powerpoint/2010/main" val="1446619931"/>
      </p:ext>
    </p:extLst>
  </p:cSld>
  <p:clrMapOvr>
    <a:masterClrMapping/>
  </p:clrMapOvr>
  <p:transition advClick="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rgbClr val="03428E"/>
              </a:solidFill>
            </a:endParaRPr>
          </a:p>
          <a:p>
            <a:pPr defTabSz="209550">
              <a:lnSpc>
                <a:spcPct val="95000"/>
              </a:lnSpc>
              <a:buFont typeface="AU Passata" pitchFamily="34" charset="0"/>
              <a:buNone/>
              <a:defRPr/>
            </a:pPr>
            <a:endParaRPr lang="en-US" sz="800">
              <a:solidFill>
                <a:srgbClr val="03428E"/>
              </a:solidFill>
            </a:endParaRPr>
          </a:p>
        </p:txBody>
      </p:sp>
    </p:spTree>
    <p:extLst>
      <p:ext uri="{BB962C8B-B14F-4D97-AF65-F5344CB8AC3E}">
        <p14:creationId xmlns:p14="http://schemas.microsoft.com/office/powerpoint/2010/main" val="3275090017"/>
      </p:ext>
    </p:extLst>
  </p:cSld>
  <p:clrMapOvr>
    <a:masterClrMapping/>
  </p:clrMapOvr>
  <p:transition advClick="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Text Box 27"/>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lIns="0" tIns="0" rIns="0" bIns="0" anchor="b"/>
          <a:lstStyle/>
          <a:p>
            <a:pPr algn="r" defTabSz="209550">
              <a:lnSpc>
                <a:spcPts val="3775"/>
              </a:lnSpc>
              <a:buFont typeface="AU Passata" pitchFamily="34" charset="0"/>
              <a:buNone/>
              <a:defRPr/>
            </a:pPr>
            <a:r>
              <a:rPr lang="da-DK" sz="5800">
                <a:solidFill>
                  <a:schemeClr val="tx2"/>
                </a:solidFill>
                <a:latin typeface="AU Peto" pitchFamily="82" charset="0"/>
              </a:rPr>
              <a:t>TATION</a:t>
            </a:r>
          </a:p>
        </p:txBody>
      </p:sp>
      <p:sp>
        <p:nvSpPr>
          <p:cNvPr id="5" name="Text Box 26"/>
          <p:cNvSpPr txBox="1">
            <a:spLocks noChangeArrowheads="1"/>
          </p:cNvSpPr>
          <p:nvPr/>
        </p:nvSpPr>
        <p:spPr bwMode="auto">
          <a:xfrm>
            <a:off x="3370263" y="5772150"/>
            <a:ext cx="5397500" cy="719138"/>
          </a:xfrm>
          <a:prstGeom prst="rect">
            <a:avLst/>
          </a:prstGeom>
          <a:noFill/>
          <a:ln w="9525" algn="ctr">
            <a:noFill/>
            <a:miter lim="800000"/>
            <a:headEnd/>
            <a:tailEnd/>
          </a:ln>
          <a:effectLst/>
        </p:spPr>
        <p:txBody>
          <a:bodyPr wrap="none" lIns="0" tIns="0" rIns="0" bIns="0" anchor="b"/>
          <a:lstStyle/>
          <a:p>
            <a:pPr algn="r" defTabSz="209550">
              <a:lnSpc>
                <a:spcPts val="3775"/>
              </a:lnSpc>
              <a:buFont typeface="AU Passata" pitchFamily="34" charset="0"/>
              <a:buNone/>
              <a:defRPr/>
            </a:pPr>
            <a:r>
              <a:rPr lang="da-DK" sz="5800">
                <a:solidFill>
                  <a:schemeClr val="accent1"/>
                </a:solidFill>
                <a:latin typeface="AU Peto" pitchFamily="82" charset="0"/>
              </a:rPr>
              <a:t>pRÆSEN</a:t>
            </a:r>
          </a:p>
        </p:txBody>
      </p:sp>
      <p:sp>
        <p:nvSpPr>
          <p:cNvPr id="6" name="Rectangle 18"/>
          <p:cNvSpPr>
            <a:spLocks noChangeArrowheads="1"/>
          </p:cNvSpPr>
          <p:nvPr/>
        </p:nvSpPr>
        <p:spPr bwMode="auto">
          <a:xfrm>
            <a:off x="7556500" y="358775"/>
            <a:ext cx="1223963" cy="71438"/>
          </a:xfrm>
          <a:prstGeom prst="rect">
            <a:avLst/>
          </a:prstGeom>
          <a:solidFill>
            <a:schemeClr val="bg1"/>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p>
        </p:txBody>
      </p:sp>
      <p:grpSp>
        <p:nvGrpSpPr>
          <p:cNvPr id="7" name="Group 23"/>
          <p:cNvGrpSpPr>
            <a:grpSpLocks noChangeAspect="1"/>
          </p:cNvGrpSpPr>
          <p:nvPr/>
        </p:nvGrpSpPr>
        <p:grpSpPr bwMode="auto">
          <a:xfrm>
            <a:off x="360363" y="358775"/>
            <a:ext cx="590550" cy="295275"/>
            <a:chOff x="454" y="227"/>
            <a:chExt cx="384" cy="192"/>
          </a:xfrm>
        </p:grpSpPr>
        <p:sp>
          <p:nvSpPr>
            <p:cNvPr id="8" name="Freeform 24"/>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p>
          </p:txBody>
        </p:sp>
        <p:sp>
          <p:nvSpPr>
            <p:cNvPr id="9" name="Freeform 25"/>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1"/>
            </a:solidFill>
            <a:ln w="9525">
              <a:noFill/>
              <a:round/>
              <a:headEnd/>
              <a:tailEnd/>
            </a:ln>
          </p:spPr>
          <p:txBody>
            <a:bodyPr/>
            <a:lstStyle/>
            <a:p>
              <a:pPr>
                <a:lnSpc>
                  <a:spcPts val="16437"/>
                </a:lnSpc>
                <a:buFont typeface="AU Passata" pitchFamily="34" charset="0"/>
                <a:buNone/>
                <a:defRPr/>
              </a:pPr>
              <a:endParaRPr lang="da-DK" sz="16400" cap="all"/>
            </a:p>
          </p:txBody>
        </p:sp>
      </p:grpSp>
      <p:sp>
        <p:nvSpPr>
          <p:cNvPr id="10" name="bmkFld2Date"/>
          <p:cNvSpPr txBox="1">
            <a:spLocks noChangeArrowheads="1"/>
          </p:cNvSpPr>
          <p:nvPr/>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chemeClr val="bg1"/>
                </a:solidFill>
              </a:rPr>
              <a:t>20 DECEMBER, 2008</a:t>
            </a:r>
          </a:p>
        </p:txBody>
      </p:sp>
      <p:sp>
        <p:nvSpPr>
          <p:cNvPr id="11" name="bmkFld2MainEntity"/>
          <p:cNvSpPr txBox="1">
            <a:spLocks noChangeArrowheads="1"/>
          </p:cNvSpPr>
          <p:nvPr/>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chemeClr val="bg1"/>
                </a:solidFill>
              </a:rPr>
              <a:t>AARHUS</a:t>
            </a:r>
          </a:p>
          <a:p>
            <a:pPr defTabSz="209550">
              <a:lnSpc>
                <a:spcPct val="95000"/>
              </a:lnSpc>
              <a:buFont typeface="AU Passata" pitchFamily="34" charset="0"/>
              <a:buNone/>
              <a:defRPr/>
            </a:pPr>
            <a:r>
              <a:rPr lang="en-US" sz="1100">
                <a:solidFill>
                  <a:schemeClr val="bg1"/>
                </a:solidFill>
              </a:rPr>
              <a:t>UNIVERSITET</a:t>
            </a:r>
          </a:p>
        </p:txBody>
      </p:sp>
      <p:sp>
        <p:nvSpPr>
          <p:cNvPr id="12" name="bmkFld2SubEntity"/>
          <p:cNvSpPr txBox="1">
            <a:spLocks noChangeArrowheads="1"/>
          </p:cNvSpPr>
          <p:nvPr/>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chemeClr val="bg1"/>
              </a:solidFill>
            </a:endParaRPr>
          </a:p>
        </p:txBody>
      </p:sp>
      <p:sp>
        <p:nvSpPr>
          <p:cNvPr id="13" name="Line 13"/>
          <p:cNvSpPr>
            <a:spLocks noChangeShapeType="1"/>
          </p:cNvSpPr>
          <p:nvPr userDrawn="1"/>
        </p:nvSpPr>
        <p:spPr bwMode="auto">
          <a:xfrm>
            <a:off x="360363" y="2774950"/>
            <a:ext cx="1401762" cy="0"/>
          </a:xfrm>
          <a:prstGeom prst="line">
            <a:avLst/>
          </a:prstGeom>
          <a:noFill/>
          <a:ln w="1778">
            <a:solidFill>
              <a:schemeClr val="bg1"/>
            </a:solidFill>
            <a:round/>
            <a:headEnd/>
            <a:tailEnd/>
          </a:ln>
          <a:effectLst/>
        </p:spPr>
        <p:txBody>
          <a:bodyPr lIns="417488" tIns="208744" rIns="417488" bIns="208744"/>
          <a:lstStyle/>
          <a:p>
            <a:pPr>
              <a:lnSpc>
                <a:spcPts val="16437"/>
              </a:lnSpc>
              <a:buFont typeface="AU Passata" pitchFamily="34" charset="0"/>
              <a:buNone/>
              <a:defRPr/>
            </a:pPr>
            <a:endParaRPr lang="da-DK" sz="16400"/>
          </a:p>
        </p:txBody>
      </p:sp>
      <p:sp>
        <p:nvSpPr>
          <p:cNvPr id="3074" name="Rectangle 2"/>
          <p:cNvSpPr>
            <a:spLocks noGrp="1" noChangeArrowheads="1"/>
          </p:cNvSpPr>
          <p:nvPr>
            <p:ph type="ctrTitle"/>
          </p:nvPr>
        </p:nvSpPr>
        <p:spPr/>
        <p:txBody>
          <a:bodyPr/>
          <a:lstStyle>
            <a:lvl1pPr>
              <a:lnSpc>
                <a:spcPts val="16437"/>
              </a:lnSpc>
              <a:defRPr cap="all" baseline="0">
                <a:solidFill>
                  <a:schemeClr val="accent1"/>
                </a:solidFill>
              </a:defRPr>
            </a:lvl1pPr>
          </a:lstStyle>
          <a:p>
            <a:r>
              <a:rPr lang="en-US" smtClean="0"/>
              <a:t>Click to edit Master title style</a:t>
            </a:r>
            <a:endParaRPr lang="da-DK"/>
          </a:p>
        </p:txBody>
      </p:sp>
      <p:sp>
        <p:nvSpPr>
          <p:cNvPr id="3075" name="Rectangle 3"/>
          <p:cNvSpPr>
            <a:spLocks noGrp="1" noChangeArrowheads="1"/>
          </p:cNvSpPr>
          <p:nvPr>
            <p:ph type="subTitle" idx="1"/>
          </p:nvPr>
        </p:nvSpPr>
        <p:spPr>
          <a:xfrm>
            <a:off x="1679079" y="12964882"/>
            <a:ext cx="39413793" cy="1478334"/>
          </a:xfrm>
        </p:spPr>
        <p:txBody>
          <a:bodyPr/>
          <a:lstStyle>
            <a:lvl1pPr marL="0" indent="0">
              <a:lnSpc>
                <a:spcPct val="97000"/>
              </a:lnSpc>
              <a:buFont typeface="AU Passata" pitchFamily="34" charset="0"/>
              <a:buNone/>
              <a:defRPr sz="5500" cap="all" baseline="0">
                <a:solidFill>
                  <a:schemeClr val="accent1"/>
                </a:solidFill>
              </a:defRPr>
            </a:lvl1pPr>
          </a:lstStyle>
          <a:p>
            <a:r>
              <a:rPr lang="en-US" smtClean="0"/>
              <a:t>Click to edit Master subtitle style</a:t>
            </a:r>
            <a:endParaRPr lang="da-DK"/>
          </a:p>
        </p:txBody>
      </p:sp>
    </p:spTree>
    <p:extLst>
      <p:ext uri="{BB962C8B-B14F-4D97-AF65-F5344CB8AC3E}">
        <p14:creationId xmlns:p14="http://schemas.microsoft.com/office/powerpoint/2010/main" val="3097678213"/>
      </p:ext>
    </p:extLst>
  </p:cSld>
  <p:clrMapOvr>
    <a:masterClrMapping/>
  </p:clrMapOvr>
  <p:transition advClick="0"/>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2" name="Title 1"/>
          <p:cNvSpPr>
            <a:spLocks noGrp="1"/>
          </p:cNvSpPr>
          <p:nvPr>
            <p:ph type="title"/>
          </p:nvPr>
        </p:nvSpPr>
        <p:spPr/>
        <p:txBody>
          <a:bodyPr/>
          <a:lstStyle/>
          <a:p>
            <a:r>
              <a:rPr lang="en-US" dirty="0" smtClean="0"/>
              <a:t>Click to edit Master title style</a:t>
            </a:r>
            <a:endParaRPr lang="da-DK"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pPr>
                <a:defRPr/>
              </a:pPr>
              <a:t>‹#›</a:t>
            </a:fld>
            <a:endParaRPr lang="da-DK"/>
          </a:p>
        </p:txBody>
      </p:sp>
    </p:spTree>
    <p:extLst>
      <p:ext uri="{BB962C8B-B14F-4D97-AF65-F5344CB8AC3E}">
        <p14:creationId xmlns:p14="http://schemas.microsoft.com/office/powerpoint/2010/main" val="937137002"/>
      </p:ext>
    </p:extLst>
  </p:cSld>
  <p:clrMapOvr>
    <a:masterClrMapping/>
  </p:clrMapOvr>
  <p:transition advClick="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chemeClr val="bg2"/>
              </a:solidFill>
            </a:endParaRPr>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pPr>
                <a:defRPr/>
              </a:pPr>
              <a:t>‹#›</a:t>
            </a:fld>
            <a:endParaRPr lang="da-DK"/>
          </a:p>
        </p:txBody>
      </p:sp>
    </p:spTree>
    <p:extLst>
      <p:ext uri="{BB962C8B-B14F-4D97-AF65-F5344CB8AC3E}">
        <p14:creationId xmlns:p14="http://schemas.microsoft.com/office/powerpoint/2010/main" val="3266641787"/>
      </p:ext>
    </p:extLst>
  </p:cSld>
  <p:clrMapOvr>
    <a:masterClrMapping/>
  </p:clrMapOvr>
  <p:transition advClick="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chemeClr val="bg2"/>
              </a:solidFill>
            </a:endParaRP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chemeClr val="bg2"/>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pPr>
                <a:defRPr/>
              </a:pPr>
              <a:t>‹#›</a:t>
            </a:fld>
            <a:endParaRPr lang="da-DK"/>
          </a:p>
        </p:txBody>
      </p:sp>
    </p:spTree>
    <p:extLst>
      <p:ext uri="{BB962C8B-B14F-4D97-AF65-F5344CB8AC3E}">
        <p14:creationId xmlns:p14="http://schemas.microsoft.com/office/powerpoint/2010/main" val="4294891377"/>
      </p:ext>
    </p:extLst>
  </p:cSld>
  <p:clrMapOvr>
    <a:masterClrMapping/>
  </p:clrMapOvr>
  <p:transition advClick="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en-US" sz="800">
              <a:solidFill>
                <a:schemeClr val="bg2"/>
              </a:solidFill>
            </a:endParaRPr>
          </a:p>
          <a:p>
            <a:pPr defTabSz="209550">
              <a:lnSpc>
                <a:spcPct val="95000"/>
              </a:lnSpc>
              <a:buFont typeface="AU Passata" pitchFamily="34" charset="0"/>
              <a:buNone/>
              <a:defRPr/>
            </a:pPr>
            <a:endParaRPr lang="en-US" sz="800">
              <a:solidFill>
                <a:schemeClr val="bg2"/>
              </a:solidFill>
            </a:endParaRPr>
          </a:p>
        </p:txBody>
      </p:sp>
    </p:spTree>
    <p:extLst>
      <p:ext uri="{BB962C8B-B14F-4D97-AF65-F5344CB8AC3E}">
        <p14:creationId xmlns:p14="http://schemas.microsoft.com/office/powerpoint/2010/main" val="2477992024"/>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5" name="bmkFld2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2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2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3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3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3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1" name="Slide Number Placeholder 3"/>
          <p:cNvSpPr>
            <a:spLocks noGrp="1"/>
          </p:cNvSpPr>
          <p:nvPr>
            <p:ph type="sldNum" sz="quarter" idx="10"/>
          </p:nvPr>
        </p:nvSpPr>
        <p:spPr/>
        <p:txBody>
          <a:bodyPr/>
          <a:lstStyle>
            <a:lvl1pPr>
              <a:defRPr/>
            </a:lvl1pPr>
          </a:lstStyle>
          <a:p>
            <a:pPr>
              <a:defRPr/>
            </a:pPr>
            <a:fld id="{31355CBE-D6E0-4820-B11E-C30C34EDF354}"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bmkFld3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3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7" name="bmkFld3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8" name="bmkFld4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9" name="bmkFld4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10" name="bmkFld4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11"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1679079" y="12964880"/>
            <a:ext cx="19346562"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4" name="Content Placeholder 3"/>
          <p:cNvSpPr>
            <a:spLocks noGrp="1"/>
          </p:cNvSpPr>
          <p:nvPr>
            <p:ph sz="half" idx="2"/>
          </p:nvPr>
        </p:nvSpPr>
        <p:spPr>
          <a:xfrm>
            <a:off x="21738878" y="12964880"/>
            <a:ext cx="19353994" cy="14299500"/>
          </a:xfrm>
        </p:spPr>
        <p:txBody>
          <a:bodyPr/>
          <a:lstStyle>
            <a:lvl1pPr>
              <a:defRPr sz="8200"/>
            </a:lvl1pPr>
            <a:lvl2pPr>
              <a:defRPr sz="6400"/>
            </a:lvl2pPr>
            <a:lvl3pPr>
              <a:defRPr sz="5500"/>
            </a:lvl3pPr>
            <a:lvl4pPr>
              <a:defRPr sz="5500"/>
            </a:lvl4pPr>
            <a:lvl5pPr>
              <a:defRPr sz="55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dirty="0"/>
          </a:p>
        </p:txBody>
      </p:sp>
      <p:sp>
        <p:nvSpPr>
          <p:cNvPr id="12" name="Slide Number Placeholder 4"/>
          <p:cNvSpPr>
            <a:spLocks noGrp="1"/>
          </p:cNvSpPr>
          <p:nvPr>
            <p:ph type="sldNum" sz="quarter" idx="10"/>
          </p:nvPr>
        </p:nvSpPr>
        <p:spPr/>
        <p:txBody>
          <a:bodyPr/>
          <a:lstStyle>
            <a:lvl1pPr>
              <a:defRPr/>
            </a:lvl1pPr>
          </a:lstStyle>
          <a:p>
            <a:pPr>
              <a:defRPr/>
            </a:pPr>
            <a:fld id="{A0F49081-0ADC-4215-A410-F08B3AAFC19B}"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bmkFld4PresentationTitle"/>
          <p:cNvSpPr txBox="1">
            <a:spLocks noChangeArrowheads="1"/>
          </p:cNvSpPr>
          <p:nvPr userDrawn="1"/>
        </p:nvSpPr>
        <p:spPr bwMode="auto">
          <a:xfrm>
            <a:off x="4767263" y="554038"/>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4" name="bmkFld4AuthorName"/>
          <p:cNvSpPr txBox="1">
            <a:spLocks noChangeArrowheads="1"/>
          </p:cNvSpPr>
          <p:nvPr userDrawn="1"/>
        </p:nvSpPr>
        <p:spPr bwMode="auto">
          <a:xfrm>
            <a:off x="4767263" y="682625"/>
            <a:ext cx="2609850" cy="144463"/>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5" name="bmkFld4AuthorTitle"/>
          <p:cNvSpPr txBox="1">
            <a:spLocks noChangeArrowheads="1"/>
          </p:cNvSpPr>
          <p:nvPr userDrawn="1"/>
        </p:nvSpPr>
        <p:spPr bwMode="auto">
          <a:xfrm>
            <a:off x="4767263" y="811213"/>
            <a:ext cx="2609850"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endParaRPr lang="da-DK" sz="900">
              <a:solidFill>
                <a:srgbClr val="03428E"/>
              </a:solidFill>
            </a:endParaRPr>
          </a:p>
        </p:txBody>
      </p:sp>
      <p:sp>
        <p:nvSpPr>
          <p:cNvPr id="6" name="bmkFld5Date"/>
          <p:cNvSpPr txBox="1">
            <a:spLocks noChangeArrowheads="1"/>
          </p:cNvSpPr>
          <p:nvPr userDrawn="1"/>
        </p:nvSpPr>
        <p:spPr bwMode="auto">
          <a:xfrm>
            <a:off x="7556500" y="554038"/>
            <a:ext cx="1223963" cy="144462"/>
          </a:xfrm>
          <a:prstGeom prst="rect">
            <a:avLst/>
          </a:prstGeom>
          <a:noFill/>
          <a:ln w="1778" algn="ctr">
            <a:noFill/>
            <a:miter lim="800000"/>
            <a:headEnd/>
            <a:tailEnd/>
          </a:ln>
          <a:effectLst/>
        </p:spPr>
        <p:txBody>
          <a:bodyPr lIns="0" tIns="0" rIns="0" bIns="0" anchor="b"/>
          <a:lstStyle/>
          <a:p>
            <a:pPr algn="r" defTabSz="209550">
              <a:lnSpc>
                <a:spcPct val="102000"/>
              </a:lnSpc>
              <a:buFont typeface="AU Passata" pitchFamily="34" charset="0"/>
              <a:buNone/>
              <a:defRPr/>
            </a:pPr>
            <a:r>
              <a:rPr lang="en-US" sz="900">
                <a:solidFill>
                  <a:srgbClr val="03428E"/>
                </a:solidFill>
              </a:rPr>
              <a:t>20 DECEMBER, 2008</a:t>
            </a:r>
          </a:p>
        </p:txBody>
      </p:sp>
      <p:sp>
        <p:nvSpPr>
          <p:cNvPr id="7" name="bmkFld5SubEntity"/>
          <p:cNvSpPr txBox="1">
            <a:spLocks noChangeArrowheads="1"/>
          </p:cNvSpPr>
          <p:nvPr userDrawn="1"/>
        </p:nvSpPr>
        <p:spPr bwMode="auto">
          <a:xfrm>
            <a:off x="1122363" y="723900"/>
            <a:ext cx="2039937" cy="495300"/>
          </a:xfrm>
          <a:prstGeom prst="rect">
            <a:avLst/>
          </a:prstGeom>
          <a:noFill/>
          <a:ln w="1778" algn="ctr">
            <a:noFill/>
            <a:miter lim="800000"/>
            <a:headEnd/>
            <a:tailEnd/>
          </a:ln>
          <a:effectLst/>
        </p:spPr>
        <p:txBody>
          <a:bodyPr lIns="0" tIns="0" rIns="0" bIns="0"/>
          <a:lstStyle/>
          <a:p>
            <a:pPr defTabSz="209550">
              <a:lnSpc>
                <a:spcPct val="95000"/>
              </a:lnSpc>
              <a:buFont typeface="AU Passata" pitchFamily="34" charset="0"/>
              <a:buNone/>
              <a:defRPr/>
            </a:pPr>
            <a:endParaRPr lang="da-DK" sz="800">
              <a:solidFill>
                <a:srgbClr val="03428E"/>
              </a:solidFill>
            </a:endParaRPr>
          </a:p>
        </p:txBody>
      </p:sp>
      <p:sp>
        <p:nvSpPr>
          <p:cNvPr id="8" name="bmkFld5MainEntity"/>
          <p:cNvSpPr txBox="1">
            <a:spLocks noChangeArrowheads="1"/>
          </p:cNvSpPr>
          <p:nvPr userDrawn="1"/>
        </p:nvSpPr>
        <p:spPr bwMode="auto">
          <a:xfrm>
            <a:off x="1122363" y="187325"/>
            <a:ext cx="2039937" cy="495300"/>
          </a:xfrm>
          <a:prstGeom prst="rect">
            <a:avLst/>
          </a:prstGeom>
          <a:noFill/>
          <a:ln w="1778" algn="ctr">
            <a:noFill/>
            <a:miter lim="800000"/>
            <a:headEnd/>
            <a:tailEnd/>
          </a:ln>
          <a:effectLst/>
        </p:spPr>
        <p:txBody>
          <a:bodyPr lIns="0" tIns="0" rIns="0" bIns="0" anchor="b"/>
          <a:lstStyle/>
          <a:p>
            <a:pPr defTabSz="209550">
              <a:lnSpc>
                <a:spcPct val="95000"/>
              </a:lnSpc>
              <a:buFont typeface="AU Passata" pitchFamily="34" charset="0"/>
              <a:buNone/>
              <a:defRPr/>
            </a:pPr>
            <a:r>
              <a:rPr lang="en-US" sz="1100">
                <a:solidFill>
                  <a:srgbClr val="03428E"/>
                </a:solidFill>
              </a:rPr>
              <a:t>AARHUS</a:t>
            </a:r>
          </a:p>
          <a:p>
            <a:pPr defTabSz="209550">
              <a:lnSpc>
                <a:spcPct val="95000"/>
              </a:lnSpc>
              <a:buFont typeface="AU Passata" pitchFamily="34" charset="0"/>
              <a:buNone/>
              <a:defRPr/>
            </a:pPr>
            <a:r>
              <a:rPr lang="en-US" sz="1100">
                <a:solidFill>
                  <a:srgbClr val="03428E"/>
                </a:solidFill>
              </a:rPr>
              <a:t>UNIVERSITET</a:t>
            </a:r>
          </a:p>
        </p:txBody>
      </p:sp>
      <p:sp>
        <p:nvSpPr>
          <p:cNvPr id="9" name="Line 13"/>
          <p:cNvSpPr>
            <a:spLocks noChangeShapeType="1"/>
          </p:cNvSpPr>
          <p:nvPr userDrawn="1"/>
        </p:nvSpPr>
        <p:spPr bwMode="auto">
          <a:xfrm>
            <a:off x="360363" y="2774950"/>
            <a:ext cx="1401762" cy="0"/>
          </a:xfrm>
          <a:prstGeom prst="line">
            <a:avLst/>
          </a:prstGeom>
          <a:noFill/>
          <a:ln w="1778">
            <a:solidFill>
              <a:schemeClr val="bg2"/>
            </a:solidFill>
            <a:round/>
            <a:headEnd/>
            <a:tailEnd/>
          </a:ln>
          <a:effectLst/>
        </p:spPr>
        <p:txBody>
          <a:bodyPr lIns="417488" tIns="208744" rIns="417488" bIns="208744"/>
          <a:lstStyle/>
          <a:p>
            <a:pPr>
              <a:lnSpc>
                <a:spcPts val="16437"/>
              </a:lnSpc>
              <a:buFont typeface="AU Passata" pitchFamily="34" charset="0"/>
              <a:buNone/>
              <a:defRPr/>
            </a:pPr>
            <a:endParaRPr lang="da-DK" sz="16400">
              <a:solidFill>
                <a:srgbClr val="000000"/>
              </a:solidFill>
            </a:endParaRPr>
          </a:p>
        </p:txBody>
      </p:sp>
      <p:sp>
        <p:nvSpPr>
          <p:cNvPr id="2" name="Title 1"/>
          <p:cNvSpPr>
            <a:spLocks noGrp="1"/>
          </p:cNvSpPr>
          <p:nvPr>
            <p:ph type="title"/>
          </p:nvPr>
        </p:nvSpPr>
        <p:spPr/>
        <p:txBody>
          <a:bodyPr/>
          <a:lstStyle/>
          <a:p>
            <a:r>
              <a:rPr lang="en-US" smtClean="0"/>
              <a:t>Click to edit Master title style</a:t>
            </a:r>
            <a:endParaRPr lang="da-DK"/>
          </a:p>
        </p:txBody>
      </p:sp>
      <p:sp>
        <p:nvSpPr>
          <p:cNvPr id="10" name="Slide Number Placeholder 2"/>
          <p:cNvSpPr>
            <a:spLocks noGrp="1"/>
          </p:cNvSpPr>
          <p:nvPr>
            <p:ph type="sldNum" sz="quarter" idx="10"/>
          </p:nvPr>
        </p:nvSpPr>
        <p:spPr/>
        <p:txBody>
          <a:bodyPr/>
          <a:lstStyle>
            <a:lvl1pPr>
              <a:defRPr/>
            </a:lvl1pPr>
          </a:lstStyle>
          <a:p>
            <a:pPr>
              <a:defRPr/>
            </a:pPr>
            <a:fld id="{1F7178C9-F095-4A98-9C93-76F02B8F0D66}" type="slidenum">
              <a:rPr lang="da-DK">
                <a:solidFill>
                  <a:srgbClr val="03428E"/>
                </a:solidFill>
              </a:rPr>
              <a:pPr>
                <a:defRPr/>
              </a:pPr>
              <a:t>‹#›</a:t>
            </a:fld>
            <a:endParaRPr lang="da-DK">
              <a:solidFill>
                <a:srgbClr val="03428E"/>
              </a:solidFill>
            </a:endParaRPr>
          </a:p>
        </p:txBody>
      </p:sp>
    </p:spTree>
  </p:cSld>
  <p:clrMapOvr>
    <a:masterClrMapping/>
  </p:clrMapOvr>
  <p:transition advClick="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theme" Target="../theme/theme10.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11.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1.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theme" Target="../theme/theme12.xml"/><Relationship Id="rId5" Type="http://schemas.openxmlformats.org/officeDocument/2006/relationships/slideLayout" Target="../slideLayouts/slideLayout63.xml"/><Relationship Id="rId4" Type="http://schemas.openxmlformats.org/officeDocument/2006/relationships/slideLayout" Target="../slideLayouts/slideLayout6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6.xml"/><Relationship Id="rId7" Type="http://schemas.openxmlformats.org/officeDocument/2006/relationships/image" Target="../media/image1.png"/><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theme" Target="../theme/theme13.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10"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8.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pPr>
                <a:defRPr/>
              </a:pPr>
              <a:t>‹#›</a:t>
            </a:fld>
            <a:endParaRPr lang="da-DK"/>
          </a:p>
        </p:txBody>
      </p:sp>
      <p:grpSp>
        <p:nvGrpSpPr>
          <p:cNvPr id="11" name="Chevron 5"/>
          <p:cNvGrpSpPr>
            <a:grpSpLocks/>
          </p:cNvGrpSpPr>
          <p:nvPr userDrawn="1"/>
        </p:nvGrpSpPr>
        <p:grpSpPr bwMode="auto">
          <a:xfrm>
            <a:off x="-6350" y="904875"/>
            <a:ext cx="9155113" cy="284163"/>
            <a:chOff x="-23" y="2515"/>
            <a:chExt cx="26995" cy="791"/>
          </a:xfrm>
        </p:grpSpPr>
        <p:pic>
          <p:nvPicPr>
            <p:cNvPr id="12" name="Chevron 5"/>
            <p:cNvPicPr>
              <a:picLocks noChangeArrowheads="1"/>
            </p:cNvPicPr>
            <p:nvPr/>
          </p:nvPicPr>
          <p:blipFill>
            <a:blip r:embed="rId7" cstate="print"/>
            <a:srcRect/>
            <a:stretch>
              <a:fillRect/>
            </a:stretch>
          </p:blipFill>
          <p:spPr bwMode="auto">
            <a:xfrm>
              <a:off x="-23" y="2515"/>
              <a:ext cx="26995" cy="791"/>
            </a:xfrm>
            <a:prstGeom prst="rect">
              <a:avLst/>
            </a:prstGeom>
            <a:noFill/>
            <a:ln w="9525">
              <a:noFill/>
              <a:miter lim="800000"/>
              <a:headEnd/>
              <a:tailEnd/>
            </a:ln>
          </p:spPr>
        </p:pic>
        <p:sp>
          <p:nvSpPr>
            <p:cNvPr id="13" name="Text Box 5"/>
            <p:cNvSpPr txBox="1">
              <a:spLocks noChangeArrowheads="1"/>
            </p:cNvSpPr>
            <p:nvPr/>
          </p:nvSpPr>
          <p:spPr bwMode="auto">
            <a:xfrm>
              <a:off x="381" y="2530"/>
              <a:ext cx="26195" cy="763"/>
            </a:xfrm>
            <a:prstGeom prst="rect">
              <a:avLst/>
            </a:prstGeom>
            <a:noFill/>
            <a:ln w="9525">
              <a:noFill/>
              <a:miter lim="800000"/>
              <a:headEnd/>
              <a:tailEnd/>
            </a:ln>
          </p:spPr>
          <p:txBody>
            <a:bodyPr wrap="none" lIns="95772" tIns="0" rIns="95772" bIns="0" anchorCtr="1"/>
            <a:lstStyle/>
            <a:p>
              <a:pPr defTabSz="957263">
                <a:lnSpc>
                  <a:spcPts val="2088"/>
                </a:lnSpc>
                <a:buFont typeface="AU Passata" pitchFamily="34" charset="0"/>
                <a:buNone/>
              </a:pPr>
              <a:r>
                <a:rPr lang="en-GB" sz="1700" i="1" dirty="0">
                  <a:solidFill>
                    <a:srgbClr val="FFFFFF"/>
                  </a:solidFill>
                  <a:latin typeface="Arial Rounded MT Bold" pitchFamily="34" charset="0"/>
                </a:rPr>
                <a:t>From sequence ...                                                                                      ...to consequence</a:t>
              </a:r>
            </a:p>
          </p:txBody>
        </p:sp>
      </p:gr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1031"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extLst>
      <p:ext uri="{BB962C8B-B14F-4D97-AF65-F5344CB8AC3E}">
        <p14:creationId xmlns:p14="http://schemas.microsoft.com/office/powerpoint/2010/main" val="145374273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Lst>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1031"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extLst>
      <p:ext uri="{BB962C8B-B14F-4D97-AF65-F5344CB8AC3E}">
        <p14:creationId xmlns:p14="http://schemas.microsoft.com/office/powerpoint/2010/main" val="243947808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Lst>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grpSp>
        <p:nvGrpSpPr>
          <p:cNvPr id="11" name="Chevron 5"/>
          <p:cNvGrpSpPr>
            <a:grpSpLocks/>
          </p:cNvGrpSpPr>
          <p:nvPr userDrawn="1"/>
        </p:nvGrpSpPr>
        <p:grpSpPr bwMode="auto">
          <a:xfrm>
            <a:off x="-6350" y="904875"/>
            <a:ext cx="9155113" cy="284163"/>
            <a:chOff x="-23" y="2515"/>
            <a:chExt cx="26995" cy="791"/>
          </a:xfrm>
        </p:grpSpPr>
        <p:pic>
          <p:nvPicPr>
            <p:cNvPr id="12" name="Chevron 5"/>
            <p:cNvPicPr>
              <a:picLocks noChangeArrowheads="1"/>
            </p:cNvPicPr>
            <p:nvPr/>
          </p:nvPicPr>
          <p:blipFill>
            <a:blip r:embed="rId7" cstate="print"/>
            <a:srcRect/>
            <a:stretch>
              <a:fillRect/>
            </a:stretch>
          </p:blipFill>
          <p:spPr bwMode="auto">
            <a:xfrm>
              <a:off x="-23" y="2515"/>
              <a:ext cx="26995" cy="791"/>
            </a:xfrm>
            <a:prstGeom prst="rect">
              <a:avLst/>
            </a:prstGeom>
            <a:noFill/>
            <a:ln w="9525">
              <a:noFill/>
              <a:miter lim="800000"/>
              <a:headEnd/>
              <a:tailEnd/>
            </a:ln>
          </p:spPr>
        </p:pic>
        <p:sp>
          <p:nvSpPr>
            <p:cNvPr id="13" name="Text Box 5"/>
            <p:cNvSpPr txBox="1">
              <a:spLocks noChangeArrowheads="1"/>
            </p:cNvSpPr>
            <p:nvPr/>
          </p:nvSpPr>
          <p:spPr bwMode="auto">
            <a:xfrm>
              <a:off x="381" y="2530"/>
              <a:ext cx="26195" cy="763"/>
            </a:xfrm>
            <a:prstGeom prst="rect">
              <a:avLst/>
            </a:prstGeom>
            <a:noFill/>
            <a:ln w="9525">
              <a:noFill/>
              <a:miter lim="800000"/>
              <a:headEnd/>
              <a:tailEnd/>
            </a:ln>
          </p:spPr>
          <p:txBody>
            <a:bodyPr wrap="none" lIns="95772" tIns="0" rIns="95772" bIns="0" anchorCtr="1"/>
            <a:lstStyle/>
            <a:p>
              <a:pPr defTabSz="957263">
                <a:lnSpc>
                  <a:spcPts val="2088"/>
                </a:lnSpc>
                <a:buFont typeface="AU Passata" pitchFamily="34" charset="0"/>
                <a:buNone/>
              </a:pPr>
              <a:r>
                <a:rPr lang="en-GB" sz="1700" i="1" dirty="0">
                  <a:solidFill>
                    <a:srgbClr val="FFFFFF"/>
                  </a:solidFill>
                  <a:latin typeface="Arial Rounded MT Bold" pitchFamily="34" charset="0"/>
                </a:rPr>
                <a:t>From sequence ...                                                                                      ...to consequence</a:t>
              </a:r>
            </a:p>
          </p:txBody>
        </p:sp>
      </p:grpSp>
    </p:spTree>
    <p:extLst>
      <p:ext uri="{BB962C8B-B14F-4D97-AF65-F5344CB8AC3E}">
        <p14:creationId xmlns:p14="http://schemas.microsoft.com/office/powerpoint/2010/main" val="88004203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pPr>
                <a:defRPr/>
              </a:pPr>
              <a:t>‹#›</a:t>
            </a:fld>
            <a:endParaRPr lang="da-DK"/>
          </a:p>
        </p:txBody>
      </p:sp>
      <p:grpSp>
        <p:nvGrpSpPr>
          <p:cNvPr id="11" name="Chevron 5"/>
          <p:cNvGrpSpPr>
            <a:grpSpLocks/>
          </p:cNvGrpSpPr>
          <p:nvPr userDrawn="1"/>
        </p:nvGrpSpPr>
        <p:grpSpPr bwMode="auto">
          <a:xfrm>
            <a:off x="-6350" y="904875"/>
            <a:ext cx="9155113" cy="284163"/>
            <a:chOff x="-23" y="2515"/>
            <a:chExt cx="26995" cy="791"/>
          </a:xfrm>
        </p:grpSpPr>
        <p:pic>
          <p:nvPicPr>
            <p:cNvPr id="12" name="Chevron 5"/>
            <p:cNvPicPr>
              <a:picLocks noChangeArrowheads="1"/>
            </p:cNvPicPr>
            <p:nvPr/>
          </p:nvPicPr>
          <p:blipFill>
            <a:blip r:embed="rId7" cstate="print"/>
            <a:srcRect/>
            <a:stretch>
              <a:fillRect/>
            </a:stretch>
          </p:blipFill>
          <p:spPr bwMode="auto">
            <a:xfrm>
              <a:off x="-23" y="2515"/>
              <a:ext cx="26995" cy="791"/>
            </a:xfrm>
            <a:prstGeom prst="rect">
              <a:avLst/>
            </a:prstGeom>
            <a:noFill/>
            <a:ln w="9525">
              <a:noFill/>
              <a:miter lim="800000"/>
              <a:headEnd/>
              <a:tailEnd/>
            </a:ln>
          </p:spPr>
        </p:pic>
        <p:sp>
          <p:nvSpPr>
            <p:cNvPr id="13" name="Text Box 5"/>
            <p:cNvSpPr txBox="1">
              <a:spLocks noChangeArrowheads="1"/>
            </p:cNvSpPr>
            <p:nvPr/>
          </p:nvSpPr>
          <p:spPr bwMode="auto">
            <a:xfrm>
              <a:off x="381" y="2530"/>
              <a:ext cx="26195" cy="763"/>
            </a:xfrm>
            <a:prstGeom prst="rect">
              <a:avLst/>
            </a:prstGeom>
            <a:noFill/>
            <a:ln w="9525">
              <a:noFill/>
              <a:miter lim="800000"/>
              <a:headEnd/>
              <a:tailEnd/>
            </a:ln>
          </p:spPr>
          <p:txBody>
            <a:bodyPr wrap="none" lIns="95772" tIns="0" rIns="95772" bIns="0" anchorCtr="1"/>
            <a:lstStyle/>
            <a:p>
              <a:pPr defTabSz="957263">
                <a:lnSpc>
                  <a:spcPts val="2088"/>
                </a:lnSpc>
                <a:buFont typeface="AU Passata" pitchFamily="34" charset="0"/>
                <a:buNone/>
              </a:pPr>
              <a:r>
                <a:rPr lang="en-GB" sz="1700" i="1" dirty="0">
                  <a:solidFill>
                    <a:srgbClr val="FFFFFF"/>
                  </a:solidFill>
                  <a:latin typeface="Arial Rounded MT Bold" pitchFamily="34" charset="0"/>
                </a:rPr>
                <a:t>From sequence ...                                                                                      ...to consequence</a:t>
              </a:r>
            </a:p>
          </p:txBody>
        </p:sp>
      </p:grpSp>
    </p:spTree>
    <p:extLst>
      <p:ext uri="{BB962C8B-B14F-4D97-AF65-F5344CB8AC3E}">
        <p14:creationId xmlns:p14="http://schemas.microsoft.com/office/powerpoint/2010/main" val="57698243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Lst>
  <p:transition advClick="0"/>
  <p:hf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a-DK" dirty="0"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grpSp>
        <p:nvGrpSpPr>
          <p:cNvPr id="2" name="Chevron 5"/>
          <p:cNvGrpSpPr>
            <a:grpSpLocks/>
          </p:cNvGrpSpPr>
          <p:nvPr userDrawn="1"/>
        </p:nvGrpSpPr>
        <p:grpSpPr bwMode="auto">
          <a:xfrm>
            <a:off x="-6350" y="904875"/>
            <a:ext cx="9155113" cy="284163"/>
            <a:chOff x="-23" y="2515"/>
            <a:chExt cx="26995" cy="791"/>
          </a:xfrm>
        </p:grpSpPr>
        <p:pic>
          <p:nvPicPr>
            <p:cNvPr id="12" name="Chevron 5"/>
            <p:cNvPicPr>
              <a:picLocks noChangeArrowheads="1"/>
            </p:cNvPicPr>
            <p:nvPr/>
          </p:nvPicPr>
          <p:blipFill>
            <a:blip r:embed="rId10" cstate="print"/>
            <a:srcRect/>
            <a:stretch>
              <a:fillRect/>
            </a:stretch>
          </p:blipFill>
          <p:spPr bwMode="auto">
            <a:xfrm>
              <a:off x="-23" y="2515"/>
              <a:ext cx="26995" cy="791"/>
            </a:xfrm>
            <a:prstGeom prst="rect">
              <a:avLst/>
            </a:prstGeom>
            <a:noFill/>
            <a:ln w="9525">
              <a:noFill/>
              <a:miter lim="800000"/>
              <a:headEnd/>
              <a:tailEnd/>
            </a:ln>
          </p:spPr>
        </p:pic>
        <p:sp>
          <p:nvSpPr>
            <p:cNvPr id="13" name="Text Box 5"/>
            <p:cNvSpPr txBox="1">
              <a:spLocks noChangeArrowheads="1"/>
            </p:cNvSpPr>
            <p:nvPr/>
          </p:nvSpPr>
          <p:spPr bwMode="auto">
            <a:xfrm>
              <a:off x="381" y="2530"/>
              <a:ext cx="26195" cy="763"/>
            </a:xfrm>
            <a:prstGeom prst="rect">
              <a:avLst/>
            </a:prstGeom>
            <a:noFill/>
            <a:ln w="9525">
              <a:noFill/>
              <a:miter lim="800000"/>
              <a:headEnd/>
              <a:tailEnd/>
            </a:ln>
          </p:spPr>
          <p:txBody>
            <a:bodyPr wrap="none" lIns="95772" tIns="0" rIns="95772" bIns="0" anchorCtr="1"/>
            <a:lstStyle/>
            <a:p>
              <a:pPr defTabSz="957263">
                <a:lnSpc>
                  <a:spcPts val="2088"/>
                </a:lnSpc>
                <a:buFont typeface="AU Passata" pitchFamily="34" charset="0"/>
                <a:buNone/>
              </a:pPr>
              <a:r>
                <a:rPr lang="en-GB" sz="1700" i="1" dirty="0">
                  <a:solidFill>
                    <a:srgbClr val="FFFFFF"/>
                  </a:solidFill>
                  <a:latin typeface="Arial Rounded MT Bold" pitchFamily="34" charset="0"/>
                </a:rPr>
                <a:t>From sequence ...                                                                                      ...to consequence</a:t>
              </a:r>
            </a:p>
          </p:txBody>
        </p:sp>
      </p:gr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Lst>
  <p:transition advClick="0"/>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2"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Lst>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60363" y="1620838"/>
            <a:ext cx="8420100" cy="947737"/>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p>
            <a:pPr lvl="0"/>
            <a:endParaRPr lang="da-DK" smtClean="0"/>
          </a:p>
        </p:txBody>
      </p:sp>
      <p:sp>
        <p:nvSpPr>
          <p:cNvPr id="1027" name="Rectangle 3"/>
          <p:cNvSpPr>
            <a:spLocks noGrp="1" noChangeArrowheads="1"/>
          </p:cNvSpPr>
          <p:nvPr>
            <p:ph type="body" idx="1"/>
          </p:nvPr>
        </p:nvSpPr>
        <p:spPr bwMode="auto">
          <a:xfrm>
            <a:off x="360363" y="2936875"/>
            <a:ext cx="8420100" cy="3240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smtClean="0"/>
          </a:p>
        </p:txBody>
      </p:sp>
      <p:sp>
        <p:nvSpPr>
          <p:cNvPr id="1030" name="Rectangle 6"/>
          <p:cNvSpPr>
            <a:spLocks noGrp="1" noChangeArrowheads="1"/>
          </p:cNvSpPr>
          <p:nvPr>
            <p:ph type="sldNum" sz="quarter" idx="4"/>
          </p:nvPr>
        </p:nvSpPr>
        <p:spPr bwMode="auto">
          <a:xfrm>
            <a:off x="6646863" y="6245225"/>
            <a:ext cx="2133600" cy="13970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900">
                <a:solidFill>
                  <a:schemeClr val="bg2"/>
                </a:solidFill>
              </a:defRPr>
            </a:lvl1pPr>
          </a:lstStyle>
          <a:p>
            <a:pPr>
              <a:defRPr/>
            </a:pPr>
            <a:fld id="{EE59B033-389C-48A1-BA6F-695670F332A0}" type="slidenum">
              <a:rPr lang="da-DK">
                <a:solidFill>
                  <a:srgbClr val="03428E"/>
                </a:solidFill>
              </a:rPr>
              <a:pPr>
                <a:defRPr/>
              </a:pPr>
              <a:t>‹#›</a:t>
            </a:fld>
            <a:endParaRPr lang="da-DK">
              <a:solidFill>
                <a:srgbClr val="03428E"/>
              </a:solidFill>
            </a:endParaRPr>
          </a:p>
        </p:txBody>
      </p:sp>
      <p:sp>
        <p:nvSpPr>
          <p:cNvPr id="1034" name="Rectangle 10"/>
          <p:cNvSpPr>
            <a:spLocks noChangeArrowheads="1"/>
          </p:cNvSpPr>
          <p:nvPr/>
        </p:nvSpPr>
        <p:spPr bwMode="auto">
          <a:xfrm>
            <a:off x="7556500" y="358775"/>
            <a:ext cx="122396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sp>
        <p:nvSpPr>
          <p:cNvPr id="1035" name="Rectangle 11"/>
          <p:cNvSpPr>
            <a:spLocks noChangeArrowheads="1"/>
          </p:cNvSpPr>
          <p:nvPr/>
        </p:nvSpPr>
        <p:spPr bwMode="auto">
          <a:xfrm>
            <a:off x="4749800" y="358775"/>
            <a:ext cx="2627313" cy="71438"/>
          </a:xfrm>
          <a:prstGeom prst="rect">
            <a:avLst/>
          </a:prstGeom>
          <a:solidFill>
            <a:schemeClr val="bg2"/>
          </a:solidFill>
          <a:ln w="9525">
            <a:noFill/>
            <a:miter lim="800000"/>
            <a:headEnd/>
            <a:tailEnd/>
          </a:ln>
        </p:spPr>
        <p:txBody>
          <a:bodyPr wrap="none" lIns="95772" tIns="47886" rIns="95772" bIns="47886" anchor="ctr"/>
          <a:lstStyle/>
          <a:p>
            <a:pPr defTabSz="209550">
              <a:lnSpc>
                <a:spcPts val="3775"/>
              </a:lnSpc>
              <a:buFont typeface="AU Passata" pitchFamily="34" charset="0"/>
              <a:buNone/>
              <a:defRPr/>
            </a:pPr>
            <a:endParaRPr lang="da-DK">
              <a:solidFill>
                <a:srgbClr val="000000"/>
              </a:solidFill>
            </a:endParaRPr>
          </a:p>
        </p:txBody>
      </p:sp>
      <p:grpSp>
        <p:nvGrpSpPr>
          <p:cNvPr id="1031" name="Group 21"/>
          <p:cNvGrpSpPr>
            <a:grpSpLocks noChangeAspect="1"/>
          </p:cNvGrpSpPr>
          <p:nvPr/>
        </p:nvGrpSpPr>
        <p:grpSpPr bwMode="auto">
          <a:xfrm>
            <a:off x="360363" y="358775"/>
            <a:ext cx="590550" cy="295275"/>
            <a:chOff x="454" y="227"/>
            <a:chExt cx="384" cy="192"/>
          </a:xfrm>
        </p:grpSpPr>
        <p:sp>
          <p:nvSpPr>
            <p:cNvPr id="1046" name="Freeform 22"/>
            <p:cNvSpPr>
              <a:spLocks noChangeAspect="1"/>
            </p:cNvSpPr>
            <p:nvPr/>
          </p:nvSpPr>
          <p:spPr bwMode="auto">
            <a:xfrm>
              <a:off x="646" y="323"/>
              <a:ext cx="192" cy="96"/>
            </a:xfrm>
            <a:custGeom>
              <a:avLst/>
              <a:gdLst/>
              <a:ahLst/>
              <a:cxnLst>
                <a:cxn ang="0">
                  <a:pos x="8139" y="416"/>
                </a:cxn>
                <a:cxn ang="0">
                  <a:pos x="8033" y="1019"/>
                </a:cxn>
                <a:cxn ang="0">
                  <a:pos x="7841" y="1587"/>
                </a:cxn>
                <a:cxn ang="0">
                  <a:pos x="7571" y="2114"/>
                </a:cxn>
                <a:cxn ang="0">
                  <a:pos x="7231" y="2594"/>
                </a:cxn>
                <a:cxn ang="0">
                  <a:pos x="6827" y="3019"/>
                </a:cxn>
                <a:cxn ang="0">
                  <a:pos x="6365" y="3382"/>
                </a:cxn>
                <a:cxn ang="0">
                  <a:pos x="5853" y="3677"/>
                </a:cxn>
                <a:cxn ang="0">
                  <a:pos x="5297" y="3896"/>
                </a:cxn>
                <a:cxn ang="0">
                  <a:pos x="4703" y="4033"/>
                </a:cxn>
                <a:cxn ang="0">
                  <a:pos x="4080" y="4080"/>
                </a:cxn>
                <a:cxn ang="0">
                  <a:pos x="3460" y="4033"/>
                </a:cxn>
                <a:cxn ang="0">
                  <a:pos x="2868" y="3896"/>
                </a:cxn>
                <a:cxn ang="0">
                  <a:pos x="2313" y="3677"/>
                </a:cxn>
                <a:cxn ang="0">
                  <a:pos x="1800" y="3382"/>
                </a:cxn>
                <a:cxn ang="0">
                  <a:pos x="1338" y="3019"/>
                </a:cxn>
                <a:cxn ang="0">
                  <a:pos x="933" y="2594"/>
                </a:cxn>
                <a:cxn ang="0">
                  <a:pos x="592" y="2114"/>
                </a:cxn>
                <a:cxn ang="0">
                  <a:pos x="321" y="1587"/>
                </a:cxn>
                <a:cxn ang="0">
                  <a:pos x="129" y="1019"/>
                </a:cxn>
                <a:cxn ang="0">
                  <a:pos x="21" y="416"/>
                </a:cxn>
                <a:cxn ang="0">
                  <a:pos x="2040" y="0"/>
                </a:cxn>
                <a:cxn ang="0">
                  <a:pos x="2064" y="309"/>
                </a:cxn>
                <a:cxn ang="0">
                  <a:pos x="2133" y="604"/>
                </a:cxn>
                <a:cxn ang="0">
                  <a:pos x="2243" y="881"/>
                </a:cxn>
                <a:cxn ang="0">
                  <a:pos x="2391" y="1137"/>
                </a:cxn>
                <a:cxn ang="0">
                  <a:pos x="2572" y="1369"/>
                </a:cxn>
                <a:cxn ang="0">
                  <a:pos x="2786" y="1572"/>
                </a:cxn>
                <a:cxn ang="0">
                  <a:pos x="3025" y="1743"/>
                </a:cxn>
                <a:cxn ang="0">
                  <a:pos x="3290" y="1879"/>
                </a:cxn>
                <a:cxn ang="0">
                  <a:pos x="3573" y="1976"/>
                </a:cxn>
                <a:cxn ang="0">
                  <a:pos x="3873" y="2030"/>
                </a:cxn>
                <a:cxn ang="0">
                  <a:pos x="4186" y="2037"/>
                </a:cxn>
                <a:cxn ang="0">
                  <a:pos x="4492" y="1998"/>
                </a:cxn>
                <a:cxn ang="0">
                  <a:pos x="4784" y="1916"/>
                </a:cxn>
                <a:cxn ang="0">
                  <a:pos x="5054" y="1792"/>
                </a:cxn>
                <a:cxn ang="0">
                  <a:pos x="5303" y="1632"/>
                </a:cxn>
                <a:cxn ang="0">
                  <a:pos x="5524" y="1439"/>
                </a:cxn>
                <a:cxn ang="0">
                  <a:pos x="5716" y="1217"/>
                </a:cxn>
                <a:cxn ang="0">
                  <a:pos x="5875" y="969"/>
                </a:cxn>
                <a:cxn ang="0">
                  <a:pos x="5997" y="699"/>
                </a:cxn>
                <a:cxn ang="0">
                  <a:pos x="6079" y="409"/>
                </a:cxn>
                <a:cxn ang="0">
                  <a:pos x="6118" y="104"/>
                </a:cxn>
              </a:cxnLst>
              <a:rect l="0" t="0" r="r" b="b"/>
              <a:pathLst>
                <a:path w="8160" h="4080">
                  <a:moveTo>
                    <a:pt x="8160" y="0"/>
                  </a:moveTo>
                  <a:lnTo>
                    <a:pt x="8155" y="209"/>
                  </a:lnTo>
                  <a:lnTo>
                    <a:pt x="8139" y="416"/>
                  </a:lnTo>
                  <a:lnTo>
                    <a:pt x="8113" y="620"/>
                  </a:lnTo>
                  <a:lnTo>
                    <a:pt x="8077" y="821"/>
                  </a:lnTo>
                  <a:lnTo>
                    <a:pt x="8033" y="1019"/>
                  </a:lnTo>
                  <a:lnTo>
                    <a:pt x="7977" y="1212"/>
                  </a:lnTo>
                  <a:lnTo>
                    <a:pt x="7913" y="1401"/>
                  </a:lnTo>
                  <a:lnTo>
                    <a:pt x="7841" y="1587"/>
                  </a:lnTo>
                  <a:lnTo>
                    <a:pt x="7759" y="1768"/>
                  </a:lnTo>
                  <a:lnTo>
                    <a:pt x="7669" y="1943"/>
                  </a:lnTo>
                  <a:lnTo>
                    <a:pt x="7571" y="2114"/>
                  </a:lnTo>
                  <a:lnTo>
                    <a:pt x="7465" y="2280"/>
                  </a:lnTo>
                  <a:lnTo>
                    <a:pt x="7352" y="2440"/>
                  </a:lnTo>
                  <a:lnTo>
                    <a:pt x="7231" y="2594"/>
                  </a:lnTo>
                  <a:lnTo>
                    <a:pt x="7103" y="2742"/>
                  </a:lnTo>
                  <a:lnTo>
                    <a:pt x="6968" y="2884"/>
                  </a:lnTo>
                  <a:lnTo>
                    <a:pt x="6827" y="3019"/>
                  </a:lnTo>
                  <a:lnTo>
                    <a:pt x="6679" y="3148"/>
                  </a:lnTo>
                  <a:lnTo>
                    <a:pt x="6525" y="3268"/>
                  </a:lnTo>
                  <a:lnTo>
                    <a:pt x="6365" y="3382"/>
                  </a:lnTo>
                  <a:lnTo>
                    <a:pt x="6200" y="3488"/>
                  </a:lnTo>
                  <a:lnTo>
                    <a:pt x="6028" y="3586"/>
                  </a:lnTo>
                  <a:lnTo>
                    <a:pt x="5853" y="3677"/>
                  </a:lnTo>
                  <a:lnTo>
                    <a:pt x="5671" y="3759"/>
                  </a:lnTo>
                  <a:lnTo>
                    <a:pt x="5487" y="3832"/>
                  </a:lnTo>
                  <a:lnTo>
                    <a:pt x="5297" y="3896"/>
                  </a:lnTo>
                  <a:lnTo>
                    <a:pt x="5103" y="3951"/>
                  </a:lnTo>
                  <a:lnTo>
                    <a:pt x="4905" y="3997"/>
                  </a:lnTo>
                  <a:lnTo>
                    <a:pt x="4703" y="4033"/>
                  </a:lnTo>
                  <a:lnTo>
                    <a:pt x="4499" y="4059"/>
                  </a:lnTo>
                  <a:lnTo>
                    <a:pt x="4291" y="4075"/>
                  </a:lnTo>
                  <a:lnTo>
                    <a:pt x="4080" y="4080"/>
                  </a:lnTo>
                  <a:lnTo>
                    <a:pt x="3871" y="4075"/>
                  </a:lnTo>
                  <a:lnTo>
                    <a:pt x="3664" y="4059"/>
                  </a:lnTo>
                  <a:lnTo>
                    <a:pt x="3460" y="4033"/>
                  </a:lnTo>
                  <a:lnTo>
                    <a:pt x="3259" y="3997"/>
                  </a:lnTo>
                  <a:lnTo>
                    <a:pt x="3062" y="3951"/>
                  </a:lnTo>
                  <a:lnTo>
                    <a:pt x="2868" y="3896"/>
                  </a:lnTo>
                  <a:lnTo>
                    <a:pt x="2679" y="3832"/>
                  </a:lnTo>
                  <a:lnTo>
                    <a:pt x="2494" y="3759"/>
                  </a:lnTo>
                  <a:lnTo>
                    <a:pt x="2313" y="3677"/>
                  </a:lnTo>
                  <a:lnTo>
                    <a:pt x="2137" y="3586"/>
                  </a:lnTo>
                  <a:lnTo>
                    <a:pt x="1967" y="3488"/>
                  </a:lnTo>
                  <a:lnTo>
                    <a:pt x="1800" y="3382"/>
                  </a:lnTo>
                  <a:lnTo>
                    <a:pt x="1640" y="3268"/>
                  </a:lnTo>
                  <a:lnTo>
                    <a:pt x="1486" y="3148"/>
                  </a:lnTo>
                  <a:lnTo>
                    <a:pt x="1338" y="3019"/>
                  </a:lnTo>
                  <a:lnTo>
                    <a:pt x="1196" y="2884"/>
                  </a:lnTo>
                  <a:lnTo>
                    <a:pt x="1061" y="2742"/>
                  </a:lnTo>
                  <a:lnTo>
                    <a:pt x="933" y="2594"/>
                  </a:lnTo>
                  <a:lnTo>
                    <a:pt x="812" y="2440"/>
                  </a:lnTo>
                  <a:lnTo>
                    <a:pt x="698" y="2280"/>
                  </a:lnTo>
                  <a:lnTo>
                    <a:pt x="592" y="2114"/>
                  </a:lnTo>
                  <a:lnTo>
                    <a:pt x="493" y="1943"/>
                  </a:lnTo>
                  <a:lnTo>
                    <a:pt x="403" y="1768"/>
                  </a:lnTo>
                  <a:lnTo>
                    <a:pt x="321" y="1587"/>
                  </a:lnTo>
                  <a:lnTo>
                    <a:pt x="248" y="1401"/>
                  </a:lnTo>
                  <a:lnTo>
                    <a:pt x="184" y="1212"/>
                  </a:lnTo>
                  <a:lnTo>
                    <a:pt x="129" y="1019"/>
                  </a:lnTo>
                  <a:lnTo>
                    <a:pt x="83" y="821"/>
                  </a:lnTo>
                  <a:lnTo>
                    <a:pt x="47" y="620"/>
                  </a:lnTo>
                  <a:lnTo>
                    <a:pt x="21" y="416"/>
                  </a:lnTo>
                  <a:lnTo>
                    <a:pt x="5" y="209"/>
                  </a:lnTo>
                  <a:lnTo>
                    <a:pt x="0" y="0"/>
                  </a:lnTo>
                  <a:lnTo>
                    <a:pt x="2040" y="0"/>
                  </a:lnTo>
                  <a:lnTo>
                    <a:pt x="2043" y="104"/>
                  </a:lnTo>
                  <a:lnTo>
                    <a:pt x="2051" y="207"/>
                  </a:lnTo>
                  <a:lnTo>
                    <a:pt x="2064" y="309"/>
                  </a:lnTo>
                  <a:lnTo>
                    <a:pt x="2082" y="409"/>
                  </a:lnTo>
                  <a:lnTo>
                    <a:pt x="2105" y="507"/>
                  </a:lnTo>
                  <a:lnTo>
                    <a:pt x="2133" y="604"/>
                  </a:lnTo>
                  <a:lnTo>
                    <a:pt x="2164" y="699"/>
                  </a:lnTo>
                  <a:lnTo>
                    <a:pt x="2201" y="791"/>
                  </a:lnTo>
                  <a:lnTo>
                    <a:pt x="2243" y="881"/>
                  </a:lnTo>
                  <a:lnTo>
                    <a:pt x="2288" y="969"/>
                  </a:lnTo>
                  <a:lnTo>
                    <a:pt x="2337" y="1055"/>
                  </a:lnTo>
                  <a:lnTo>
                    <a:pt x="2391" y="1137"/>
                  </a:lnTo>
                  <a:lnTo>
                    <a:pt x="2448" y="1217"/>
                  </a:lnTo>
                  <a:lnTo>
                    <a:pt x="2508" y="1294"/>
                  </a:lnTo>
                  <a:lnTo>
                    <a:pt x="2572" y="1369"/>
                  </a:lnTo>
                  <a:lnTo>
                    <a:pt x="2641" y="1439"/>
                  </a:lnTo>
                  <a:lnTo>
                    <a:pt x="2711" y="1508"/>
                  </a:lnTo>
                  <a:lnTo>
                    <a:pt x="2786" y="1572"/>
                  </a:lnTo>
                  <a:lnTo>
                    <a:pt x="2863" y="1632"/>
                  </a:lnTo>
                  <a:lnTo>
                    <a:pt x="2943" y="1689"/>
                  </a:lnTo>
                  <a:lnTo>
                    <a:pt x="3025" y="1743"/>
                  </a:lnTo>
                  <a:lnTo>
                    <a:pt x="3111" y="1792"/>
                  </a:lnTo>
                  <a:lnTo>
                    <a:pt x="3199" y="1838"/>
                  </a:lnTo>
                  <a:lnTo>
                    <a:pt x="3290" y="1879"/>
                  </a:lnTo>
                  <a:lnTo>
                    <a:pt x="3381" y="1916"/>
                  </a:lnTo>
                  <a:lnTo>
                    <a:pt x="3476" y="1948"/>
                  </a:lnTo>
                  <a:lnTo>
                    <a:pt x="3573" y="1976"/>
                  </a:lnTo>
                  <a:lnTo>
                    <a:pt x="3671" y="1998"/>
                  </a:lnTo>
                  <a:lnTo>
                    <a:pt x="3771" y="2017"/>
                  </a:lnTo>
                  <a:lnTo>
                    <a:pt x="3873" y="2030"/>
                  </a:lnTo>
                  <a:lnTo>
                    <a:pt x="3976" y="2037"/>
                  </a:lnTo>
                  <a:lnTo>
                    <a:pt x="4080" y="2040"/>
                  </a:lnTo>
                  <a:lnTo>
                    <a:pt x="4186" y="2037"/>
                  </a:lnTo>
                  <a:lnTo>
                    <a:pt x="4289" y="2030"/>
                  </a:lnTo>
                  <a:lnTo>
                    <a:pt x="4392" y="2017"/>
                  </a:lnTo>
                  <a:lnTo>
                    <a:pt x="4492" y="1998"/>
                  </a:lnTo>
                  <a:lnTo>
                    <a:pt x="4591" y="1976"/>
                  </a:lnTo>
                  <a:lnTo>
                    <a:pt x="4688" y="1948"/>
                  </a:lnTo>
                  <a:lnTo>
                    <a:pt x="4784" y="1916"/>
                  </a:lnTo>
                  <a:lnTo>
                    <a:pt x="4876" y="1879"/>
                  </a:lnTo>
                  <a:lnTo>
                    <a:pt x="4966" y="1838"/>
                  </a:lnTo>
                  <a:lnTo>
                    <a:pt x="5054" y="1792"/>
                  </a:lnTo>
                  <a:lnTo>
                    <a:pt x="5140" y="1743"/>
                  </a:lnTo>
                  <a:lnTo>
                    <a:pt x="5222" y="1689"/>
                  </a:lnTo>
                  <a:lnTo>
                    <a:pt x="5303" y="1632"/>
                  </a:lnTo>
                  <a:lnTo>
                    <a:pt x="5379" y="1572"/>
                  </a:lnTo>
                  <a:lnTo>
                    <a:pt x="5454" y="1508"/>
                  </a:lnTo>
                  <a:lnTo>
                    <a:pt x="5524" y="1439"/>
                  </a:lnTo>
                  <a:lnTo>
                    <a:pt x="5592" y="1369"/>
                  </a:lnTo>
                  <a:lnTo>
                    <a:pt x="5656" y="1294"/>
                  </a:lnTo>
                  <a:lnTo>
                    <a:pt x="5716" y="1217"/>
                  </a:lnTo>
                  <a:lnTo>
                    <a:pt x="5773" y="1137"/>
                  </a:lnTo>
                  <a:lnTo>
                    <a:pt x="5826" y="1055"/>
                  </a:lnTo>
                  <a:lnTo>
                    <a:pt x="5875" y="969"/>
                  </a:lnTo>
                  <a:lnTo>
                    <a:pt x="5920" y="881"/>
                  </a:lnTo>
                  <a:lnTo>
                    <a:pt x="5961" y="791"/>
                  </a:lnTo>
                  <a:lnTo>
                    <a:pt x="5997" y="699"/>
                  </a:lnTo>
                  <a:lnTo>
                    <a:pt x="6029" y="604"/>
                  </a:lnTo>
                  <a:lnTo>
                    <a:pt x="6057" y="507"/>
                  </a:lnTo>
                  <a:lnTo>
                    <a:pt x="6079" y="409"/>
                  </a:lnTo>
                  <a:lnTo>
                    <a:pt x="6097" y="309"/>
                  </a:lnTo>
                  <a:lnTo>
                    <a:pt x="6110" y="207"/>
                  </a:lnTo>
                  <a:lnTo>
                    <a:pt x="6118" y="104"/>
                  </a:lnTo>
                  <a:lnTo>
                    <a:pt x="6120" y="0"/>
                  </a:lnTo>
                  <a:lnTo>
                    <a:pt x="8160" y="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sp>
          <p:nvSpPr>
            <p:cNvPr id="1047" name="Freeform 23"/>
            <p:cNvSpPr>
              <a:spLocks noChangeAspect="1"/>
            </p:cNvSpPr>
            <p:nvPr/>
          </p:nvSpPr>
          <p:spPr bwMode="auto">
            <a:xfrm>
              <a:off x="454" y="227"/>
              <a:ext cx="192" cy="192"/>
            </a:xfrm>
            <a:custGeom>
              <a:avLst/>
              <a:gdLst/>
              <a:ahLst/>
              <a:cxnLst>
                <a:cxn ang="0">
                  <a:pos x="2878" y="8160"/>
                </a:cxn>
                <a:cxn ang="0">
                  <a:pos x="0" y="8160"/>
                </a:cxn>
                <a:cxn ang="0">
                  <a:pos x="8160" y="0"/>
                </a:cxn>
                <a:cxn ang="0">
                  <a:pos x="8160" y="2892"/>
                </a:cxn>
                <a:cxn ang="0">
                  <a:pos x="2878" y="8160"/>
                </a:cxn>
              </a:cxnLst>
              <a:rect l="0" t="0" r="r" b="b"/>
              <a:pathLst>
                <a:path w="8160" h="8160">
                  <a:moveTo>
                    <a:pt x="2878" y="8160"/>
                  </a:moveTo>
                  <a:lnTo>
                    <a:pt x="0" y="8160"/>
                  </a:lnTo>
                  <a:lnTo>
                    <a:pt x="8160" y="0"/>
                  </a:lnTo>
                  <a:lnTo>
                    <a:pt x="8160" y="2892"/>
                  </a:lnTo>
                  <a:lnTo>
                    <a:pt x="2878" y="8160"/>
                  </a:lnTo>
                  <a:close/>
                </a:path>
              </a:pathLst>
            </a:custGeom>
            <a:solidFill>
              <a:schemeClr val="bg2"/>
            </a:solidFill>
            <a:ln w="9525">
              <a:noFill/>
              <a:round/>
              <a:headEnd/>
              <a:tailEnd/>
            </a:ln>
          </p:spPr>
          <p:txBody>
            <a:bodyPr/>
            <a:lstStyle/>
            <a:p>
              <a:pPr>
                <a:lnSpc>
                  <a:spcPts val="16437"/>
                </a:lnSpc>
                <a:buFont typeface="AU Passata" pitchFamily="34" charset="0"/>
                <a:buNone/>
                <a:defRPr/>
              </a:pPr>
              <a:endParaRPr lang="da-DK" sz="16400" cap="all">
                <a:solidFill>
                  <a:srgbClr val="000000"/>
                </a:solidFill>
              </a:endParaRPr>
            </a:p>
          </p:txBody>
        </p:sp>
      </p:grpSp>
    </p:spTree>
    <p:extLst>
      <p:ext uri="{BB962C8B-B14F-4D97-AF65-F5344CB8AC3E}">
        <p14:creationId xmlns:p14="http://schemas.microsoft.com/office/powerpoint/2010/main" val="74210171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Lst>
  <p:hf sldNum="0" hdr="0" ftr="0" dt="0"/>
  <p:txStyles>
    <p:titleStyle>
      <a:lvl1pPr algn="l" defTabSz="209550" rtl="0" eaLnBrk="0" fontAlgn="base" hangingPunct="0">
        <a:lnSpc>
          <a:spcPct val="83000"/>
        </a:lnSpc>
        <a:spcBef>
          <a:spcPct val="0"/>
        </a:spcBef>
        <a:spcAft>
          <a:spcPct val="0"/>
        </a:spcAft>
        <a:defRPr sz="3800" cap="all">
          <a:solidFill>
            <a:schemeClr val="bg2"/>
          </a:solidFill>
          <a:latin typeface="+mj-lt"/>
          <a:ea typeface="+mj-ea"/>
          <a:cs typeface="+mj-cs"/>
        </a:defRPr>
      </a:lvl1pPr>
      <a:lvl2pPr algn="l" defTabSz="209550" rtl="0" eaLnBrk="0" fontAlgn="base" hangingPunct="0">
        <a:lnSpc>
          <a:spcPct val="83000"/>
        </a:lnSpc>
        <a:spcBef>
          <a:spcPct val="0"/>
        </a:spcBef>
        <a:spcAft>
          <a:spcPct val="0"/>
        </a:spcAft>
        <a:defRPr sz="3800">
          <a:solidFill>
            <a:schemeClr val="bg2"/>
          </a:solidFill>
          <a:latin typeface="AU Passata" pitchFamily="34" charset="0"/>
        </a:defRPr>
      </a:lvl2pPr>
      <a:lvl3pPr algn="l" defTabSz="209550" rtl="0" eaLnBrk="0" fontAlgn="base" hangingPunct="0">
        <a:lnSpc>
          <a:spcPct val="83000"/>
        </a:lnSpc>
        <a:spcBef>
          <a:spcPct val="0"/>
        </a:spcBef>
        <a:spcAft>
          <a:spcPct val="0"/>
        </a:spcAft>
        <a:defRPr sz="3800">
          <a:solidFill>
            <a:schemeClr val="bg2"/>
          </a:solidFill>
          <a:latin typeface="AU Passata" pitchFamily="34" charset="0"/>
        </a:defRPr>
      </a:lvl3pPr>
      <a:lvl4pPr algn="l" defTabSz="209550" rtl="0" eaLnBrk="0" fontAlgn="base" hangingPunct="0">
        <a:lnSpc>
          <a:spcPct val="83000"/>
        </a:lnSpc>
        <a:spcBef>
          <a:spcPct val="0"/>
        </a:spcBef>
        <a:spcAft>
          <a:spcPct val="0"/>
        </a:spcAft>
        <a:defRPr sz="3800">
          <a:solidFill>
            <a:schemeClr val="bg2"/>
          </a:solidFill>
          <a:latin typeface="AU Passata" pitchFamily="34" charset="0"/>
        </a:defRPr>
      </a:lvl4pPr>
      <a:lvl5pPr algn="l" defTabSz="209550" rtl="0" eaLnBrk="0" fontAlgn="base" hangingPunct="0">
        <a:lnSpc>
          <a:spcPct val="83000"/>
        </a:lnSpc>
        <a:spcBef>
          <a:spcPct val="0"/>
        </a:spcBef>
        <a:spcAft>
          <a:spcPct val="0"/>
        </a:spcAft>
        <a:defRPr sz="3800">
          <a:solidFill>
            <a:schemeClr val="bg2"/>
          </a:solidFill>
          <a:latin typeface="AU Passata" pitchFamily="34" charset="0"/>
        </a:defRPr>
      </a:lvl5pPr>
      <a:lvl6pPr marL="2087438" algn="l" rtl="0" eaLnBrk="1" fontAlgn="base" hangingPunct="1">
        <a:lnSpc>
          <a:spcPct val="83000"/>
        </a:lnSpc>
        <a:spcBef>
          <a:spcPct val="0"/>
        </a:spcBef>
        <a:spcAft>
          <a:spcPct val="0"/>
        </a:spcAft>
        <a:defRPr sz="16400">
          <a:solidFill>
            <a:schemeClr val="bg2"/>
          </a:solidFill>
          <a:latin typeface="AU Passata" pitchFamily="34" charset="0"/>
        </a:defRPr>
      </a:lvl6pPr>
      <a:lvl7pPr marL="4174876" algn="l" rtl="0" eaLnBrk="1" fontAlgn="base" hangingPunct="1">
        <a:lnSpc>
          <a:spcPct val="83000"/>
        </a:lnSpc>
        <a:spcBef>
          <a:spcPct val="0"/>
        </a:spcBef>
        <a:spcAft>
          <a:spcPct val="0"/>
        </a:spcAft>
        <a:defRPr sz="16400">
          <a:solidFill>
            <a:schemeClr val="bg2"/>
          </a:solidFill>
          <a:latin typeface="AU Passata" pitchFamily="34" charset="0"/>
        </a:defRPr>
      </a:lvl7pPr>
      <a:lvl8pPr marL="6262314" algn="l" rtl="0" eaLnBrk="1" fontAlgn="base" hangingPunct="1">
        <a:lnSpc>
          <a:spcPct val="83000"/>
        </a:lnSpc>
        <a:spcBef>
          <a:spcPct val="0"/>
        </a:spcBef>
        <a:spcAft>
          <a:spcPct val="0"/>
        </a:spcAft>
        <a:defRPr sz="16400">
          <a:solidFill>
            <a:schemeClr val="bg2"/>
          </a:solidFill>
          <a:latin typeface="AU Passata" pitchFamily="34" charset="0"/>
        </a:defRPr>
      </a:lvl8pPr>
      <a:lvl9pPr marL="8349752" algn="l" rtl="0" eaLnBrk="1" fontAlgn="base" hangingPunct="1">
        <a:lnSpc>
          <a:spcPct val="83000"/>
        </a:lnSpc>
        <a:spcBef>
          <a:spcPct val="0"/>
        </a:spcBef>
        <a:spcAft>
          <a:spcPct val="0"/>
        </a:spcAft>
        <a:defRPr sz="16400">
          <a:solidFill>
            <a:schemeClr val="bg2"/>
          </a:solidFill>
          <a:latin typeface="AU Passata" pitchFamily="34" charset="0"/>
        </a:defRPr>
      </a:lvl9pPr>
    </p:titleStyle>
    <p:bodyStyle>
      <a:lvl1pPr marL="182563" indent="-182563" algn="l" defTabSz="209550" rtl="0" eaLnBrk="0" fontAlgn="base" hangingPunct="0">
        <a:lnSpc>
          <a:spcPts val="2200"/>
        </a:lnSpc>
        <a:spcBef>
          <a:spcPct val="0"/>
        </a:spcBef>
        <a:spcAft>
          <a:spcPct val="0"/>
        </a:spcAft>
        <a:buFont typeface="AU Passata" pitchFamily="34" charset="0"/>
        <a:buChar char="›"/>
        <a:defRPr sz="400">
          <a:solidFill>
            <a:schemeClr val="bg2"/>
          </a:solidFill>
          <a:latin typeface="+mn-lt"/>
          <a:ea typeface="+mn-ea"/>
          <a:cs typeface="+mn-cs"/>
        </a:defRPr>
      </a:lvl1pPr>
      <a:lvl2pPr marL="377825" indent="-193675" algn="l" defTabSz="209550" rtl="0" eaLnBrk="0" fontAlgn="base" hangingPunct="0">
        <a:lnSpc>
          <a:spcPct val="101000"/>
        </a:lnSpc>
        <a:spcBef>
          <a:spcPct val="0"/>
        </a:spcBef>
        <a:spcAft>
          <a:spcPct val="0"/>
        </a:spcAft>
        <a:buFont typeface="AU Passata" pitchFamily="34" charset="0"/>
        <a:buChar char="›"/>
        <a:defRPr sz="1500">
          <a:solidFill>
            <a:schemeClr val="bg2"/>
          </a:solidFill>
          <a:latin typeface="+mn-lt"/>
        </a:defRPr>
      </a:lvl2pPr>
      <a:lvl3pPr marL="569913" indent="-190500" algn="l" defTabSz="209550" rtl="0" eaLnBrk="0" fontAlgn="base" hangingPunct="0">
        <a:lnSpc>
          <a:spcPct val="97000"/>
        </a:lnSpc>
        <a:spcBef>
          <a:spcPct val="20000"/>
        </a:spcBef>
        <a:spcAft>
          <a:spcPct val="0"/>
        </a:spcAft>
        <a:buFont typeface="AU Passata" pitchFamily="34" charset="0"/>
        <a:buChar char="›"/>
        <a:defRPr sz="1300">
          <a:solidFill>
            <a:schemeClr val="bg2"/>
          </a:solidFill>
          <a:latin typeface="+mn-lt"/>
        </a:defRPr>
      </a:lvl3pPr>
      <a:lvl4pPr marL="744538" indent="-173038" algn="l" defTabSz="209550" rtl="0" eaLnBrk="0" fontAlgn="base" hangingPunct="0">
        <a:spcBef>
          <a:spcPct val="20000"/>
        </a:spcBef>
        <a:spcAft>
          <a:spcPct val="0"/>
        </a:spcAft>
        <a:buFont typeface="AU Passata" pitchFamily="34" charset="0"/>
        <a:buChar char="›"/>
        <a:defRPr sz="1300">
          <a:solidFill>
            <a:schemeClr val="bg2"/>
          </a:solidFill>
          <a:latin typeface="+mn-lt"/>
        </a:defRPr>
      </a:lvl4pPr>
      <a:lvl5pPr marL="938213" indent="-184150" algn="l" defTabSz="209550" rtl="0" eaLnBrk="0" fontAlgn="base" hangingPunct="0">
        <a:spcBef>
          <a:spcPct val="20000"/>
        </a:spcBef>
        <a:spcAft>
          <a:spcPct val="0"/>
        </a:spcAft>
        <a:buFont typeface="AU Passata" pitchFamily="34" charset="0"/>
        <a:buChar char="›"/>
        <a:defRPr sz="1300">
          <a:solidFill>
            <a:schemeClr val="bg2"/>
          </a:solidFill>
          <a:latin typeface="+mn-lt"/>
        </a:defRPr>
      </a:lvl5pPr>
      <a:lvl6pPr marL="6175338" indent="-804536" algn="l" rtl="0" eaLnBrk="1" fontAlgn="base" hangingPunct="1">
        <a:spcBef>
          <a:spcPct val="20000"/>
        </a:spcBef>
        <a:spcAft>
          <a:spcPct val="0"/>
        </a:spcAft>
        <a:buFont typeface="AU Passata" pitchFamily="34" charset="0"/>
        <a:buChar char="›"/>
        <a:defRPr sz="5500">
          <a:solidFill>
            <a:schemeClr val="bg2"/>
          </a:solidFill>
          <a:latin typeface="+mn-lt"/>
        </a:defRPr>
      </a:lvl6pPr>
      <a:lvl7pPr marL="8262776" indent="-804536" algn="l" rtl="0" eaLnBrk="1" fontAlgn="base" hangingPunct="1">
        <a:spcBef>
          <a:spcPct val="20000"/>
        </a:spcBef>
        <a:spcAft>
          <a:spcPct val="0"/>
        </a:spcAft>
        <a:buFont typeface="AU Passata" pitchFamily="34" charset="0"/>
        <a:buChar char="›"/>
        <a:defRPr sz="5500">
          <a:solidFill>
            <a:schemeClr val="bg2"/>
          </a:solidFill>
          <a:latin typeface="+mn-lt"/>
        </a:defRPr>
      </a:lvl7pPr>
      <a:lvl8pPr marL="10350214" indent="-804536" algn="l" rtl="0" eaLnBrk="1" fontAlgn="base" hangingPunct="1">
        <a:spcBef>
          <a:spcPct val="20000"/>
        </a:spcBef>
        <a:spcAft>
          <a:spcPct val="0"/>
        </a:spcAft>
        <a:buFont typeface="AU Passata" pitchFamily="34" charset="0"/>
        <a:buChar char="›"/>
        <a:defRPr sz="5500">
          <a:solidFill>
            <a:schemeClr val="bg2"/>
          </a:solidFill>
          <a:latin typeface="+mn-lt"/>
        </a:defRPr>
      </a:lvl8pPr>
      <a:lvl9pPr marL="12437652" indent="-804536" algn="l" rtl="0" eaLnBrk="1" fontAlgn="base" hangingPunct="1">
        <a:spcBef>
          <a:spcPct val="20000"/>
        </a:spcBef>
        <a:spcAft>
          <a:spcPct val="0"/>
        </a:spcAft>
        <a:buFont typeface="AU Passata" pitchFamily="34" charset="0"/>
        <a:buChar char="›"/>
        <a:defRPr sz="5500">
          <a:solidFill>
            <a:schemeClr val="bg2"/>
          </a:solidFill>
          <a:latin typeface="+mn-lt"/>
        </a:defRPr>
      </a:lvl9pPr>
    </p:bodyStyle>
    <p:otherStyle>
      <a:defPPr>
        <a:defRPr lang="da-DK"/>
      </a:defPPr>
      <a:lvl1pPr marL="0" algn="l" defTabSz="4174876" rtl="0" eaLnBrk="1" latinLnBrk="0" hangingPunct="1">
        <a:defRPr sz="8200" kern="1200">
          <a:solidFill>
            <a:schemeClr val="tx1"/>
          </a:solidFill>
          <a:latin typeface="+mn-lt"/>
          <a:ea typeface="+mn-ea"/>
          <a:cs typeface="+mn-cs"/>
        </a:defRPr>
      </a:lvl1pPr>
      <a:lvl2pPr marL="2087438" algn="l" defTabSz="4174876" rtl="0" eaLnBrk="1" latinLnBrk="0" hangingPunct="1">
        <a:defRPr sz="8200" kern="1200">
          <a:solidFill>
            <a:schemeClr val="tx1"/>
          </a:solidFill>
          <a:latin typeface="+mn-lt"/>
          <a:ea typeface="+mn-ea"/>
          <a:cs typeface="+mn-cs"/>
        </a:defRPr>
      </a:lvl2pPr>
      <a:lvl3pPr marL="4174876" algn="l" defTabSz="4174876" rtl="0" eaLnBrk="1" latinLnBrk="0" hangingPunct="1">
        <a:defRPr sz="8200" kern="1200">
          <a:solidFill>
            <a:schemeClr val="tx1"/>
          </a:solidFill>
          <a:latin typeface="+mn-lt"/>
          <a:ea typeface="+mn-ea"/>
          <a:cs typeface="+mn-cs"/>
        </a:defRPr>
      </a:lvl3pPr>
      <a:lvl4pPr marL="6262314" algn="l" defTabSz="4174876" rtl="0" eaLnBrk="1" latinLnBrk="0" hangingPunct="1">
        <a:defRPr sz="8200" kern="1200">
          <a:solidFill>
            <a:schemeClr val="tx1"/>
          </a:solidFill>
          <a:latin typeface="+mn-lt"/>
          <a:ea typeface="+mn-ea"/>
          <a:cs typeface="+mn-cs"/>
        </a:defRPr>
      </a:lvl4pPr>
      <a:lvl5pPr marL="8349752" algn="l" defTabSz="4174876" rtl="0" eaLnBrk="1" latinLnBrk="0" hangingPunct="1">
        <a:defRPr sz="8200" kern="1200">
          <a:solidFill>
            <a:schemeClr val="tx1"/>
          </a:solidFill>
          <a:latin typeface="+mn-lt"/>
          <a:ea typeface="+mn-ea"/>
          <a:cs typeface="+mn-cs"/>
        </a:defRPr>
      </a:lvl5pPr>
      <a:lvl6pPr marL="10437190" algn="l" defTabSz="4174876" rtl="0" eaLnBrk="1" latinLnBrk="0" hangingPunct="1">
        <a:defRPr sz="8200" kern="1200">
          <a:solidFill>
            <a:schemeClr val="tx1"/>
          </a:solidFill>
          <a:latin typeface="+mn-lt"/>
          <a:ea typeface="+mn-ea"/>
          <a:cs typeface="+mn-cs"/>
        </a:defRPr>
      </a:lvl6pPr>
      <a:lvl7pPr marL="12524628" algn="l" defTabSz="4174876" rtl="0" eaLnBrk="1" latinLnBrk="0" hangingPunct="1">
        <a:defRPr sz="8200" kern="1200">
          <a:solidFill>
            <a:schemeClr val="tx1"/>
          </a:solidFill>
          <a:latin typeface="+mn-lt"/>
          <a:ea typeface="+mn-ea"/>
          <a:cs typeface="+mn-cs"/>
        </a:defRPr>
      </a:lvl7pPr>
      <a:lvl8pPr marL="14612066" algn="l" defTabSz="4174876" rtl="0" eaLnBrk="1" latinLnBrk="0" hangingPunct="1">
        <a:defRPr sz="8200" kern="1200">
          <a:solidFill>
            <a:schemeClr val="tx1"/>
          </a:solidFill>
          <a:latin typeface="+mn-lt"/>
          <a:ea typeface="+mn-ea"/>
          <a:cs typeface="+mn-cs"/>
        </a:defRPr>
      </a:lvl8pPr>
      <a:lvl9pPr marL="16699504" algn="l" defTabSz="4174876"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qgg.au.dk/en/"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hyperlink" Target="https://www.genomicsplc.com/about-us/" TargetMode="External"/><Relationship Id="rId4" Type="http://schemas.openxmlformats.org/officeDocument/2006/relationships/hyperlink" Target="https://cran.r-project.org/web/packages/qg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www.nature.com/articles/s41467-019-12653-0"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hyperlink" Target="https://www.ncbi.nlm.nih.gov/pmc/articles/PMC4596916/"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1.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defTabSz="209550">
              <a:lnSpc>
                <a:spcPts val="3775"/>
              </a:lnSpc>
              <a:buFont typeface="AU Passata" pitchFamily="34" charset="0"/>
              <a:buNone/>
            </a:pPr>
            <a:endParaRPr lang="da-DK" dirty="0">
              <a:solidFill>
                <a:srgbClr val="000000"/>
              </a:solidFill>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defTabSz="209550">
              <a:lnSpc>
                <a:spcPts val="3775"/>
              </a:lnSpc>
              <a:buFont typeface="AU Passata" pitchFamily="34" charset="0"/>
              <a:buNone/>
            </a:pPr>
            <a:endParaRPr lang="da-DK" dirty="0">
              <a:solidFill>
                <a:srgbClr val="000000"/>
              </a:solidFill>
            </a:endParaRPr>
          </a:p>
        </p:txBody>
      </p:sp>
      <p:sp>
        <p:nvSpPr>
          <p:cNvPr id="5" name="Rectangle 4"/>
          <p:cNvSpPr/>
          <p:nvPr/>
        </p:nvSpPr>
        <p:spPr>
          <a:xfrm>
            <a:off x="380999" y="478334"/>
            <a:ext cx="8382001" cy="4339650"/>
          </a:xfrm>
          <a:prstGeom prst="rect">
            <a:avLst/>
          </a:prstGeom>
        </p:spPr>
        <p:txBody>
          <a:bodyPr wrap="square">
            <a:spAutoFit/>
          </a:bodyPr>
          <a:lstStyle/>
          <a:p>
            <a:pPr lvl="0" defTabSz="209550"/>
            <a:endParaRPr lang="en-US" sz="2000" b="1" dirty="0" smtClean="0">
              <a:solidFill>
                <a:srgbClr val="000000"/>
              </a:solidFill>
            </a:endParaRPr>
          </a:p>
          <a:p>
            <a:pPr lvl="0" defTabSz="209550"/>
            <a:endParaRPr lang="en-US" sz="2000" b="1" dirty="0" smtClean="0"/>
          </a:p>
          <a:p>
            <a:pPr lvl="0" defTabSz="209550"/>
            <a:endParaRPr lang="da-DK" sz="2000" b="1" dirty="0" smtClean="0"/>
          </a:p>
          <a:p>
            <a:pPr lvl="0" defTabSz="209550"/>
            <a:endParaRPr lang="en-US" sz="2000" b="1" dirty="0" smtClean="0"/>
          </a:p>
          <a:p>
            <a:pPr algn="ctr" defTabSz="209550"/>
            <a:r>
              <a:rPr lang="da-DK" sz="4200" dirty="0" err="1" smtClean="0"/>
              <a:t>Polygenic</a:t>
            </a:r>
            <a:r>
              <a:rPr lang="da-DK" sz="4200" dirty="0" smtClean="0"/>
              <a:t> </a:t>
            </a:r>
            <a:r>
              <a:rPr lang="da-DK" sz="4200" dirty="0" err="1" smtClean="0"/>
              <a:t>Risk</a:t>
            </a:r>
            <a:r>
              <a:rPr lang="da-DK" sz="4200" dirty="0" smtClean="0"/>
              <a:t> Scoring</a:t>
            </a:r>
          </a:p>
          <a:p>
            <a:pPr algn="ctr" defTabSz="209550"/>
            <a:endParaRPr lang="en-US" sz="3200" dirty="0"/>
          </a:p>
          <a:p>
            <a:pPr algn="ctr" defTabSz="209550"/>
            <a:r>
              <a:rPr lang="en-US" sz="2800" dirty="0" smtClean="0"/>
              <a:t>Peter Sørensen</a:t>
            </a:r>
          </a:p>
          <a:p>
            <a:pPr algn="ctr" defTabSz="209550"/>
            <a:endParaRPr lang="en-US" sz="2800" dirty="0"/>
          </a:p>
          <a:p>
            <a:pPr algn="ctr" defTabSz="209550"/>
            <a:endParaRPr lang="en-US" sz="2000" dirty="0"/>
          </a:p>
          <a:p>
            <a:pPr algn="ctr" defTabSz="209550"/>
            <a:r>
              <a:rPr lang="en-US" sz="2600" dirty="0"/>
              <a:t>Center for Quantitative Genetics and Genomics (QGG)</a:t>
            </a:r>
          </a:p>
          <a:p>
            <a:pPr algn="ctr" defTabSz="209550"/>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5909310"/>
              </a:xfrm>
              <a:prstGeom prst="rect">
                <a:avLst/>
              </a:prstGeom>
              <a:noFill/>
              <a:ln w="9525">
                <a:noFill/>
                <a:miter lim="800000"/>
                <a:headEnd/>
                <a:tailEnd/>
              </a:ln>
            </p:spPr>
            <p:txBody>
              <a:bodyPr wrap="square">
                <a:spAutoFit/>
              </a:bodyPr>
              <a:lstStyle/>
              <a:p>
                <a:pPr algn="ctr" defTabSz="209550">
                  <a:spcAft>
                    <a:spcPts val="0"/>
                  </a:spcAft>
                  <a:defRPr/>
                </a:pPr>
                <a:r>
                  <a:rPr lang="en-US" sz="2800" dirty="0" smtClean="0">
                    <a:solidFill>
                      <a:srgbClr val="000000"/>
                    </a:solidFill>
                    <a:latin typeface="AU Passata"/>
                  </a:rPr>
                  <a:t>Data for </a:t>
                </a:r>
                <a:r>
                  <a:rPr lang="en-US" sz="2800" dirty="0">
                    <a:solidFill>
                      <a:srgbClr val="000000"/>
                    </a:solidFill>
                    <a:latin typeface="AU Passata"/>
                  </a:rPr>
                  <a:t>Polygenic Risk Scoring</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0"/>
                  </a:spcAft>
                  <a:defRPr/>
                </a:pPr>
                <a:r>
                  <a:rPr lang="da-DK" sz="2000" dirty="0" err="1" smtClean="0">
                    <a:solidFill>
                      <a:srgbClr val="333333"/>
                    </a:solidFill>
                  </a:rPr>
                  <a:t>Which</a:t>
                </a:r>
                <a:r>
                  <a:rPr lang="da-DK" sz="2000" dirty="0" smtClean="0">
                    <a:solidFill>
                      <a:srgbClr val="333333"/>
                    </a:solidFill>
                  </a:rPr>
                  <a:t> data do </a:t>
                </a:r>
                <a:r>
                  <a:rPr lang="da-DK" sz="2000" dirty="0" err="1" smtClean="0">
                    <a:solidFill>
                      <a:srgbClr val="333333"/>
                    </a:solidFill>
                  </a:rPr>
                  <a:t>we</a:t>
                </a:r>
                <a:r>
                  <a:rPr lang="da-DK" sz="2000" dirty="0" smtClean="0">
                    <a:solidFill>
                      <a:srgbClr val="333333"/>
                    </a:solidFill>
                  </a:rPr>
                  <a:t> </a:t>
                </a:r>
                <a:r>
                  <a:rPr lang="da-DK" sz="2000" dirty="0" err="1" smtClean="0">
                    <a:solidFill>
                      <a:srgbClr val="333333"/>
                    </a:solidFill>
                  </a:rPr>
                  <a:t>need</a:t>
                </a:r>
                <a:r>
                  <a:rPr lang="da-DK" sz="2000" dirty="0" smtClean="0">
                    <a:solidFill>
                      <a:srgbClr val="333333"/>
                    </a:solidFill>
                  </a:rPr>
                  <a:t> to perform </a:t>
                </a:r>
                <a:r>
                  <a:rPr lang="da-DK" sz="2000" dirty="0" err="1" smtClean="0">
                    <a:solidFill>
                      <a:srgbClr val="333333"/>
                    </a:solidFill>
                  </a:rPr>
                  <a:t>polygenic</a:t>
                </a:r>
                <a:r>
                  <a:rPr lang="da-DK" sz="2000" dirty="0" smtClean="0">
                    <a:solidFill>
                      <a:srgbClr val="333333"/>
                    </a:solidFill>
                  </a:rPr>
                  <a:t> </a:t>
                </a:r>
                <a:r>
                  <a:rPr lang="da-DK" sz="2000" dirty="0" err="1" smtClean="0">
                    <a:solidFill>
                      <a:srgbClr val="333333"/>
                    </a:solidFill>
                  </a:rPr>
                  <a:t>risk</a:t>
                </a:r>
                <a:r>
                  <a:rPr lang="da-DK" sz="2000" dirty="0" smtClean="0">
                    <a:solidFill>
                      <a:srgbClr val="333333"/>
                    </a:solidFill>
                  </a:rPr>
                  <a:t> scoring?</a:t>
                </a:r>
              </a:p>
              <a:p>
                <a:pPr>
                  <a:spcAft>
                    <a:spcPts val="0"/>
                  </a:spcAft>
                  <a:defRPr/>
                </a:pPr>
                <a:endParaRPr lang="da-DK" sz="2000" dirty="0" smtClean="0">
                  <a:solidFill>
                    <a:srgbClr val="333333"/>
                  </a:solidFill>
                </a:endParaRPr>
              </a:p>
              <a:p>
                <a:pPr>
                  <a:spcAft>
                    <a:spcPts val="1200"/>
                  </a:spcAft>
                  <a:defRPr/>
                </a:pPr>
                <a:r>
                  <a:rPr lang="da-DK" sz="2000" dirty="0" smtClean="0">
                    <a:solidFill>
                      <a:srgbClr val="FF0000"/>
                    </a:solidFill>
                  </a:rPr>
                  <a:t>Training/</a:t>
                </a:r>
                <a:r>
                  <a:rPr lang="da-DK" sz="2000" dirty="0" err="1" smtClean="0">
                    <a:solidFill>
                      <a:srgbClr val="FF0000"/>
                    </a:solidFill>
                  </a:rPr>
                  <a:t>Discovery</a:t>
                </a:r>
                <a:r>
                  <a:rPr lang="da-DK" sz="2000" dirty="0" smtClean="0">
                    <a:solidFill>
                      <a:srgbClr val="FF0000"/>
                    </a:solidFill>
                  </a:rPr>
                  <a:t>/Base population</a:t>
                </a:r>
              </a:p>
              <a:p>
                <a:pPr marL="285750" indent="-285750">
                  <a:spcAft>
                    <a:spcPts val="0"/>
                  </a:spcAft>
                  <a:buFontTx/>
                  <a:buChar char="-"/>
                  <a:defRPr/>
                </a:pPr>
                <a:r>
                  <a:rPr lang="da-DK" sz="1800" dirty="0" err="1" smtClean="0">
                    <a:solidFill>
                      <a:schemeClr val="tx1"/>
                    </a:solidFill>
                  </a:rPr>
                  <a:t>used</a:t>
                </a:r>
                <a:r>
                  <a:rPr lang="da-DK" sz="1800" dirty="0" smtClean="0">
                    <a:solidFill>
                      <a:schemeClr val="tx1"/>
                    </a:solidFill>
                  </a:rPr>
                  <a:t> for </a:t>
                </a:r>
                <a:r>
                  <a:rPr lang="da-DK" sz="1800" dirty="0" err="1" smtClean="0">
                    <a:solidFill>
                      <a:schemeClr val="tx1"/>
                    </a:solidFill>
                  </a:rPr>
                  <a:t>obtaining</a:t>
                </a:r>
                <a:r>
                  <a:rPr lang="da-DK" sz="1800" dirty="0" smtClean="0">
                    <a:solidFill>
                      <a:schemeClr val="tx1"/>
                    </a:solidFill>
                  </a:rPr>
                  <a:t> marker </a:t>
                </a:r>
                <a:r>
                  <a:rPr lang="da-DK" sz="1800" dirty="0" err="1" smtClean="0">
                    <a:solidFill>
                      <a:schemeClr val="tx1"/>
                    </a:solidFill>
                  </a:rPr>
                  <a:t>weights</a:t>
                </a:r>
                <a:r>
                  <a:rPr lang="da-DK" sz="1800" dirty="0" smtClean="0">
                    <a:solidFill>
                      <a:schemeClr val="tx1"/>
                    </a:solidFill>
                  </a:rPr>
                  <a:t> (</a:t>
                </a:r>
                <a14:m>
                  <m:oMath xmlns:m="http://schemas.openxmlformats.org/officeDocument/2006/math">
                    <m:sSub>
                      <m:sSubPr>
                        <m:ctrlPr>
                          <a:rPr lang="en-US" sz="1800" i="1">
                            <a:solidFill>
                              <a:schemeClr val="tx1"/>
                            </a:solidFill>
                            <a:latin typeface="Cambria Math" panose="02040503050406030204" pitchFamily="18" charset="0"/>
                          </a:rPr>
                        </m:ctrlPr>
                      </m:sSubPr>
                      <m:e>
                        <m:r>
                          <m:rPr>
                            <m:sty m:val="p"/>
                          </m:rPr>
                          <a:rPr lang="da-DK" sz="1800">
                            <a:solidFill>
                              <a:schemeClr val="tx1"/>
                            </a:solidFill>
                            <a:latin typeface="Cambria Math" panose="02040503050406030204" pitchFamily="18" charset="0"/>
                          </a:rPr>
                          <m:t>b</m:t>
                        </m:r>
                      </m:e>
                      <m:sub>
                        <m:r>
                          <m:rPr>
                            <m:sty m:val="p"/>
                          </m:rPr>
                          <a:rPr lang="en-GB" sz="1800">
                            <a:solidFill>
                              <a:schemeClr val="tx1"/>
                            </a:solidFill>
                            <a:latin typeface="Cambria Math" panose="02040503050406030204" pitchFamily="18" charset="0"/>
                          </a:rPr>
                          <m:t>i</m:t>
                        </m:r>
                      </m:sub>
                    </m:sSub>
                  </m:oMath>
                </a14:m>
                <a:r>
                  <a:rPr lang="da-DK" sz="1800" dirty="0" smtClean="0">
                    <a:solidFill>
                      <a:schemeClr val="tx1"/>
                    </a:solidFill>
                  </a:rPr>
                  <a:t>)</a:t>
                </a:r>
              </a:p>
              <a:p>
                <a:pPr marL="285750" indent="-285750">
                  <a:spcAft>
                    <a:spcPts val="0"/>
                  </a:spcAft>
                  <a:buFontTx/>
                  <a:buChar char="-"/>
                  <a:defRPr/>
                </a:pPr>
                <a:r>
                  <a:rPr lang="da-DK" sz="1800" dirty="0" err="1" smtClean="0">
                    <a:solidFill>
                      <a:schemeClr val="tx1"/>
                    </a:solidFill>
                  </a:rPr>
                  <a:t>individual</a:t>
                </a:r>
                <a:r>
                  <a:rPr lang="da-DK" sz="1800" dirty="0" smtClean="0">
                    <a:solidFill>
                      <a:schemeClr val="tx1"/>
                    </a:solidFill>
                  </a:rPr>
                  <a:t> </a:t>
                </a:r>
                <a:r>
                  <a:rPr lang="da-DK" sz="1800" dirty="0" err="1">
                    <a:solidFill>
                      <a:schemeClr val="tx1"/>
                    </a:solidFill>
                  </a:rPr>
                  <a:t>level</a:t>
                </a:r>
                <a:r>
                  <a:rPr lang="da-DK" sz="1800" dirty="0">
                    <a:solidFill>
                      <a:schemeClr val="tx1"/>
                    </a:solidFill>
                  </a:rPr>
                  <a:t> </a:t>
                </a:r>
                <a:r>
                  <a:rPr lang="da-DK" sz="1800" dirty="0" err="1">
                    <a:solidFill>
                      <a:schemeClr val="tx1"/>
                    </a:solidFill>
                  </a:rPr>
                  <a:t>phenotype</a:t>
                </a:r>
                <a:r>
                  <a:rPr lang="da-DK" sz="1800" dirty="0">
                    <a:solidFill>
                      <a:schemeClr val="tx1"/>
                    </a:solidFill>
                  </a:rPr>
                  <a:t> and genotype </a:t>
                </a:r>
                <a:r>
                  <a:rPr lang="da-DK" sz="1800" dirty="0" smtClean="0">
                    <a:solidFill>
                      <a:schemeClr val="tx1"/>
                    </a:solidFill>
                  </a:rPr>
                  <a:t>data </a:t>
                </a:r>
                <a:r>
                  <a:rPr lang="da-DK" sz="1800" dirty="0">
                    <a:solidFill>
                      <a:schemeClr val="tx1"/>
                    </a:solidFill>
                  </a:rPr>
                  <a:t>from </a:t>
                </a:r>
                <a:r>
                  <a:rPr lang="da-DK" sz="1800" dirty="0" err="1">
                    <a:solidFill>
                      <a:schemeClr val="tx1"/>
                    </a:solidFill>
                  </a:rPr>
                  <a:t>which</a:t>
                </a:r>
                <a:r>
                  <a:rPr lang="da-DK" sz="1800" dirty="0">
                    <a:solidFill>
                      <a:schemeClr val="tx1"/>
                    </a:solidFill>
                  </a:rPr>
                  <a:t> </a:t>
                </a:r>
                <a:r>
                  <a:rPr lang="da-DK" sz="1800" dirty="0" err="1">
                    <a:solidFill>
                      <a:schemeClr val="tx1"/>
                    </a:solidFill>
                  </a:rPr>
                  <a:t>we</a:t>
                </a:r>
                <a:r>
                  <a:rPr lang="da-DK" sz="1800" dirty="0">
                    <a:solidFill>
                      <a:schemeClr val="tx1"/>
                    </a:solidFill>
                  </a:rPr>
                  <a:t> </a:t>
                </a:r>
                <a:r>
                  <a:rPr lang="da-DK" sz="1800" dirty="0" err="1" smtClean="0">
                    <a:solidFill>
                      <a:schemeClr val="tx1"/>
                    </a:solidFill>
                  </a:rPr>
                  <a:t>directly</a:t>
                </a:r>
                <a:r>
                  <a:rPr lang="da-DK" sz="1800" dirty="0" smtClean="0">
                    <a:solidFill>
                      <a:schemeClr val="tx1"/>
                    </a:solidFill>
                  </a:rPr>
                  <a:t> </a:t>
                </a:r>
                <a:r>
                  <a:rPr lang="da-DK" sz="1800" dirty="0" err="1" smtClean="0">
                    <a:solidFill>
                      <a:schemeClr val="tx1"/>
                    </a:solidFill>
                  </a:rPr>
                  <a:t>can</a:t>
                </a:r>
                <a:r>
                  <a:rPr lang="da-DK" sz="1800" dirty="0" smtClean="0">
                    <a:solidFill>
                      <a:schemeClr val="tx1"/>
                    </a:solidFill>
                  </a:rPr>
                  <a:t> </a:t>
                </a:r>
                <a:r>
                  <a:rPr lang="da-DK" sz="1800" dirty="0" err="1">
                    <a:solidFill>
                      <a:schemeClr val="tx1"/>
                    </a:solidFill>
                  </a:rPr>
                  <a:t>obtain</a:t>
                </a:r>
                <a:r>
                  <a:rPr lang="da-DK" sz="1800" dirty="0">
                    <a:solidFill>
                      <a:schemeClr val="tx1"/>
                    </a:solidFill>
                  </a:rPr>
                  <a:t> </a:t>
                </a:r>
                <a:r>
                  <a:rPr lang="da-DK" sz="1800" dirty="0" smtClean="0">
                    <a:solidFill>
                      <a:schemeClr val="tx1"/>
                    </a:solidFill>
                  </a:rPr>
                  <a:t>marker </a:t>
                </a:r>
                <a:r>
                  <a:rPr lang="da-DK" sz="1800" dirty="0" err="1" smtClean="0">
                    <a:solidFill>
                      <a:schemeClr val="tx1"/>
                    </a:solidFill>
                  </a:rPr>
                  <a:t>effects</a:t>
                </a:r>
                <a:endParaRPr lang="da-DK" sz="1800" dirty="0" smtClean="0">
                  <a:solidFill>
                    <a:schemeClr val="tx1"/>
                  </a:solidFill>
                </a:endParaRPr>
              </a:p>
              <a:p>
                <a:pPr marL="285750" indent="-285750">
                  <a:spcAft>
                    <a:spcPts val="0"/>
                  </a:spcAft>
                  <a:buFontTx/>
                  <a:buChar char="-"/>
                  <a:defRPr/>
                </a:pPr>
                <a:r>
                  <a:rPr lang="da-DK" sz="1800" dirty="0" smtClean="0">
                    <a:solidFill>
                      <a:schemeClr val="tx1"/>
                    </a:solidFill>
                  </a:rPr>
                  <a:t>Or </a:t>
                </a:r>
                <a:r>
                  <a:rPr lang="da-DK" sz="1800" dirty="0" err="1" smtClean="0">
                    <a:solidFill>
                      <a:schemeClr val="tx1"/>
                    </a:solidFill>
                  </a:rPr>
                  <a:t>genome-wide</a:t>
                </a:r>
                <a:r>
                  <a:rPr lang="da-DK" sz="1800" dirty="0" smtClean="0">
                    <a:solidFill>
                      <a:schemeClr val="tx1"/>
                    </a:solidFill>
                  </a:rPr>
                  <a:t> </a:t>
                </a:r>
                <a:r>
                  <a:rPr lang="da-DK" sz="1800" dirty="0">
                    <a:solidFill>
                      <a:schemeClr val="tx1"/>
                    </a:solidFill>
                  </a:rPr>
                  <a:t>marker association </a:t>
                </a:r>
                <a:r>
                  <a:rPr lang="da-DK" sz="1800" u="sng" dirty="0">
                    <a:solidFill>
                      <a:schemeClr val="tx1"/>
                    </a:solidFill>
                  </a:rPr>
                  <a:t>summary </a:t>
                </a:r>
                <a:r>
                  <a:rPr lang="da-DK" sz="1800" u="sng" dirty="0" err="1">
                    <a:solidFill>
                      <a:schemeClr val="tx1"/>
                    </a:solidFill>
                  </a:rPr>
                  <a:t>statistics</a:t>
                </a:r>
                <a:r>
                  <a:rPr lang="da-DK" sz="1800" dirty="0">
                    <a:solidFill>
                      <a:schemeClr val="tx1"/>
                    </a:solidFill>
                  </a:rPr>
                  <a:t> (</a:t>
                </a:r>
                <a:r>
                  <a:rPr lang="da-DK" sz="1800" dirty="0" err="1">
                    <a:solidFill>
                      <a:schemeClr val="tx1"/>
                    </a:solidFill>
                  </a:rPr>
                  <a:t>e.g</a:t>
                </a:r>
                <a:r>
                  <a:rPr lang="da-DK" sz="1800" dirty="0">
                    <a:solidFill>
                      <a:schemeClr val="tx1"/>
                    </a:solidFill>
                  </a:rPr>
                  <a:t>. </a:t>
                </a:r>
                <a:r>
                  <a:rPr lang="da-DK" sz="1800" dirty="0" err="1">
                    <a:solidFill>
                      <a:schemeClr val="tx1"/>
                    </a:solidFill>
                  </a:rPr>
                  <a:t>beta’s</a:t>
                </a:r>
                <a:r>
                  <a:rPr lang="da-DK" sz="1800" dirty="0">
                    <a:solidFill>
                      <a:schemeClr val="tx1"/>
                    </a:solidFill>
                  </a:rPr>
                  <a:t>, standard </a:t>
                </a:r>
                <a:r>
                  <a:rPr lang="da-DK" sz="1800" dirty="0" err="1">
                    <a:solidFill>
                      <a:schemeClr val="tx1"/>
                    </a:solidFill>
                  </a:rPr>
                  <a:t>errors</a:t>
                </a:r>
                <a:r>
                  <a:rPr lang="da-DK" sz="1800" dirty="0">
                    <a:solidFill>
                      <a:schemeClr val="tx1"/>
                    </a:solidFill>
                  </a:rPr>
                  <a:t> of </a:t>
                </a:r>
                <a:r>
                  <a:rPr lang="da-DK" sz="1800" dirty="0" err="1">
                    <a:solidFill>
                      <a:schemeClr val="tx1"/>
                    </a:solidFill>
                  </a:rPr>
                  <a:t>beta’s</a:t>
                </a:r>
                <a:r>
                  <a:rPr lang="da-DK" sz="1800" dirty="0">
                    <a:solidFill>
                      <a:schemeClr val="tx1"/>
                    </a:solidFill>
                  </a:rPr>
                  <a:t>, z-scores, p-</a:t>
                </a:r>
                <a:r>
                  <a:rPr lang="da-DK" sz="1800" dirty="0" err="1">
                    <a:solidFill>
                      <a:schemeClr val="tx1"/>
                    </a:solidFill>
                  </a:rPr>
                  <a:t>values</a:t>
                </a:r>
                <a:r>
                  <a:rPr lang="da-DK" sz="1800" dirty="0" smtClean="0">
                    <a:solidFill>
                      <a:schemeClr val="tx1"/>
                    </a:solidFill>
                  </a:rPr>
                  <a:t>) from </a:t>
                </a:r>
                <a:r>
                  <a:rPr lang="da-DK" sz="1800" dirty="0" err="1" smtClean="0">
                    <a:solidFill>
                      <a:schemeClr val="tx1"/>
                    </a:solidFill>
                  </a:rPr>
                  <a:t>which</a:t>
                </a:r>
                <a:r>
                  <a:rPr lang="da-DK" sz="1800" dirty="0" smtClean="0">
                    <a:solidFill>
                      <a:schemeClr val="tx1"/>
                    </a:solidFill>
                  </a:rPr>
                  <a:t> </a:t>
                </a:r>
                <a:r>
                  <a:rPr lang="da-DK" sz="1800" dirty="0" err="1" smtClean="0">
                    <a:solidFill>
                      <a:schemeClr val="tx1"/>
                    </a:solidFill>
                  </a:rPr>
                  <a:t>we</a:t>
                </a:r>
                <a:r>
                  <a:rPr lang="da-DK" sz="1800" dirty="0" smtClean="0">
                    <a:solidFill>
                      <a:schemeClr val="tx1"/>
                    </a:solidFill>
                  </a:rPr>
                  <a:t> </a:t>
                </a:r>
                <a:r>
                  <a:rPr lang="da-DK" sz="1800" dirty="0" err="1" smtClean="0">
                    <a:solidFill>
                      <a:schemeClr val="tx1"/>
                    </a:solidFill>
                  </a:rPr>
                  <a:t>can</a:t>
                </a:r>
                <a:r>
                  <a:rPr lang="da-DK" sz="1800" dirty="0" smtClean="0">
                    <a:solidFill>
                      <a:schemeClr val="tx1"/>
                    </a:solidFill>
                  </a:rPr>
                  <a:t> </a:t>
                </a:r>
                <a:r>
                  <a:rPr lang="da-DK" sz="1800" dirty="0" err="1" smtClean="0">
                    <a:solidFill>
                      <a:schemeClr val="tx1"/>
                    </a:solidFill>
                  </a:rPr>
                  <a:t>derive</a:t>
                </a:r>
                <a:r>
                  <a:rPr lang="da-DK" sz="1800" dirty="0" smtClean="0">
                    <a:solidFill>
                      <a:schemeClr val="tx1"/>
                    </a:solidFill>
                  </a:rPr>
                  <a:t> marker </a:t>
                </a:r>
                <a:r>
                  <a:rPr lang="da-DK" sz="1800" dirty="0" err="1" smtClean="0">
                    <a:solidFill>
                      <a:schemeClr val="tx1"/>
                    </a:solidFill>
                  </a:rPr>
                  <a:t>weights</a:t>
                </a:r>
                <a:endParaRPr lang="da-DK" sz="1800" dirty="0">
                  <a:solidFill>
                    <a:schemeClr val="tx1"/>
                  </a:solidFill>
                </a:endParaRPr>
              </a:p>
              <a:p>
                <a:pPr marL="285750" indent="-285750">
                  <a:spcAft>
                    <a:spcPts val="0"/>
                  </a:spcAft>
                  <a:buFontTx/>
                  <a:buChar char="-"/>
                  <a:defRPr/>
                </a:pPr>
                <a:endParaRPr lang="da-DK" sz="1800" dirty="0">
                  <a:solidFill>
                    <a:schemeClr val="tx1"/>
                  </a:solidFill>
                </a:endParaRPr>
              </a:p>
              <a:p>
                <a:pPr marL="285750" indent="-285750">
                  <a:spcAft>
                    <a:spcPts val="0"/>
                  </a:spcAft>
                  <a:buFontTx/>
                  <a:buChar char="-"/>
                  <a:defRPr/>
                </a:pPr>
                <a:endParaRPr lang="da-DK" sz="1800" dirty="0">
                  <a:solidFill>
                    <a:schemeClr val="tx1"/>
                  </a:solidFill>
                </a:endParaRPr>
              </a:p>
              <a:p>
                <a:pPr>
                  <a:spcAft>
                    <a:spcPts val="1200"/>
                  </a:spcAft>
                  <a:defRPr/>
                </a:pPr>
                <a:endParaRPr lang="da-DK" sz="2000" dirty="0" smtClean="0">
                  <a:solidFill>
                    <a:schemeClr val="tx1"/>
                  </a:solidFill>
                </a:endParaRPr>
              </a:p>
              <a:p>
                <a:pPr>
                  <a:spcAft>
                    <a:spcPts val="1200"/>
                  </a:spcAft>
                  <a:defRPr/>
                </a:pPr>
                <a:endParaRPr lang="da-DK" sz="2000" dirty="0" smtClean="0">
                  <a:solidFill>
                    <a:schemeClr val="tx1"/>
                  </a:solidFill>
                </a:endParaRPr>
              </a:p>
              <a:p>
                <a:pPr>
                  <a:spcAft>
                    <a:spcPts val="1200"/>
                  </a:spcAft>
                  <a:defRPr/>
                </a:pPr>
                <a:r>
                  <a:rPr lang="da-DK" sz="2000" dirty="0" err="1" smtClean="0">
                    <a:solidFill>
                      <a:srgbClr val="00B050"/>
                    </a:solidFill>
                  </a:rPr>
                  <a:t>Validation</a:t>
                </a:r>
                <a:r>
                  <a:rPr lang="da-DK" sz="2000" dirty="0" smtClean="0">
                    <a:solidFill>
                      <a:srgbClr val="00B050"/>
                    </a:solidFill>
                  </a:rPr>
                  <a:t>/</a:t>
                </a:r>
                <a:r>
                  <a:rPr lang="da-DK" sz="2000" dirty="0" err="1" smtClean="0">
                    <a:solidFill>
                      <a:srgbClr val="00B050"/>
                    </a:solidFill>
                  </a:rPr>
                  <a:t>Testing</a:t>
                </a:r>
                <a:r>
                  <a:rPr lang="da-DK" sz="2000" dirty="0" smtClean="0">
                    <a:solidFill>
                      <a:srgbClr val="00B050"/>
                    </a:solidFill>
                  </a:rPr>
                  <a:t>/Target population</a:t>
                </a:r>
              </a:p>
              <a:p>
                <a:pPr marL="285750" indent="-285750">
                  <a:spcAft>
                    <a:spcPts val="0"/>
                  </a:spcAft>
                  <a:buFontTx/>
                  <a:buChar char="-"/>
                  <a:defRPr/>
                </a:pPr>
                <a:r>
                  <a:rPr lang="da-DK" sz="1800" dirty="0" err="1" smtClean="0">
                    <a:solidFill>
                      <a:schemeClr val="tx1"/>
                    </a:solidFill>
                  </a:rPr>
                  <a:t>used</a:t>
                </a:r>
                <a:r>
                  <a:rPr lang="da-DK" sz="1800" dirty="0" smtClean="0">
                    <a:solidFill>
                      <a:schemeClr val="tx1"/>
                    </a:solidFill>
                  </a:rPr>
                  <a:t> </a:t>
                </a:r>
                <a:r>
                  <a:rPr lang="da-DK" sz="1800" dirty="0">
                    <a:solidFill>
                      <a:schemeClr val="tx1"/>
                    </a:solidFill>
                  </a:rPr>
                  <a:t>for </a:t>
                </a:r>
                <a:r>
                  <a:rPr lang="da-DK" sz="1800" dirty="0" err="1" smtClean="0">
                    <a:solidFill>
                      <a:schemeClr val="tx1"/>
                    </a:solidFill>
                  </a:rPr>
                  <a:t>evaluating</a:t>
                </a:r>
                <a:r>
                  <a:rPr lang="da-DK" sz="1800" dirty="0" smtClean="0">
                    <a:solidFill>
                      <a:schemeClr val="tx1"/>
                    </a:solidFill>
                  </a:rPr>
                  <a:t> the </a:t>
                </a:r>
                <a:r>
                  <a:rPr lang="da-DK" sz="1800" dirty="0" err="1" smtClean="0">
                    <a:solidFill>
                      <a:schemeClr val="tx1"/>
                    </a:solidFill>
                  </a:rPr>
                  <a:t>polygenic</a:t>
                </a:r>
                <a:r>
                  <a:rPr lang="da-DK" sz="1800" dirty="0" smtClean="0">
                    <a:solidFill>
                      <a:schemeClr val="tx1"/>
                    </a:solidFill>
                  </a:rPr>
                  <a:t> </a:t>
                </a:r>
                <a:r>
                  <a:rPr lang="da-DK" sz="1800" dirty="0" err="1" smtClean="0">
                    <a:solidFill>
                      <a:schemeClr val="tx1"/>
                    </a:solidFill>
                  </a:rPr>
                  <a:t>risk</a:t>
                </a:r>
                <a:r>
                  <a:rPr lang="da-DK" sz="1800" dirty="0" smtClean="0">
                    <a:solidFill>
                      <a:schemeClr val="tx1"/>
                    </a:solidFill>
                  </a:rPr>
                  <a:t> scores (or </a:t>
                </a:r>
                <a:r>
                  <a:rPr lang="da-DK" sz="1800" dirty="0" err="1" smtClean="0">
                    <a:solidFill>
                      <a:schemeClr val="tx1"/>
                    </a:solidFill>
                  </a:rPr>
                  <a:t>other</a:t>
                </a:r>
                <a:r>
                  <a:rPr lang="da-DK" sz="1800" dirty="0" smtClean="0">
                    <a:solidFill>
                      <a:schemeClr val="tx1"/>
                    </a:solidFill>
                  </a:rPr>
                  <a:t> </a:t>
                </a:r>
                <a:r>
                  <a:rPr lang="da-DK" sz="1800" dirty="0" err="1" smtClean="0">
                    <a:solidFill>
                      <a:schemeClr val="tx1"/>
                    </a:solidFill>
                  </a:rPr>
                  <a:t>risk</a:t>
                </a:r>
                <a:r>
                  <a:rPr lang="da-DK" sz="1800" dirty="0" smtClean="0">
                    <a:solidFill>
                      <a:schemeClr val="tx1"/>
                    </a:solidFill>
                  </a:rPr>
                  <a:t> </a:t>
                </a:r>
                <a:r>
                  <a:rPr lang="da-DK" sz="1800" dirty="0" err="1" smtClean="0">
                    <a:solidFill>
                      <a:schemeClr val="tx1"/>
                    </a:solidFill>
                  </a:rPr>
                  <a:t>predictors</a:t>
                </a:r>
                <a:r>
                  <a:rPr lang="da-DK" sz="1800" dirty="0" smtClean="0">
                    <a:solidFill>
                      <a:schemeClr val="tx1"/>
                    </a:solidFill>
                  </a:rPr>
                  <a:t>) </a:t>
                </a:r>
              </a:p>
              <a:p>
                <a:pPr marL="285750" indent="-285750">
                  <a:spcAft>
                    <a:spcPts val="0"/>
                  </a:spcAft>
                  <a:buFontTx/>
                  <a:buChar char="-"/>
                  <a:defRPr/>
                </a:pPr>
                <a:r>
                  <a:rPr lang="da-DK" sz="1800" dirty="0" err="1" smtClean="0">
                    <a:solidFill>
                      <a:schemeClr val="tx1"/>
                    </a:solidFill>
                  </a:rPr>
                  <a:t>individidual</a:t>
                </a:r>
                <a:r>
                  <a:rPr lang="da-DK" sz="1800" dirty="0" smtClean="0">
                    <a:solidFill>
                      <a:schemeClr val="tx1"/>
                    </a:solidFill>
                  </a:rPr>
                  <a:t> </a:t>
                </a:r>
                <a:r>
                  <a:rPr lang="da-DK" sz="1800" dirty="0" err="1">
                    <a:solidFill>
                      <a:schemeClr val="tx1"/>
                    </a:solidFill>
                  </a:rPr>
                  <a:t>level</a:t>
                </a:r>
                <a:r>
                  <a:rPr lang="da-DK" sz="1800" dirty="0">
                    <a:solidFill>
                      <a:schemeClr val="tx1"/>
                    </a:solidFill>
                  </a:rPr>
                  <a:t> </a:t>
                </a:r>
                <a:r>
                  <a:rPr lang="da-DK" sz="1800" dirty="0" err="1">
                    <a:solidFill>
                      <a:schemeClr val="tx1"/>
                    </a:solidFill>
                  </a:rPr>
                  <a:t>phenotype</a:t>
                </a:r>
                <a:r>
                  <a:rPr lang="da-DK" sz="1800" dirty="0">
                    <a:solidFill>
                      <a:schemeClr val="tx1"/>
                    </a:solidFill>
                  </a:rPr>
                  <a:t> and genotype </a:t>
                </a:r>
                <a:r>
                  <a:rPr lang="da-DK" sz="1800" dirty="0" smtClean="0">
                    <a:solidFill>
                      <a:schemeClr val="tx1"/>
                    </a:solidFill>
                  </a:rPr>
                  <a:t>data</a:t>
                </a: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5909310"/>
              </a:xfrm>
              <a:prstGeom prst="rect">
                <a:avLst/>
              </a:prstGeom>
              <a:blipFill>
                <a:blip r:embed="rId3"/>
                <a:stretch>
                  <a:fillRect l="-800" t="-1031" b="-722"/>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752600" y="3964806"/>
                <a:ext cx="1874744" cy="930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a-DK" sz="2000" smtClean="0">
                          <a:solidFill>
                            <a:srgbClr val="00B050"/>
                          </a:solidFill>
                          <a:latin typeface="Cambria Math" panose="02040503050406030204" pitchFamily="18" charset="0"/>
                        </a:rPr>
                        <m:t>PRS</m:t>
                      </m:r>
                      <m:r>
                        <a:rPr lang="en-GB" sz="2000" i="1">
                          <a:solidFill>
                            <a:srgbClr val="00B050"/>
                          </a:solidFill>
                          <a:latin typeface="Cambria Math" panose="02040503050406030204" pitchFamily="18" charset="0"/>
                        </a:rPr>
                        <m:t>=</m:t>
                      </m:r>
                      <m:nary>
                        <m:naryPr>
                          <m:chr m:val="∑"/>
                          <m:limLoc m:val="undOvr"/>
                          <m:ctrlPr>
                            <a:rPr lang="en-US" sz="2000" i="1">
                              <a:solidFill>
                                <a:srgbClr val="00B050"/>
                              </a:solidFill>
                              <a:latin typeface="Cambria Math" panose="02040503050406030204" pitchFamily="18" charset="0"/>
                            </a:rPr>
                          </m:ctrlPr>
                        </m:naryPr>
                        <m:sub>
                          <m:r>
                            <m:rPr>
                              <m:sty m:val="p"/>
                            </m:rPr>
                            <a:rPr lang="en-GB" sz="2000">
                              <a:solidFill>
                                <a:srgbClr val="00B050"/>
                              </a:solidFill>
                              <a:latin typeface="Cambria Math" panose="02040503050406030204" pitchFamily="18" charset="0"/>
                            </a:rPr>
                            <m:t>i</m:t>
                          </m:r>
                          <m:r>
                            <a:rPr lang="en-GB" sz="2000">
                              <a:solidFill>
                                <a:srgbClr val="00B050"/>
                              </a:solidFill>
                              <a:latin typeface="Cambria Math" panose="02040503050406030204" pitchFamily="18" charset="0"/>
                            </a:rPr>
                            <m:t>=1</m:t>
                          </m:r>
                        </m:sub>
                        <m:sup>
                          <m:r>
                            <m:rPr>
                              <m:sty m:val="p"/>
                            </m:rPr>
                            <a:rPr lang="en-GB" sz="2000">
                              <a:solidFill>
                                <a:srgbClr val="00B050"/>
                              </a:solidFill>
                              <a:latin typeface="Cambria Math" panose="02040503050406030204" pitchFamily="18" charset="0"/>
                            </a:rPr>
                            <m:t>m</m:t>
                          </m:r>
                        </m:sup>
                        <m:e>
                          <m:sSub>
                            <m:sSubPr>
                              <m:ctrlPr>
                                <a:rPr lang="en-US" sz="2000" b="1" i="1" smtClean="0">
                                  <a:solidFill>
                                    <a:srgbClr val="00B050"/>
                                  </a:solidFill>
                                  <a:latin typeface="Cambria Math" panose="02040503050406030204" pitchFamily="18" charset="0"/>
                                </a:rPr>
                              </m:ctrlPr>
                            </m:sSubPr>
                            <m:e>
                              <m:r>
                                <m:rPr>
                                  <m:sty m:val="p"/>
                                </m:rPr>
                                <a:rPr lang="en-GB" sz="2000">
                                  <a:solidFill>
                                    <a:srgbClr val="00B050"/>
                                  </a:solidFill>
                                  <a:latin typeface="Cambria Math" panose="02040503050406030204" pitchFamily="18" charset="0"/>
                                </a:rPr>
                                <m:t>X</m:t>
                              </m:r>
                            </m:e>
                            <m:sub>
                              <m:r>
                                <m:rPr>
                                  <m:sty m:val="p"/>
                                </m:rPr>
                                <a:rPr lang="en-GB" sz="2000">
                                  <a:solidFill>
                                    <a:srgbClr val="00B050"/>
                                  </a:solidFill>
                                  <a:latin typeface="Cambria Math" panose="02040503050406030204" pitchFamily="18" charset="0"/>
                                </a:rPr>
                                <m:t>i</m:t>
                              </m:r>
                            </m:sub>
                          </m:sSub>
                        </m:e>
                      </m:nary>
                      <m:sSub>
                        <m:sSubPr>
                          <m:ctrlPr>
                            <a:rPr lang="en-US" sz="2000" i="1" smtClean="0">
                              <a:solidFill>
                                <a:srgbClr val="FF0000"/>
                              </a:solidFill>
                              <a:latin typeface="Cambria Math" panose="02040503050406030204" pitchFamily="18" charset="0"/>
                            </a:rPr>
                          </m:ctrlPr>
                        </m:sSubPr>
                        <m:e>
                          <m:r>
                            <m:rPr>
                              <m:sty m:val="p"/>
                            </m:rPr>
                            <a:rPr lang="da-DK" sz="2000" smtClean="0">
                              <a:solidFill>
                                <a:srgbClr val="FF0000"/>
                              </a:solidFill>
                              <a:latin typeface="Cambria Math" panose="02040503050406030204" pitchFamily="18" charset="0"/>
                            </a:rPr>
                            <m:t>b</m:t>
                          </m:r>
                        </m:e>
                        <m:sub>
                          <m:r>
                            <m:rPr>
                              <m:sty m:val="p"/>
                            </m:rPr>
                            <a:rPr lang="en-GB" sz="2000">
                              <a:solidFill>
                                <a:srgbClr val="FF0000"/>
                              </a:solidFill>
                              <a:latin typeface="Cambria Math" panose="02040503050406030204" pitchFamily="18" charset="0"/>
                            </a:rPr>
                            <m:t>i</m:t>
                          </m:r>
                        </m:sub>
                      </m:sSub>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752600" y="3964806"/>
                <a:ext cx="1874744" cy="9309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545532" y="4230231"/>
                <a:ext cx="185582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00B050"/>
                              </a:solidFill>
                              <a:latin typeface="Cambria Math" panose="02040503050406030204" pitchFamily="18" charset="0"/>
                            </a:rPr>
                          </m:ctrlPr>
                        </m:sSubPr>
                        <m:e>
                          <m:r>
                            <m:rPr>
                              <m:sty m:val="p"/>
                            </m:rPr>
                            <a:rPr lang="da-DK" sz="2000" b="0" i="0" smtClean="0">
                              <a:solidFill>
                                <a:srgbClr val="00B050"/>
                              </a:solidFill>
                              <a:latin typeface="Cambria Math" panose="02040503050406030204" pitchFamily="18" charset="0"/>
                            </a:rPr>
                            <m:t>y</m:t>
                          </m:r>
                        </m:e>
                        <m:sub>
                          <m:r>
                            <m:rPr>
                              <m:sty m:val="p"/>
                            </m:rPr>
                            <a:rPr lang="da-DK" sz="2000" b="0" i="0" smtClean="0">
                              <a:solidFill>
                                <a:srgbClr val="00B050"/>
                              </a:solidFill>
                              <a:latin typeface="Cambria Math" panose="02040503050406030204" pitchFamily="18" charset="0"/>
                            </a:rPr>
                            <m:t>obs</m:t>
                          </m:r>
                        </m:sub>
                      </m:sSub>
                      <m:r>
                        <a:rPr lang="da-DK" sz="2000" b="0" i="0" smtClean="0">
                          <a:solidFill>
                            <a:srgbClr val="00B050"/>
                          </a:solidFill>
                          <a:latin typeface="Cambria Math" panose="02040503050406030204" pitchFamily="18" charset="0"/>
                        </a:rPr>
                        <m:t>&lt;−&gt;</m:t>
                      </m:r>
                      <m:r>
                        <m:rPr>
                          <m:sty m:val="p"/>
                        </m:rPr>
                        <a:rPr lang="da-DK" sz="2000" smtClean="0">
                          <a:solidFill>
                            <a:srgbClr val="00B050"/>
                          </a:solidFill>
                          <a:latin typeface="Cambria Math" panose="02040503050406030204" pitchFamily="18" charset="0"/>
                        </a:rPr>
                        <m:t>PRS</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4545532" y="4230231"/>
                <a:ext cx="1855828" cy="400110"/>
              </a:xfrm>
              <a:prstGeom prst="rect">
                <a:avLst/>
              </a:prstGeom>
              <a:blipFill>
                <a:blip r:embed="rId5"/>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208703259"/>
      </p:ext>
    </p:extLst>
  </p:cSld>
  <p:clrMapOvr>
    <a:masterClrMapping/>
  </p:clrMapOvr>
  <p:transition advClick="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0" y="428178"/>
            <a:ext cx="8382000" cy="6463308"/>
          </a:xfrm>
          <a:prstGeom prst="rect">
            <a:avLst/>
          </a:prstGeom>
          <a:noFill/>
          <a:ln w="9525">
            <a:noFill/>
            <a:miter lim="800000"/>
            <a:headEnd/>
            <a:tailEnd/>
          </a:ln>
        </p:spPr>
        <p:txBody>
          <a:bodyPr wrap="square">
            <a:spAutoFit/>
          </a:bodyPr>
          <a:lstStyle/>
          <a:p>
            <a:pPr algn="ctr" defTabSz="209550">
              <a:spcAft>
                <a:spcPts val="0"/>
              </a:spcAft>
              <a:defRPr/>
            </a:pPr>
            <a:r>
              <a:rPr lang="en-US" sz="2800" dirty="0" smtClean="0">
                <a:solidFill>
                  <a:srgbClr val="000000"/>
                </a:solidFill>
                <a:latin typeface="AU Passata"/>
              </a:rPr>
              <a:t>Data for </a:t>
            </a:r>
            <a:r>
              <a:rPr lang="en-US" sz="2800" dirty="0">
                <a:solidFill>
                  <a:srgbClr val="000000"/>
                </a:solidFill>
                <a:latin typeface="AU Passata"/>
              </a:rPr>
              <a:t>Polygenic Risk Scoring</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defRPr/>
            </a:pPr>
            <a:r>
              <a:rPr lang="da-DK" sz="2000" dirty="0">
                <a:solidFill>
                  <a:srgbClr val="333333"/>
                </a:solidFill>
              </a:rPr>
              <a:t>Training/</a:t>
            </a:r>
            <a:r>
              <a:rPr lang="da-DK" sz="2000" dirty="0" err="1">
                <a:solidFill>
                  <a:srgbClr val="333333"/>
                </a:solidFill>
              </a:rPr>
              <a:t>Discovery</a:t>
            </a:r>
            <a:r>
              <a:rPr lang="da-DK" sz="2000" dirty="0">
                <a:solidFill>
                  <a:srgbClr val="333333"/>
                </a:solidFill>
              </a:rPr>
              <a:t>/Base </a:t>
            </a:r>
            <a:r>
              <a:rPr lang="da-DK" sz="2000" dirty="0" smtClean="0">
                <a:solidFill>
                  <a:srgbClr val="333333"/>
                </a:solidFill>
              </a:rPr>
              <a:t>population</a:t>
            </a:r>
          </a:p>
          <a:p>
            <a:pPr marL="285750" indent="-285750">
              <a:spcAft>
                <a:spcPts val="0"/>
              </a:spcAft>
              <a:buFontTx/>
              <a:buChar char="-"/>
              <a:defRPr/>
            </a:pPr>
            <a:r>
              <a:rPr lang="da-DK" sz="1800" dirty="0" smtClean="0">
                <a:solidFill>
                  <a:srgbClr val="333333"/>
                </a:solidFill>
              </a:rPr>
              <a:t>How </a:t>
            </a:r>
            <a:r>
              <a:rPr lang="da-DK" sz="1800" dirty="0" err="1" smtClean="0">
                <a:solidFill>
                  <a:srgbClr val="333333"/>
                </a:solidFill>
              </a:rPr>
              <a:t>was</a:t>
            </a:r>
            <a:r>
              <a:rPr lang="da-DK" sz="1800" dirty="0" smtClean="0">
                <a:solidFill>
                  <a:srgbClr val="333333"/>
                </a:solidFill>
              </a:rPr>
              <a:t> the </a:t>
            </a:r>
            <a:r>
              <a:rPr lang="da-DK" sz="1800" dirty="0" err="1" smtClean="0">
                <a:solidFill>
                  <a:srgbClr val="333333"/>
                </a:solidFill>
              </a:rPr>
              <a:t>disease</a:t>
            </a:r>
            <a:r>
              <a:rPr lang="da-DK" sz="1800" dirty="0" smtClean="0">
                <a:solidFill>
                  <a:srgbClr val="333333"/>
                </a:solidFill>
              </a:rPr>
              <a:t> </a:t>
            </a:r>
            <a:r>
              <a:rPr lang="da-DK" sz="1800" dirty="0" err="1" smtClean="0">
                <a:solidFill>
                  <a:srgbClr val="333333"/>
                </a:solidFill>
              </a:rPr>
              <a:t>phenotype</a:t>
            </a:r>
            <a:r>
              <a:rPr lang="da-DK" sz="1800" dirty="0" smtClean="0">
                <a:solidFill>
                  <a:srgbClr val="333333"/>
                </a:solidFill>
              </a:rPr>
              <a:t> </a:t>
            </a:r>
            <a:r>
              <a:rPr lang="da-DK" sz="1800" dirty="0" err="1" smtClean="0">
                <a:solidFill>
                  <a:srgbClr val="333333"/>
                </a:solidFill>
              </a:rPr>
              <a:t>defined</a:t>
            </a:r>
            <a:r>
              <a:rPr lang="da-DK" sz="1800" dirty="0" smtClean="0">
                <a:solidFill>
                  <a:srgbClr val="333333"/>
                </a:solidFill>
              </a:rPr>
              <a:t>?</a:t>
            </a:r>
          </a:p>
          <a:p>
            <a:pPr marL="285750" indent="-285750">
              <a:spcAft>
                <a:spcPts val="0"/>
              </a:spcAft>
              <a:buFontTx/>
              <a:buChar char="-"/>
              <a:defRPr/>
            </a:pPr>
            <a:r>
              <a:rPr lang="da-DK" sz="1800" dirty="0" err="1" smtClean="0">
                <a:solidFill>
                  <a:srgbClr val="333333"/>
                </a:solidFill>
              </a:rPr>
              <a:t>What</a:t>
            </a:r>
            <a:r>
              <a:rPr lang="da-DK" sz="1800" dirty="0" smtClean="0">
                <a:solidFill>
                  <a:srgbClr val="333333"/>
                </a:solidFill>
              </a:rPr>
              <a:t> </a:t>
            </a:r>
            <a:r>
              <a:rPr lang="da-DK" sz="1800" dirty="0" err="1" smtClean="0">
                <a:solidFill>
                  <a:srgbClr val="333333"/>
                </a:solidFill>
              </a:rPr>
              <a:t>are</a:t>
            </a:r>
            <a:r>
              <a:rPr lang="da-DK" sz="1800" dirty="0" smtClean="0">
                <a:solidFill>
                  <a:srgbClr val="333333"/>
                </a:solidFill>
              </a:rPr>
              <a:t> the </a:t>
            </a:r>
            <a:r>
              <a:rPr lang="da-DK" sz="1800" dirty="0" err="1" smtClean="0">
                <a:solidFill>
                  <a:srgbClr val="333333"/>
                </a:solidFill>
              </a:rPr>
              <a:t>number</a:t>
            </a:r>
            <a:r>
              <a:rPr lang="da-DK" sz="1800" dirty="0" smtClean="0">
                <a:solidFill>
                  <a:srgbClr val="333333"/>
                </a:solidFill>
              </a:rPr>
              <a:t> of observations, cases/</a:t>
            </a:r>
            <a:r>
              <a:rPr lang="da-DK" sz="1800" dirty="0" err="1" smtClean="0">
                <a:solidFill>
                  <a:srgbClr val="333333"/>
                </a:solidFill>
              </a:rPr>
              <a:t>controls</a:t>
            </a:r>
            <a:r>
              <a:rPr lang="da-DK" sz="1800" dirty="0" smtClean="0">
                <a:solidFill>
                  <a:srgbClr val="333333"/>
                </a:solidFill>
              </a:rPr>
              <a:t>?</a:t>
            </a:r>
          </a:p>
          <a:p>
            <a:pPr marL="285750" indent="-285750">
              <a:spcAft>
                <a:spcPts val="0"/>
              </a:spcAft>
              <a:buFontTx/>
              <a:buChar char="-"/>
              <a:defRPr/>
            </a:pPr>
            <a:r>
              <a:rPr lang="da-DK" sz="1800" dirty="0" err="1" smtClean="0">
                <a:solidFill>
                  <a:srgbClr val="333333"/>
                </a:solidFill>
              </a:rPr>
              <a:t>Which</a:t>
            </a:r>
            <a:r>
              <a:rPr lang="da-DK" sz="1800" dirty="0" smtClean="0">
                <a:solidFill>
                  <a:srgbClr val="333333"/>
                </a:solidFill>
              </a:rPr>
              <a:t> </a:t>
            </a:r>
            <a:r>
              <a:rPr lang="da-DK" sz="1800" dirty="0" err="1" smtClean="0">
                <a:solidFill>
                  <a:srgbClr val="333333"/>
                </a:solidFill>
              </a:rPr>
              <a:t>co</a:t>
            </a:r>
            <a:r>
              <a:rPr lang="da-DK" sz="1800" dirty="0" smtClean="0">
                <a:solidFill>
                  <a:srgbClr val="333333"/>
                </a:solidFill>
              </a:rPr>
              <a:t>-factors </a:t>
            </a:r>
            <a:r>
              <a:rPr lang="da-DK" sz="1800" dirty="0" err="1" smtClean="0">
                <a:solidFill>
                  <a:srgbClr val="333333"/>
                </a:solidFill>
              </a:rPr>
              <a:t>was</a:t>
            </a:r>
            <a:r>
              <a:rPr lang="da-DK" sz="1800" dirty="0" smtClean="0">
                <a:solidFill>
                  <a:srgbClr val="333333"/>
                </a:solidFill>
              </a:rPr>
              <a:t> </a:t>
            </a:r>
            <a:r>
              <a:rPr lang="da-DK" sz="1800" dirty="0" err="1" smtClean="0">
                <a:solidFill>
                  <a:srgbClr val="333333"/>
                </a:solidFill>
              </a:rPr>
              <a:t>used</a:t>
            </a:r>
            <a:r>
              <a:rPr lang="da-DK" sz="1800" dirty="0" smtClean="0">
                <a:solidFill>
                  <a:srgbClr val="333333"/>
                </a:solidFill>
              </a:rPr>
              <a:t> in the GWAS analyses?</a:t>
            </a:r>
          </a:p>
          <a:p>
            <a:pPr marL="285750" indent="-285750">
              <a:spcAft>
                <a:spcPts val="0"/>
              </a:spcAft>
              <a:buFontTx/>
              <a:buChar char="-"/>
              <a:defRPr/>
            </a:pPr>
            <a:r>
              <a:rPr lang="da-DK" sz="1800" dirty="0" err="1" smtClean="0">
                <a:solidFill>
                  <a:srgbClr val="333333"/>
                </a:solidFill>
              </a:rPr>
              <a:t>Which</a:t>
            </a:r>
            <a:r>
              <a:rPr lang="da-DK" sz="1800" dirty="0" smtClean="0">
                <a:solidFill>
                  <a:srgbClr val="333333"/>
                </a:solidFill>
              </a:rPr>
              <a:t> </a:t>
            </a:r>
            <a:r>
              <a:rPr lang="da-DK" sz="1800" dirty="0" err="1" smtClean="0">
                <a:solidFill>
                  <a:srgbClr val="333333"/>
                </a:solidFill>
              </a:rPr>
              <a:t>ancestry</a:t>
            </a:r>
            <a:r>
              <a:rPr lang="da-DK" sz="1800" dirty="0" smtClean="0">
                <a:solidFill>
                  <a:srgbClr val="333333"/>
                </a:solidFill>
              </a:rPr>
              <a:t> and </a:t>
            </a:r>
            <a:r>
              <a:rPr lang="da-DK" sz="1800" dirty="0" err="1" smtClean="0">
                <a:solidFill>
                  <a:srgbClr val="333333"/>
                </a:solidFill>
              </a:rPr>
              <a:t>environment</a:t>
            </a:r>
            <a:r>
              <a:rPr lang="da-DK" sz="1800" dirty="0" smtClean="0">
                <a:solidFill>
                  <a:srgbClr val="333333"/>
                </a:solidFill>
              </a:rPr>
              <a:t> </a:t>
            </a:r>
            <a:r>
              <a:rPr lang="da-DK" sz="1800" dirty="0" err="1" smtClean="0">
                <a:solidFill>
                  <a:srgbClr val="333333"/>
                </a:solidFill>
              </a:rPr>
              <a:t>characteristics</a:t>
            </a:r>
            <a:r>
              <a:rPr lang="da-DK" sz="1800" dirty="0" smtClean="0">
                <a:solidFill>
                  <a:srgbClr val="333333"/>
                </a:solidFill>
              </a:rPr>
              <a:t>?</a:t>
            </a:r>
          </a:p>
          <a:p>
            <a:pPr marL="285750" indent="-285750">
              <a:spcAft>
                <a:spcPts val="0"/>
              </a:spcAft>
              <a:buFontTx/>
              <a:buChar char="-"/>
              <a:defRPr/>
            </a:pPr>
            <a:r>
              <a:rPr lang="da-DK" sz="1800" dirty="0" err="1" smtClean="0">
                <a:solidFill>
                  <a:srgbClr val="333333"/>
                </a:solidFill>
              </a:rPr>
              <a:t>What</a:t>
            </a:r>
            <a:r>
              <a:rPr lang="da-DK" sz="1800" dirty="0" smtClean="0">
                <a:solidFill>
                  <a:srgbClr val="333333"/>
                </a:solidFill>
              </a:rPr>
              <a:t> </a:t>
            </a:r>
            <a:r>
              <a:rPr lang="da-DK" sz="1800" dirty="0" err="1" smtClean="0">
                <a:solidFill>
                  <a:srgbClr val="333333"/>
                </a:solidFill>
              </a:rPr>
              <a:t>are</a:t>
            </a:r>
            <a:r>
              <a:rPr lang="da-DK" sz="1800" dirty="0" smtClean="0">
                <a:solidFill>
                  <a:srgbClr val="333333"/>
                </a:solidFill>
              </a:rPr>
              <a:t> the </a:t>
            </a:r>
            <a:r>
              <a:rPr lang="da-DK" sz="1800" dirty="0" err="1" smtClean="0">
                <a:solidFill>
                  <a:srgbClr val="333333"/>
                </a:solidFill>
              </a:rPr>
              <a:t>characteristics</a:t>
            </a:r>
            <a:r>
              <a:rPr lang="da-DK" sz="1800" dirty="0" smtClean="0">
                <a:solidFill>
                  <a:srgbClr val="333333"/>
                </a:solidFill>
              </a:rPr>
              <a:t> of the </a:t>
            </a:r>
            <a:r>
              <a:rPr lang="da-DK" sz="1800" dirty="0" err="1" smtClean="0">
                <a:solidFill>
                  <a:srgbClr val="333333"/>
                </a:solidFill>
              </a:rPr>
              <a:t>study</a:t>
            </a:r>
            <a:r>
              <a:rPr lang="da-DK" sz="1800" dirty="0" smtClean="0">
                <a:solidFill>
                  <a:srgbClr val="333333"/>
                </a:solidFill>
              </a:rPr>
              <a:t> population (males, </a:t>
            </a:r>
            <a:r>
              <a:rPr lang="da-DK" sz="1800" dirty="0" err="1" smtClean="0">
                <a:solidFill>
                  <a:srgbClr val="333333"/>
                </a:solidFill>
              </a:rPr>
              <a:t>females</a:t>
            </a:r>
            <a:r>
              <a:rPr lang="da-DK" sz="1800" dirty="0" smtClean="0">
                <a:solidFill>
                  <a:srgbClr val="333333"/>
                </a:solidFill>
              </a:rPr>
              <a:t>, </a:t>
            </a:r>
            <a:r>
              <a:rPr lang="da-DK" sz="1800" dirty="0" err="1" smtClean="0">
                <a:solidFill>
                  <a:srgbClr val="333333"/>
                </a:solidFill>
              </a:rPr>
              <a:t>both</a:t>
            </a:r>
            <a:r>
              <a:rPr lang="da-DK" sz="1800" dirty="0" smtClean="0">
                <a:solidFill>
                  <a:srgbClr val="333333"/>
                </a:solidFill>
              </a:rPr>
              <a:t>)?</a:t>
            </a:r>
          </a:p>
          <a:p>
            <a:pPr marL="285750" indent="-285750">
              <a:spcAft>
                <a:spcPts val="0"/>
              </a:spcAft>
              <a:buFontTx/>
              <a:buChar char="-"/>
              <a:defRPr/>
            </a:pPr>
            <a:r>
              <a:rPr lang="da-DK" sz="1800" dirty="0" smtClean="0">
                <a:solidFill>
                  <a:srgbClr val="333333"/>
                </a:solidFill>
              </a:rPr>
              <a:t>Can I </a:t>
            </a:r>
            <a:r>
              <a:rPr lang="da-DK" sz="1800" dirty="0" err="1" smtClean="0">
                <a:solidFill>
                  <a:srgbClr val="333333"/>
                </a:solidFill>
              </a:rPr>
              <a:t>get</a:t>
            </a:r>
            <a:r>
              <a:rPr lang="da-DK" sz="1800" dirty="0" smtClean="0">
                <a:solidFill>
                  <a:srgbClr val="333333"/>
                </a:solidFill>
              </a:rPr>
              <a:t> </a:t>
            </a:r>
            <a:r>
              <a:rPr lang="da-DK" sz="1800" dirty="0" err="1" smtClean="0">
                <a:solidFill>
                  <a:srgbClr val="333333"/>
                </a:solidFill>
              </a:rPr>
              <a:t>access</a:t>
            </a:r>
            <a:r>
              <a:rPr lang="da-DK" sz="1800" dirty="0" smtClean="0">
                <a:solidFill>
                  <a:srgbClr val="333333"/>
                </a:solidFill>
              </a:rPr>
              <a:t> to the data?</a:t>
            </a:r>
          </a:p>
          <a:p>
            <a:pPr>
              <a:spcAft>
                <a:spcPts val="1200"/>
              </a:spcAft>
              <a:defRPr/>
            </a:pPr>
            <a:endParaRPr lang="da-DK" sz="2000" dirty="0" smtClean="0">
              <a:solidFill>
                <a:srgbClr val="333333"/>
              </a:solidFill>
            </a:endParaRPr>
          </a:p>
          <a:p>
            <a:pPr>
              <a:spcAft>
                <a:spcPts val="1200"/>
              </a:spcAft>
              <a:defRPr/>
            </a:pPr>
            <a:r>
              <a:rPr lang="da-DK" sz="2000" dirty="0" err="1" smtClean="0">
                <a:solidFill>
                  <a:srgbClr val="333333"/>
                </a:solidFill>
              </a:rPr>
              <a:t>Validation</a:t>
            </a:r>
            <a:r>
              <a:rPr lang="da-DK" sz="2000" dirty="0" smtClean="0">
                <a:solidFill>
                  <a:srgbClr val="333333"/>
                </a:solidFill>
              </a:rPr>
              <a:t>/</a:t>
            </a:r>
            <a:r>
              <a:rPr lang="da-DK" sz="2000" dirty="0" err="1" smtClean="0">
                <a:solidFill>
                  <a:srgbClr val="333333"/>
                </a:solidFill>
              </a:rPr>
              <a:t>Testing</a:t>
            </a:r>
            <a:r>
              <a:rPr lang="da-DK" sz="2000" dirty="0" smtClean="0">
                <a:solidFill>
                  <a:srgbClr val="333333"/>
                </a:solidFill>
              </a:rPr>
              <a:t>/Target population</a:t>
            </a:r>
          </a:p>
          <a:p>
            <a:pPr marL="285750" indent="-285750">
              <a:spcAft>
                <a:spcPts val="0"/>
              </a:spcAft>
              <a:buFontTx/>
              <a:buChar char="-"/>
              <a:defRPr/>
            </a:pPr>
            <a:r>
              <a:rPr lang="da-DK" sz="1800" dirty="0" smtClean="0">
                <a:solidFill>
                  <a:srgbClr val="333333"/>
                </a:solidFill>
              </a:rPr>
              <a:t>Same </a:t>
            </a:r>
            <a:r>
              <a:rPr lang="da-DK" sz="1800" dirty="0" err="1" smtClean="0">
                <a:solidFill>
                  <a:srgbClr val="333333"/>
                </a:solidFill>
              </a:rPr>
              <a:t>considerations</a:t>
            </a:r>
            <a:r>
              <a:rPr lang="da-DK" sz="1800" dirty="0" smtClean="0">
                <a:solidFill>
                  <a:srgbClr val="333333"/>
                </a:solidFill>
              </a:rPr>
              <a:t> as </a:t>
            </a:r>
            <a:r>
              <a:rPr lang="da-DK" sz="1800" dirty="0" err="1" smtClean="0">
                <a:solidFill>
                  <a:srgbClr val="333333"/>
                </a:solidFill>
              </a:rPr>
              <a:t>above</a:t>
            </a:r>
            <a:endParaRPr lang="da-DK" sz="1800" dirty="0" smtClean="0">
              <a:solidFill>
                <a:srgbClr val="333333"/>
              </a:solidFill>
            </a:endParaRPr>
          </a:p>
          <a:p>
            <a:pPr marL="285750" indent="-285750">
              <a:spcAft>
                <a:spcPts val="0"/>
              </a:spcAft>
              <a:buFontTx/>
              <a:buChar char="-"/>
              <a:defRPr/>
            </a:pPr>
            <a:r>
              <a:rPr lang="da-DK" sz="1800" dirty="0" smtClean="0">
                <a:solidFill>
                  <a:srgbClr val="333333"/>
                </a:solidFill>
              </a:rPr>
              <a:t>Overlap </a:t>
            </a:r>
            <a:r>
              <a:rPr lang="da-DK" sz="1800" dirty="0">
                <a:solidFill>
                  <a:srgbClr val="333333"/>
                </a:solidFill>
              </a:rPr>
              <a:t>in markers </a:t>
            </a:r>
            <a:r>
              <a:rPr lang="da-DK" sz="1800" dirty="0" err="1">
                <a:solidFill>
                  <a:srgbClr val="333333"/>
                </a:solidFill>
              </a:rPr>
              <a:t>used</a:t>
            </a:r>
            <a:r>
              <a:rPr lang="da-DK" sz="1800" dirty="0">
                <a:solidFill>
                  <a:srgbClr val="333333"/>
                </a:solidFill>
              </a:rPr>
              <a:t> in </a:t>
            </a:r>
            <a:r>
              <a:rPr lang="da-DK" sz="1800" dirty="0" err="1">
                <a:solidFill>
                  <a:srgbClr val="333333"/>
                </a:solidFill>
              </a:rPr>
              <a:t>discovery</a:t>
            </a:r>
            <a:r>
              <a:rPr lang="da-DK" sz="1800" dirty="0">
                <a:solidFill>
                  <a:srgbClr val="333333"/>
                </a:solidFill>
              </a:rPr>
              <a:t>/</a:t>
            </a:r>
            <a:r>
              <a:rPr lang="da-DK" sz="1800" dirty="0" err="1">
                <a:solidFill>
                  <a:srgbClr val="333333"/>
                </a:solidFill>
              </a:rPr>
              <a:t>target</a:t>
            </a:r>
            <a:r>
              <a:rPr lang="da-DK" sz="1800" dirty="0">
                <a:solidFill>
                  <a:srgbClr val="333333"/>
                </a:solidFill>
              </a:rPr>
              <a:t> </a:t>
            </a:r>
            <a:r>
              <a:rPr lang="da-DK" sz="1800" dirty="0" smtClean="0">
                <a:solidFill>
                  <a:srgbClr val="333333"/>
                </a:solidFill>
              </a:rPr>
              <a:t>population?</a:t>
            </a:r>
            <a:endParaRPr lang="da-DK" sz="1800" dirty="0">
              <a:solidFill>
                <a:srgbClr val="333333"/>
              </a:solidFill>
            </a:endParaRPr>
          </a:p>
          <a:p>
            <a:pPr marL="285750" indent="-285750">
              <a:spcAft>
                <a:spcPts val="0"/>
              </a:spcAft>
              <a:buFontTx/>
              <a:buChar char="-"/>
              <a:defRPr/>
            </a:pPr>
            <a:r>
              <a:rPr lang="da-DK" sz="1800" dirty="0" smtClean="0">
                <a:solidFill>
                  <a:srgbClr val="333333"/>
                </a:solidFill>
              </a:rPr>
              <a:t>Same </a:t>
            </a:r>
            <a:r>
              <a:rPr lang="da-DK" sz="1800" dirty="0" err="1">
                <a:solidFill>
                  <a:srgbClr val="333333"/>
                </a:solidFill>
              </a:rPr>
              <a:t>ancestry</a:t>
            </a:r>
            <a:r>
              <a:rPr lang="da-DK" sz="1800" dirty="0">
                <a:solidFill>
                  <a:srgbClr val="333333"/>
                </a:solidFill>
              </a:rPr>
              <a:t> and </a:t>
            </a:r>
            <a:r>
              <a:rPr lang="da-DK" sz="1800" dirty="0" err="1">
                <a:solidFill>
                  <a:srgbClr val="333333"/>
                </a:solidFill>
              </a:rPr>
              <a:t>environment</a:t>
            </a:r>
            <a:r>
              <a:rPr lang="da-DK" sz="1800" dirty="0">
                <a:solidFill>
                  <a:srgbClr val="333333"/>
                </a:solidFill>
              </a:rPr>
              <a:t> </a:t>
            </a:r>
            <a:r>
              <a:rPr lang="da-DK" sz="1800" dirty="0" err="1" smtClean="0">
                <a:solidFill>
                  <a:srgbClr val="333333"/>
                </a:solidFill>
              </a:rPr>
              <a:t>characteristics</a:t>
            </a:r>
            <a:r>
              <a:rPr lang="da-DK" sz="1800" dirty="0" smtClean="0">
                <a:solidFill>
                  <a:srgbClr val="333333"/>
                </a:solidFill>
              </a:rPr>
              <a:t> </a:t>
            </a:r>
            <a:r>
              <a:rPr lang="da-DK" sz="1800" dirty="0" err="1" smtClean="0">
                <a:solidFill>
                  <a:srgbClr val="333333"/>
                </a:solidFill>
              </a:rPr>
              <a:t>will</a:t>
            </a:r>
            <a:r>
              <a:rPr lang="da-DK" sz="1800" dirty="0" smtClean="0">
                <a:solidFill>
                  <a:srgbClr val="333333"/>
                </a:solidFill>
              </a:rPr>
              <a:t> </a:t>
            </a:r>
            <a:r>
              <a:rPr lang="da-DK" sz="1800" dirty="0" err="1" smtClean="0">
                <a:solidFill>
                  <a:srgbClr val="333333"/>
                </a:solidFill>
              </a:rPr>
              <a:t>increase</a:t>
            </a:r>
            <a:r>
              <a:rPr lang="da-DK" sz="1800" dirty="0" smtClean="0">
                <a:solidFill>
                  <a:srgbClr val="333333"/>
                </a:solidFill>
              </a:rPr>
              <a:t> </a:t>
            </a:r>
            <a:r>
              <a:rPr lang="da-DK" sz="1800" dirty="0" err="1" smtClean="0">
                <a:solidFill>
                  <a:srgbClr val="333333"/>
                </a:solidFill>
              </a:rPr>
              <a:t>accuracy</a:t>
            </a:r>
            <a:r>
              <a:rPr lang="da-DK" sz="1800" dirty="0" smtClean="0">
                <a:solidFill>
                  <a:srgbClr val="333333"/>
                </a:solidFill>
              </a:rPr>
              <a:t>   </a:t>
            </a:r>
            <a:endParaRPr lang="da-DK" sz="1800" dirty="0">
              <a:solidFill>
                <a:srgbClr val="333333"/>
              </a:solidFill>
            </a:endParaRPr>
          </a:p>
          <a:p>
            <a:pPr marL="285750" indent="-285750">
              <a:spcAft>
                <a:spcPts val="0"/>
              </a:spcAft>
              <a:buFontTx/>
              <a:buChar char="-"/>
              <a:defRPr/>
            </a:pPr>
            <a:r>
              <a:rPr lang="da-DK" sz="1800" dirty="0" err="1" smtClean="0">
                <a:solidFill>
                  <a:srgbClr val="333333"/>
                </a:solidFill>
              </a:rPr>
              <a:t>Independence</a:t>
            </a:r>
            <a:r>
              <a:rPr lang="da-DK" sz="1800" dirty="0" smtClean="0">
                <a:solidFill>
                  <a:srgbClr val="333333"/>
                </a:solidFill>
              </a:rPr>
              <a:t> of </a:t>
            </a:r>
            <a:r>
              <a:rPr lang="da-DK" sz="1800" dirty="0" err="1" smtClean="0">
                <a:solidFill>
                  <a:srgbClr val="333333"/>
                </a:solidFill>
              </a:rPr>
              <a:t>individuals</a:t>
            </a:r>
            <a:r>
              <a:rPr lang="da-DK" sz="1800" dirty="0" smtClean="0">
                <a:solidFill>
                  <a:srgbClr val="333333"/>
                </a:solidFill>
              </a:rPr>
              <a:t> in </a:t>
            </a:r>
            <a:r>
              <a:rPr lang="da-DK" sz="1800" dirty="0" err="1" smtClean="0">
                <a:solidFill>
                  <a:srgbClr val="333333"/>
                </a:solidFill>
              </a:rPr>
              <a:t>discovery</a:t>
            </a:r>
            <a:r>
              <a:rPr lang="da-DK" sz="1800" dirty="0" smtClean="0">
                <a:solidFill>
                  <a:srgbClr val="333333"/>
                </a:solidFill>
              </a:rPr>
              <a:t> and </a:t>
            </a:r>
            <a:r>
              <a:rPr lang="da-DK" sz="1800" dirty="0" err="1" smtClean="0">
                <a:solidFill>
                  <a:srgbClr val="333333"/>
                </a:solidFill>
              </a:rPr>
              <a:t>target</a:t>
            </a:r>
            <a:r>
              <a:rPr lang="da-DK" sz="1800" dirty="0" smtClean="0">
                <a:solidFill>
                  <a:srgbClr val="333333"/>
                </a:solidFill>
              </a:rPr>
              <a:t> population</a:t>
            </a:r>
          </a:p>
          <a:p>
            <a:pPr marL="285750" indent="-285750">
              <a:spcAft>
                <a:spcPts val="0"/>
              </a:spcAft>
              <a:buFontTx/>
              <a:buChar char="-"/>
              <a:defRPr/>
            </a:pPr>
            <a:endParaRPr lang="da-DK" sz="1800" dirty="0">
              <a:solidFill>
                <a:srgbClr val="333333"/>
              </a:solidFill>
            </a:endParaRPr>
          </a:p>
          <a:p>
            <a:pPr>
              <a:spcAft>
                <a:spcPts val="0"/>
              </a:spcAft>
              <a:defRPr/>
            </a:pPr>
            <a:r>
              <a:rPr lang="da-DK" sz="1800" dirty="0" err="1" smtClean="0">
                <a:solidFill>
                  <a:srgbClr val="333333"/>
                </a:solidFill>
              </a:rPr>
              <a:t>Important</a:t>
            </a:r>
            <a:r>
              <a:rPr lang="da-DK" sz="1800" dirty="0" smtClean="0">
                <a:solidFill>
                  <a:srgbClr val="333333"/>
                </a:solidFill>
              </a:rPr>
              <a:t> to </a:t>
            </a:r>
            <a:r>
              <a:rPr lang="da-DK" sz="1800" dirty="0" err="1" smtClean="0">
                <a:solidFill>
                  <a:srgbClr val="333333"/>
                </a:solidFill>
              </a:rPr>
              <a:t>always</a:t>
            </a:r>
            <a:r>
              <a:rPr lang="da-DK" sz="1800" dirty="0" smtClean="0">
                <a:solidFill>
                  <a:srgbClr val="333333"/>
                </a:solidFill>
              </a:rPr>
              <a:t> perform </a:t>
            </a:r>
            <a:r>
              <a:rPr lang="da-DK" sz="1800" dirty="0" err="1" smtClean="0">
                <a:solidFill>
                  <a:srgbClr val="333333"/>
                </a:solidFill>
              </a:rPr>
              <a:t>extensive</a:t>
            </a:r>
            <a:r>
              <a:rPr lang="da-DK" sz="1800" dirty="0" smtClean="0">
                <a:solidFill>
                  <a:srgbClr val="333333"/>
                </a:solidFill>
              </a:rPr>
              <a:t> </a:t>
            </a:r>
            <a:r>
              <a:rPr lang="da-DK" sz="1800" dirty="0" err="1" smtClean="0">
                <a:solidFill>
                  <a:srgbClr val="333333"/>
                </a:solidFill>
              </a:rPr>
              <a:t>quality</a:t>
            </a:r>
            <a:r>
              <a:rPr lang="da-DK" sz="1800" dirty="0" smtClean="0">
                <a:solidFill>
                  <a:srgbClr val="333333"/>
                </a:solidFill>
              </a:rPr>
              <a:t> </a:t>
            </a:r>
            <a:r>
              <a:rPr lang="da-DK" sz="1800" dirty="0" err="1" smtClean="0">
                <a:solidFill>
                  <a:srgbClr val="333333"/>
                </a:solidFill>
              </a:rPr>
              <a:t>control</a:t>
            </a:r>
            <a:r>
              <a:rPr lang="da-DK" sz="1800" dirty="0" smtClean="0">
                <a:solidFill>
                  <a:srgbClr val="333333"/>
                </a:solidFill>
              </a:rPr>
              <a:t> of </a:t>
            </a:r>
            <a:r>
              <a:rPr lang="da-DK" sz="1800" dirty="0" err="1" smtClean="0">
                <a:solidFill>
                  <a:srgbClr val="333333"/>
                </a:solidFill>
              </a:rPr>
              <a:t>your</a:t>
            </a:r>
            <a:r>
              <a:rPr lang="da-DK" sz="1800" dirty="0" smtClean="0">
                <a:solidFill>
                  <a:srgbClr val="333333"/>
                </a:solidFill>
              </a:rPr>
              <a:t> </a:t>
            </a:r>
            <a:r>
              <a:rPr lang="da-DK" sz="1800" dirty="0" err="1" smtClean="0">
                <a:solidFill>
                  <a:srgbClr val="333333"/>
                </a:solidFill>
              </a:rPr>
              <a:t>training</a:t>
            </a:r>
            <a:r>
              <a:rPr lang="da-DK" sz="1800" dirty="0" smtClean="0">
                <a:solidFill>
                  <a:srgbClr val="333333"/>
                </a:solidFill>
              </a:rPr>
              <a:t> and </a:t>
            </a:r>
            <a:r>
              <a:rPr lang="da-DK" sz="1800" dirty="0" err="1" smtClean="0">
                <a:solidFill>
                  <a:srgbClr val="333333"/>
                </a:solidFill>
              </a:rPr>
              <a:t>validation</a:t>
            </a:r>
            <a:r>
              <a:rPr lang="da-DK" sz="1800" dirty="0" smtClean="0">
                <a:solidFill>
                  <a:srgbClr val="333333"/>
                </a:solidFill>
              </a:rPr>
              <a:t> data</a:t>
            </a:r>
          </a:p>
          <a:p>
            <a:pPr>
              <a:spcAft>
                <a:spcPts val="0"/>
              </a:spcAft>
              <a:defRPr/>
            </a:pPr>
            <a:r>
              <a:rPr lang="da-DK" sz="1800" dirty="0">
                <a:solidFill>
                  <a:srgbClr val="333333"/>
                </a:solidFill>
              </a:rPr>
              <a:t>	</a:t>
            </a:r>
            <a:r>
              <a:rPr lang="da-DK" sz="1800" dirty="0" smtClean="0">
                <a:solidFill>
                  <a:srgbClr val="333333"/>
                </a:solidFill>
              </a:rPr>
              <a:t>						</a:t>
            </a:r>
            <a:r>
              <a:rPr lang="da-DK" sz="1600" dirty="0" smtClean="0">
                <a:solidFill>
                  <a:srgbClr val="333333"/>
                </a:solidFill>
              </a:rPr>
              <a:t>(</a:t>
            </a:r>
            <a:r>
              <a:rPr lang="da-DK" sz="1600" dirty="0" err="1" smtClean="0">
                <a:solidFill>
                  <a:srgbClr val="333333"/>
                </a:solidFill>
              </a:rPr>
              <a:t>Choi</a:t>
            </a:r>
            <a:r>
              <a:rPr lang="da-DK" sz="1600" dirty="0" smtClean="0">
                <a:solidFill>
                  <a:srgbClr val="333333"/>
                </a:solidFill>
              </a:rPr>
              <a:t> et al. 2020)</a:t>
            </a:r>
          </a:p>
        </p:txBody>
      </p:sp>
    </p:spTree>
    <p:extLst>
      <p:ext uri="{BB962C8B-B14F-4D97-AF65-F5344CB8AC3E}">
        <p14:creationId xmlns:p14="http://schemas.microsoft.com/office/powerpoint/2010/main" val="3419443548"/>
      </p:ext>
    </p:extLst>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46330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lang="da-DK" sz="2800" noProof="0" dirty="0" err="1" smtClean="0">
                <a:solidFill>
                  <a:srgbClr val="000000"/>
                </a:solidFill>
                <a:latin typeface="AU Passata"/>
              </a:rPr>
              <a:t>Outline</a:t>
            </a:r>
            <a:endParaRPr kumimoji="0" lang="da-DK" sz="2800" b="0" i="0" u="none" strike="noStrike" kern="1200" cap="none" spc="0" normalizeH="0" baseline="0" noProof="0" dirty="0" smtClean="0">
              <a:ln>
                <a:noFill/>
              </a:ln>
              <a:solidFill>
                <a:srgbClr val="000000"/>
              </a:solidFill>
              <a:effectLst/>
              <a:uLnTx/>
              <a:uFillTx/>
              <a:latin typeface="AU Passata"/>
              <a:ea typeface="+mn-ea"/>
              <a:cs typeface="+mn-cs"/>
            </a:endParaRPr>
          </a:p>
          <a:p>
            <a:pPr lvl="0">
              <a:spcAft>
                <a:spcPts val="0"/>
              </a:spcAft>
              <a:defRPr/>
            </a:pPr>
            <a:endParaRPr lang="da-DK" sz="2200" dirty="0" smtClean="0">
              <a:solidFill>
                <a:srgbClr val="333333"/>
              </a:solidFill>
            </a:endParaRPr>
          </a:p>
          <a:p>
            <a:pPr lvl="0">
              <a:spcAft>
                <a:spcPts val="0"/>
              </a:spcAft>
              <a:defRPr/>
            </a:pPr>
            <a:r>
              <a:rPr lang="da-DK" sz="2200" dirty="0" err="1" smtClean="0">
                <a:solidFill>
                  <a:schemeClr val="accent2"/>
                </a:solidFill>
              </a:rPr>
              <a:t>Introduction</a:t>
            </a:r>
            <a:r>
              <a:rPr lang="da-DK" sz="2200" dirty="0" smtClean="0">
                <a:solidFill>
                  <a:schemeClr val="accent2"/>
                </a:solidFill>
              </a:rPr>
              <a:t> to </a:t>
            </a:r>
            <a:r>
              <a:rPr lang="da-DK" sz="2200" dirty="0" err="1" smtClean="0">
                <a:solidFill>
                  <a:schemeClr val="accent2"/>
                </a:solidFill>
              </a:rPr>
              <a:t>Polygenic</a:t>
            </a:r>
            <a:r>
              <a:rPr lang="da-DK" sz="2200" dirty="0" smtClean="0">
                <a:solidFill>
                  <a:schemeClr val="accent2"/>
                </a:solidFill>
              </a:rPr>
              <a:t> </a:t>
            </a:r>
            <a:r>
              <a:rPr lang="da-DK" sz="2200" dirty="0" err="1" smtClean="0">
                <a:solidFill>
                  <a:schemeClr val="accent2"/>
                </a:solidFill>
              </a:rPr>
              <a:t>Risk</a:t>
            </a:r>
            <a:r>
              <a:rPr lang="da-DK" sz="2200" dirty="0" smtClean="0">
                <a:solidFill>
                  <a:schemeClr val="accent2"/>
                </a:solidFill>
              </a:rPr>
              <a:t> Scoring</a:t>
            </a:r>
          </a:p>
          <a:p>
            <a:pPr lvl="0">
              <a:spcAft>
                <a:spcPts val="0"/>
              </a:spcAft>
              <a:defRPr/>
            </a:pPr>
            <a:endParaRPr lang="da-DK" sz="2200" dirty="0" smtClean="0">
              <a:solidFill>
                <a:schemeClr val="accent2"/>
              </a:solidFill>
            </a:endParaRPr>
          </a:p>
          <a:p>
            <a:pPr lvl="0">
              <a:spcAft>
                <a:spcPts val="0"/>
              </a:spcAft>
              <a:defRPr/>
            </a:pPr>
            <a:r>
              <a:rPr lang="da-DK" sz="2200" dirty="0" smtClean="0">
                <a:solidFill>
                  <a:schemeClr val="accent2"/>
                </a:solidFill>
              </a:rPr>
              <a:t>Data </a:t>
            </a:r>
            <a:r>
              <a:rPr lang="da-DK" sz="2200" dirty="0" err="1" smtClean="0">
                <a:solidFill>
                  <a:schemeClr val="accent2"/>
                </a:solidFill>
              </a:rPr>
              <a:t>used</a:t>
            </a:r>
            <a:r>
              <a:rPr lang="da-DK" sz="2200" dirty="0" smtClean="0">
                <a:solidFill>
                  <a:schemeClr val="accent2"/>
                </a:solidFill>
              </a:rPr>
              <a:t> for </a:t>
            </a:r>
            <a:r>
              <a:rPr lang="da-DK" sz="2200" dirty="0" err="1" smtClean="0">
                <a:solidFill>
                  <a:schemeClr val="accent2"/>
                </a:solidFill>
              </a:rPr>
              <a:t>Polygenic</a:t>
            </a:r>
            <a:r>
              <a:rPr lang="da-DK" sz="2200" dirty="0" smtClean="0">
                <a:solidFill>
                  <a:schemeClr val="accent2"/>
                </a:solidFill>
              </a:rPr>
              <a:t> </a:t>
            </a:r>
            <a:r>
              <a:rPr lang="da-DK" sz="2200" dirty="0" err="1">
                <a:solidFill>
                  <a:schemeClr val="accent2"/>
                </a:solidFill>
              </a:rPr>
              <a:t>Risk</a:t>
            </a:r>
            <a:r>
              <a:rPr lang="da-DK" sz="2200" dirty="0">
                <a:solidFill>
                  <a:schemeClr val="accent2"/>
                </a:solidFill>
              </a:rPr>
              <a:t> </a:t>
            </a:r>
            <a:r>
              <a:rPr lang="da-DK" sz="2200" dirty="0" smtClean="0">
                <a:solidFill>
                  <a:schemeClr val="accent2"/>
                </a:solidFill>
              </a:rPr>
              <a:t>Scores</a:t>
            </a:r>
          </a:p>
          <a:p>
            <a:pPr marL="285750" indent="-285750">
              <a:spcAft>
                <a:spcPts val="0"/>
              </a:spcAft>
              <a:buFontTx/>
              <a:buChar char="-"/>
              <a:defRPr/>
            </a:pPr>
            <a:r>
              <a:rPr lang="da-DK" sz="1800" dirty="0" smtClean="0">
                <a:solidFill>
                  <a:schemeClr val="accent2"/>
                </a:solidFill>
              </a:rPr>
              <a:t>Training/</a:t>
            </a:r>
            <a:r>
              <a:rPr lang="da-DK" sz="1800" dirty="0" err="1" smtClean="0">
                <a:solidFill>
                  <a:schemeClr val="accent2"/>
                </a:solidFill>
              </a:rPr>
              <a:t>Validation</a:t>
            </a:r>
            <a:endParaRPr lang="da-DK" sz="1800" dirty="0" smtClean="0">
              <a:solidFill>
                <a:schemeClr val="accent2"/>
              </a:solidFill>
            </a:endParaRPr>
          </a:p>
          <a:p>
            <a:pPr marL="285750" indent="-285750">
              <a:spcAft>
                <a:spcPts val="0"/>
              </a:spcAft>
              <a:buFontTx/>
              <a:buChar char="-"/>
              <a:defRPr/>
            </a:pPr>
            <a:r>
              <a:rPr lang="da-DK" sz="1800" dirty="0" err="1" smtClean="0">
                <a:solidFill>
                  <a:schemeClr val="accent2"/>
                </a:solidFill>
              </a:rPr>
              <a:t>Individidual</a:t>
            </a:r>
            <a:r>
              <a:rPr lang="da-DK" sz="1800" dirty="0" smtClean="0">
                <a:solidFill>
                  <a:schemeClr val="accent2"/>
                </a:solidFill>
              </a:rPr>
              <a:t> </a:t>
            </a:r>
            <a:r>
              <a:rPr lang="da-DK" sz="1800" dirty="0" err="1" smtClean="0">
                <a:solidFill>
                  <a:schemeClr val="accent2"/>
                </a:solidFill>
              </a:rPr>
              <a:t>level</a:t>
            </a:r>
            <a:r>
              <a:rPr lang="da-DK" sz="1800" dirty="0" smtClean="0">
                <a:solidFill>
                  <a:schemeClr val="accent2"/>
                </a:solidFill>
              </a:rPr>
              <a:t> or summary </a:t>
            </a:r>
            <a:r>
              <a:rPr lang="da-DK" sz="1800" dirty="0" err="1" smtClean="0">
                <a:solidFill>
                  <a:schemeClr val="accent2"/>
                </a:solidFill>
              </a:rPr>
              <a:t>statistic</a:t>
            </a:r>
            <a:r>
              <a:rPr lang="da-DK" sz="1800" dirty="0" smtClean="0">
                <a:solidFill>
                  <a:schemeClr val="accent2"/>
                </a:solidFill>
              </a:rPr>
              <a:t> data</a:t>
            </a:r>
          </a:p>
          <a:p>
            <a:pPr>
              <a:spcAft>
                <a:spcPts val="0"/>
              </a:spcAft>
              <a:defRPr/>
            </a:pPr>
            <a:endParaRPr lang="da-DK" sz="2200" dirty="0" smtClean="0">
              <a:solidFill>
                <a:srgbClr val="333333"/>
              </a:solidFill>
            </a:endParaRPr>
          </a:p>
          <a:p>
            <a:pPr>
              <a:spcAft>
                <a:spcPts val="0"/>
              </a:spcAft>
              <a:defRPr/>
            </a:pPr>
            <a:r>
              <a:rPr lang="da-DK" sz="2200" dirty="0" smtClean="0">
                <a:solidFill>
                  <a:srgbClr val="333333"/>
                </a:solidFill>
              </a:rPr>
              <a:t>Methods </a:t>
            </a:r>
            <a:r>
              <a:rPr lang="da-DK" sz="2200" dirty="0">
                <a:solidFill>
                  <a:srgbClr val="333333"/>
                </a:solidFill>
              </a:rPr>
              <a:t>for Computing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p>
          <a:p>
            <a:pPr marL="285750" indent="-285750">
              <a:spcAft>
                <a:spcPts val="0"/>
              </a:spcAft>
              <a:buFontTx/>
              <a:buChar char="-"/>
              <a:defRPr/>
            </a:pPr>
            <a:r>
              <a:rPr lang="da-DK" sz="1800" dirty="0" smtClean="0">
                <a:solidFill>
                  <a:srgbClr val="333333"/>
                </a:solidFill>
              </a:rPr>
              <a:t>Standard approach </a:t>
            </a:r>
            <a:r>
              <a:rPr lang="da-DK" sz="1800" dirty="0" err="1" smtClean="0">
                <a:solidFill>
                  <a:srgbClr val="333333"/>
                </a:solidFill>
              </a:rPr>
              <a:t>based</a:t>
            </a:r>
            <a:r>
              <a:rPr lang="da-DK" sz="1800" dirty="0">
                <a:solidFill>
                  <a:srgbClr val="333333"/>
                </a:solidFill>
              </a:rPr>
              <a:t> </a:t>
            </a:r>
            <a:r>
              <a:rPr lang="da-DK" sz="1800" dirty="0" smtClean="0">
                <a:solidFill>
                  <a:srgbClr val="333333"/>
                </a:solidFill>
              </a:rPr>
              <a:t>on LD </a:t>
            </a:r>
            <a:r>
              <a:rPr lang="da-DK" sz="1800" dirty="0" err="1" smtClean="0">
                <a:solidFill>
                  <a:srgbClr val="333333"/>
                </a:solidFill>
              </a:rPr>
              <a:t>pruning</a:t>
            </a:r>
            <a:r>
              <a:rPr lang="da-DK" sz="1800" dirty="0" smtClean="0">
                <a:solidFill>
                  <a:srgbClr val="333333"/>
                </a:solidFill>
              </a:rPr>
              <a:t> and </a:t>
            </a:r>
            <a:r>
              <a:rPr lang="da-DK" sz="1800" dirty="0" err="1" smtClean="0">
                <a:solidFill>
                  <a:srgbClr val="333333"/>
                </a:solidFill>
              </a:rPr>
              <a:t>thresholding</a:t>
            </a:r>
            <a:r>
              <a:rPr lang="da-DK" sz="1800" dirty="0" smtClean="0">
                <a:solidFill>
                  <a:srgbClr val="333333"/>
                </a:solidFill>
              </a:rPr>
              <a:t> (P+T)</a:t>
            </a:r>
          </a:p>
          <a:p>
            <a:pPr marL="285750" indent="-285750">
              <a:spcAft>
                <a:spcPts val="0"/>
              </a:spcAft>
              <a:buFontTx/>
              <a:buChar char="-"/>
              <a:defRPr/>
            </a:pPr>
            <a:r>
              <a:rPr lang="da-DK" sz="1800" dirty="0" err="1" smtClean="0">
                <a:solidFill>
                  <a:srgbClr val="333333"/>
                </a:solidFill>
              </a:rPr>
              <a:t>Bayesion</a:t>
            </a:r>
            <a:r>
              <a:rPr lang="da-DK" sz="1800" dirty="0" smtClean="0">
                <a:solidFill>
                  <a:srgbClr val="333333"/>
                </a:solidFill>
              </a:rPr>
              <a:t> approach </a:t>
            </a:r>
            <a:r>
              <a:rPr lang="da-DK" sz="1800" dirty="0" err="1" smtClean="0">
                <a:solidFill>
                  <a:srgbClr val="333333"/>
                </a:solidFill>
              </a:rPr>
              <a:t>using</a:t>
            </a:r>
            <a:r>
              <a:rPr lang="da-DK" sz="1800" dirty="0" smtClean="0">
                <a:solidFill>
                  <a:srgbClr val="333333"/>
                </a:solidFill>
              </a:rPr>
              <a:t> </a:t>
            </a:r>
            <a:r>
              <a:rPr lang="da-DK" sz="1800" dirty="0" err="1" smtClean="0">
                <a:solidFill>
                  <a:srgbClr val="333333"/>
                </a:solidFill>
              </a:rPr>
              <a:t>shrinkage</a:t>
            </a:r>
            <a:r>
              <a:rPr lang="da-DK" sz="1800" dirty="0" smtClean="0">
                <a:solidFill>
                  <a:srgbClr val="333333"/>
                </a:solidFill>
              </a:rPr>
              <a:t> </a:t>
            </a:r>
            <a:r>
              <a:rPr lang="da-DK" sz="1800" dirty="0" err="1" smtClean="0">
                <a:solidFill>
                  <a:srgbClr val="333333"/>
                </a:solidFill>
              </a:rPr>
              <a:t>estimation</a:t>
            </a:r>
            <a:r>
              <a:rPr lang="da-DK" sz="1800" dirty="0" smtClean="0">
                <a:solidFill>
                  <a:srgbClr val="333333"/>
                </a:solidFill>
              </a:rPr>
              <a:t> (</a:t>
            </a:r>
            <a:r>
              <a:rPr lang="da-DK" sz="1800" dirty="0" err="1" smtClean="0">
                <a:solidFill>
                  <a:srgbClr val="333333"/>
                </a:solidFill>
              </a:rPr>
              <a:t>e.g</a:t>
            </a:r>
            <a:r>
              <a:rPr lang="da-DK" sz="1800" dirty="0" smtClean="0">
                <a:solidFill>
                  <a:srgbClr val="333333"/>
                </a:solidFill>
              </a:rPr>
              <a:t>. </a:t>
            </a:r>
            <a:r>
              <a:rPr lang="da-DK" sz="1800" dirty="0" err="1" smtClean="0">
                <a:solidFill>
                  <a:srgbClr val="333333"/>
                </a:solidFill>
              </a:rPr>
              <a:t>Ldpred</a:t>
            </a:r>
            <a:r>
              <a:rPr lang="da-DK" sz="1800" dirty="0" smtClean="0">
                <a:solidFill>
                  <a:srgbClr val="333333"/>
                </a:solidFill>
              </a:rPr>
              <a:t>, </a:t>
            </a:r>
            <a:r>
              <a:rPr lang="da-DK" sz="1800" dirty="0" err="1" smtClean="0">
                <a:solidFill>
                  <a:srgbClr val="333333"/>
                </a:solidFill>
              </a:rPr>
              <a:t>BayesR</a:t>
            </a:r>
            <a:r>
              <a:rPr lang="da-DK" sz="1800" dirty="0" smtClean="0">
                <a:solidFill>
                  <a:srgbClr val="333333"/>
                </a:solidFill>
              </a:rPr>
              <a:t>)</a:t>
            </a:r>
          </a:p>
          <a:p>
            <a:pPr marL="285750" indent="-285750">
              <a:spcAft>
                <a:spcPts val="0"/>
              </a:spcAft>
              <a:buFontTx/>
              <a:buChar char="-"/>
              <a:defRPr/>
            </a:pPr>
            <a:r>
              <a:rPr lang="da-DK" sz="1800" dirty="0">
                <a:solidFill>
                  <a:srgbClr val="333333"/>
                </a:solidFill>
              </a:rPr>
              <a:t>Multiple </a:t>
            </a:r>
            <a:r>
              <a:rPr lang="da-DK" sz="1800" dirty="0" err="1">
                <a:solidFill>
                  <a:srgbClr val="333333"/>
                </a:solidFill>
              </a:rPr>
              <a:t>trait</a:t>
            </a:r>
            <a:r>
              <a:rPr lang="da-DK" sz="1800" dirty="0">
                <a:solidFill>
                  <a:srgbClr val="333333"/>
                </a:solidFill>
              </a:rPr>
              <a:t> </a:t>
            </a:r>
            <a:r>
              <a:rPr lang="da-DK" sz="1800" dirty="0" err="1">
                <a:solidFill>
                  <a:srgbClr val="333333"/>
                </a:solidFill>
              </a:rPr>
              <a:t>approaches</a:t>
            </a:r>
            <a:endParaRPr lang="da-DK" sz="1800" dirty="0">
              <a:solidFill>
                <a:srgbClr val="333333"/>
              </a:solidFill>
            </a:endParaRPr>
          </a:p>
          <a:p>
            <a:pPr>
              <a:spcAft>
                <a:spcPts val="0"/>
              </a:spcAft>
              <a:defRPr/>
            </a:pPr>
            <a:endParaRPr lang="da-DK" sz="2200" dirty="0">
              <a:solidFill>
                <a:srgbClr val="333333"/>
              </a:solidFill>
            </a:endParaRPr>
          </a:p>
          <a:p>
            <a:pPr>
              <a:spcAft>
                <a:spcPts val="0"/>
              </a:spcAft>
              <a:defRPr/>
            </a:pPr>
            <a:r>
              <a:rPr lang="da-DK" sz="2200" dirty="0" smtClean="0">
                <a:solidFill>
                  <a:schemeClr val="accent2"/>
                </a:solidFill>
              </a:rPr>
              <a:t>Methods </a:t>
            </a:r>
            <a:r>
              <a:rPr lang="da-DK" sz="2200" dirty="0">
                <a:solidFill>
                  <a:schemeClr val="accent2"/>
                </a:solidFill>
              </a:rPr>
              <a:t>for </a:t>
            </a:r>
            <a:r>
              <a:rPr lang="da-DK" sz="2200" dirty="0" err="1" smtClean="0">
                <a:solidFill>
                  <a:schemeClr val="accent2"/>
                </a:solidFill>
              </a:rPr>
              <a:t>Evaluating</a:t>
            </a:r>
            <a:r>
              <a:rPr lang="da-DK" sz="2200" dirty="0" smtClean="0">
                <a:solidFill>
                  <a:schemeClr val="accent2"/>
                </a:solidFill>
              </a:rPr>
              <a:t> </a:t>
            </a:r>
            <a:r>
              <a:rPr lang="da-DK" sz="2200" dirty="0" err="1">
                <a:solidFill>
                  <a:schemeClr val="accent2"/>
                </a:solidFill>
              </a:rPr>
              <a:t>Polygenic</a:t>
            </a:r>
            <a:r>
              <a:rPr lang="da-DK" sz="2200" dirty="0">
                <a:solidFill>
                  <a:schemeClr val="accent2"/>
                </a:solidFill>
              </a:rPr>
              <a:t> </a:t>
            </a:r>
            <a:r>
              <a:rPr lang="da-DK" sz="2200" dirty="0" err="1">
                <a:solidFill>
                  <a:schemeClr val="accent2"/>
                </a:solidFill>
              </a:rPr>
              <a:t>Risk</a:t>
            </a:r>
            <a:r>
              <a:rPr lang="da-DK" sz="2200" dirty="0">
                <a:solidFill>
                  <a:schemeClr val="accent2"/>
                </a:solidFill>
              </a:rPr>
              <a:t> Scores</a:t>
            </a:r>
          </a:p>
          <a:p>
            <a:pPr marL="285750" indent="-285750">
              <a:spcAft>
                <a:spcPts val="0"/>
              </a:spcAft>
              <a:buFontTx/>
              <a:buChar char="-"/>
              <a:defRPr/>
            </a:pPr>
            <a:r>
              <a:rPr lang="da-DK" sz="1800" dirty="0" smtClean="0">
                <a:solidFill>
                  <a:schemeClr val="accent2"/>
                </a:solidFill>
              </a:rPr>
              <a:t>Population or </a:t>
            </a:r>
            <a:r>
              <a:rPr lang="da-DK" sz="1800" dirty="0" err="1" smtClean="0">
                <a:solidFill>
                  <a:schemeClr val="accent2"/>
                </a:solidFill>
              </a:rPr>
              <a:t>individual</a:t>
            </a:r>
            <a:r>
              <a:rPr lang="da-DK" sz="1800" dirty="0" smtClean="0">
                <a:solidFill>
                  <a:schemeClr val="accent2"/>
                </a:solidFill>
              </a:rPr>
              <a:t> </a:t>
            </a:r>
            <a:r>
              <a:rPr lang="da-DK" sz="1800" dirty="0" err="1" smtClean="0">
                <a:solidFill>
                  <a:schemeClr val="accent2"/>
                </a:solidFill>
              </a:rPr>
              <a:t>level</a:t>
            </a:r>
            <a:r>
              <a:rPr lang="da-DK" sz="1800" dirty="0" smtClean="0">
                <a:solidFill>
                  <a:schemeClr val="accent2"/>
                </a:solidFill>
              </a:rPr>
              <a:t> measures</a:t>
            </a:r>
          </a:p>
          <a:p>
            <a:pPr marL="285750" indent="-285750">
              <a:spcAft>
                <a:spcPts val="0"/>
              </a:spcAft>
              <a:buFontTx/>
              <a:buChar char="-"/>
              <a:defRPr/>
            </a:pPr>
            <a:r>
              <a:rPr lang="da-DK" sz="1800" dirty="0" err="1" smtClean="0">
                <a:solidFill>
                  <a:schemeClr val="accent2"/>
                </a:solidFill>
              </a:rPr>
              <a:t>Quantitative</a:t>
            </a:r>
            <a:r>
              <a:rPr lang="da-DK" sz="1800" dirty="0" smtClean="0">
                <a:solidFill>
                  <a:schemeClr val="accent2"/>
                </a:solidFill>
              </a:rPr>
              <a:t> and </a:t>
            </a:r>
            <a:r>
              <a:rPr lang="da-DK" sz="1800" dirty="0" err="1" smtClean="0">
                <a:solidFill>
                  <a:schemeClr val="accent2"/>
                </a:solidFill>
              </a:rPr>
              <a:t>binary</a:t>
            </a:r>
            <a:r>
              <a:rPr lang="da-DK" sz="1800" dirty="0" smtClean="0">
                <a:solidFill>
                  <a:schemeClr val="accent2"/>
                </a:solidFill>
              </a:rPr>
              <a:t> </a:t>
            </a:r>
            <a:r>
              <a:rPr lang="da-DK" sz="1800" dirty="0" err="1" smtClean="0">
                <a:solidFill>
                  <a:schemeClr val="accent2"/>
                </a:solidFill>
              </a:rPr>
              <a:t>traits</a:t>
            </a:r>
            <a:endParaRPr lang="da-DK" sz="1800" dirty="0" smtClean="0">
              <a:solidFill>
                <a:schemeClr val="accent2"/>
              </a:solidFill>
            </a:endParaRPr>
          </a:p>
          <a:p>
            <a:pPr marL="285750" indent="-285750">
              <a:spcAft>
                <a:spcPts val="0"/>
              </a:spcAft>
              <a:buFontTx/>
              <a:buChar char="-"/>
              <a:defRPr/>
            </a:pPr>
            <a:r>
              <a:rPr lang="da-DK" sz="1800" dirty="0" err="1" smtClean="0">
                <a:solidFill>
                  <a:schemeClr val="accent2"/>
                </a:solidFill>
              </a:rPr>
              <a:t>Expected</a:t>
            </a:r>
            <a:r>
              <a:rPr lang="da-DK" sz="1800" dirty="0" smtClean="0">
                <a:solidFill>
                  <a:schemeClr val="accent2"/>
                </a:solidFill>
              </a:rPr>
              <a:t> </a:t>
            </a:r>
            <a:r>
              <a:rPr lang="da-DK" sz="1800" dirty="0" err="1" smtClean="0">
                <a:solidFill>
                  <a:schemeClr val="accent2"/>
                </a:solidFill>
              </a:rPr>
              <a:t>accuracies</a:t>
            </a:r>
            <a:endParaRPr lang="da-DK" sz="1800" dirty="0">
              <a:solidFill>
                <a:schemeClr val="accent2"/>
              </a:solidFill>
            </a:endParaRPr>
          </a:p>
          <a:p>
            <a:pPr lvl="0">
              <a:spcAft>
                <a:spcPts val="0"/>
              </a:spcAft>
              <a:defRPr/>
            </a:pPr>
            <a:endParaRPr lang="da-DK" sz="2200" dirty="0" smtClean="0">
              <a:solidFill>
                <a:schemeClr val="accent2"/>
              </a:solidFill>
            </a:endParaRPr>
          </a:p>
          <a:p>
            <a:pPr lvl="0">
              <a:spcAft>
                <a:spcPts val="0"/>
              </a:spcAft>
              <a:defRPr/>
            </a:pPr>
            <a:r>
              <a:rPr lang="da-DK" sz="2200" dirty="0" err="1" smtClean="0">
                <a:solidFill>
                  <a:schemeClr val="accent2"/>
                </a:solidFill>
              </a:rPr>
              <a:t>Clinical</a:t>
            </a:r>
            <a:r>
              <a:rPr lang="da-DK" sz="2200" dirty="0" smtClean="0">
                <a:solidFill>
                  <a:schemeClr val="accent2"/>
                </a:solidFill>
              </a:rPr>
              <a:t> Utility of </a:t>
            </a:r>
            <a:r>
              <a:rPr lang="da-DK" sz="2200" dirty="0" err="1">
                <a:solidFill>
                  <a:schemeClr val="accent2"/>
                </a:solidFill>
              </a:rPr>
              <a:t>Polygenic</a:t>
            </a:r>
            <a:r>
              <a:rPr lang="da-DK" sz="2200" dirty="0">
                <a:solidFill>
                  <a:schemeClr val="accent2"/>
                </a:solidFill>
              </a:rPr>
              <a:t> </a:t>
            </a:r>
            <a:r>
              <a:rPr lang="da-DK" sz="2200" dirty="0" err="1" smtClean="0">
                <a:solidFill>
                  <a:schemeClr val="accent2"/>
                </a:solidFill>
              </a:rPr>
              <a:t>Risk</a:t>
            </a:r>
            <a:r>
              <a:rPr lang="da-DK" sz="2200" dirty="0" smtClean="0">
                <a:solidFill>
                  <a:schemeClr val="accent2"/>
                </a:solidFill>
              </a:rPr>
              <a:t> Scores</a:t>
            </a:r>
          </a:p>
          <a:p>
            <a:pPr lvl="0">
              <a:spcAft>
                <a:spcPts val="0"/>
              </a:spcAft>
              <a:defRPr/>
            </a:pPr>
            <a:endParaRPr lang="da-DK" sz="2200" dirty="0">
              <a:solidFill>
                <a:schemeClr val="accent2"/>
              </a:solidFill>
            </a:endParaRPr>
          </a:p>
        </p:txBody>
      </p:sp>
    </p:spTree>
    <p:extLst>
      <p:ext uri="{BB962C8B-B14F-4D97-AF65-F5344CB8AC3E}">
        <p14:creationId xmlns:p14="http://schemas.microsoft.com/office/powerpoint/2010/main" val="840452143"/>
      </p:ext>
    </p:extLst>
  </p:cSld>
  <p:clrMapOvr>
    <a:masterClrMapping/>
  </p:clrMapOvr>
  <p:transition advClick="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8125301"/>
          </a:xfrm>
          <a:prstGeom prst="rect">
            <a:avLst/>
          </a:prstGeom>
          <a:noFill/>
          <a:ln w="9525">
            <a:noFill/>
            <a:miter lim="800000"/>
            <a:headEnd/>
            <a:tailEnd/>
          </a:ln>
        </p:spPr>
        <p:txBody>
          <a:bodyPr wrap="square">
            <a:spAutoFit/>
          </a:bodyPr>
          <a:lstStyle/>
          <a:p>
            <a:pPr algn="ctr" defTabSz="209550">
              <a:spcAft>
                <a:spcPts val="0"/>
              </a:spcAft>
              <a:defRPr/>
            </a:pPr>
            <a:r>
              <a:rPr lang="en-US" sz="2800" dirty="0" smtClean="0">
                <a:solidFill>
                  <a:srgbClr val="000000"/>
                </a:solidFill>
                <a:latin typeface="AU Passata"/>
              </a:rPr>
              <a:t>Methods for Computing </a:t>
            </a:r>
            <a:r>
              <a:rPr lang="en-US" sz="2800" dirty="0">
                <a:solidFill>
                  <a:srgbClr val="000000"/>
                </a:solidFill>
                <a:latin typeface="AU Passata"/>
              </a:rPr>
              <a:t>Polygenic Risk </a:t>
            </a:r>
            <a:r>
              <a:rPr lang="en-US" sz="2800" dirty="0" smtClean="0">
                <a:solidFill>
                  <a:srgbClr val="000000"/>
                </a:solidFill>
                <a:latin typeface="AU Passata"/>
              </a:rPr>
              <a:t>Scores</a:t>
            </a:r>
          </a:p>
          <a:p>
            <a:pPr algn="ctr" defTabSz="209550">
              <a:spcAft>
                <a:spcPts val="0"/>
              </a:spcAft>
              <a:defRPr/>
            </a:pPr>
            <a:endParaRPr lang="da-DK" sz="2800" dirty="0" smtClean="0">
              <a:solidFill>
                <a:srgbClr val="000000"/>
              </a:solidFill>
              <a:latin typeface="AU Passata"/>
            </a:endParaRPr>
          </a:p>
          <a:p>
            <a:pPr algn="ctr" defTabSz="209550">
              <a:spcAft>
                <a:spcPts val="0"/>
              </a:spcAft>
              <a:defRPr/>
            </a:pPr>
            <a:endParaRPr lang="da-DK" sz="2800" dirty="0">
              <a:solidFill>
                <a:srgbClr val="000000"/>
              </a:solidFill>
              <a:latin typeface="AU Passata"/>
            </a:endParaRPr>
          </a:p>
          <a:p>
            <a:pPr defTabSz="209550">
              <a:spcAft>
                <a:spcPts val="0"/>
              </a:spcAft>
              <a:defRPr/>
            </a:pPr>
            <a:r>
              <a:rPr lang="da-DK" sz="2000" dirty="0" err="1">
                <a:solidFill>
                  <a:srgbClr val="333333"/>
                </a:solidFill>
              </a:rPr>
              <a:t>Which</a:t>
            </a:r>
            <a:r>
              <a:rPr lang="da-DK" sz="2000" dirty="0">
                <a:solidFill>
                  <a:srgbClr val="333333"/>
                </a:solidFill>
              </a:rPr>
              <a:t> </a:t>
            </a:r>
            <a:r>
              <a:rPr lang="da-DK" sz="2000" dirty="0" err="1">
                <a:solidFill>
                  <a:srgbClr val="333333"/>
                </a:solidFill>
              </a:rPr>
              <a:t>methods</a:t>
            </a:r>
            <a:r>
              <a:rPr lang="da-DK" sz="2000" dirty="0">
                <a:solidFill>
                  <a:srgbClr val="333333"/>
                </a:solidFill>
              </a:rPr>
              <a:t> </a:t>
            </a:r>
            <a:r>
              <a:rPr lang="da-DK" sz="2000" dirty="0" err="1">
                <a:solidFill>
                  <a:srgbClr val="333333"/>
                </a:solidFill>
              </a:rPr>
              <a:t>should</a:t>
            </a:r>
            <a:r>
              <a:rPr lang="da-DK" sz="2000" dirty="0">
                <a:solidFill>
                  <a:srgbClr val="333333"/>
                </a:solidFill>
              </a:rPr>
              <a:t> </a:t>
            </a:r>
            <a:r>
              <a:rPr lang="da-DK" sz="2000" dirty="0" err="1">
                <a:solidFill>
                  <a:srgbClr val="333333"/>
                </a:solidFill>
              </a:rPr>
              <a:t>we</a:t>
            </a:r>
            <a:r>
              <a:rPr lang="da-DK" sz="2000" dirty="0">
                <a:solidFill>
                  <a:srgbClr val="333333"/>
                </a:solidFill>
              </a:rPr>
              <a:t> </a:t>
            </a:r>
            <a:r>
              <a:rPr lang="da-DK" sz="2000" dirty="0" err="1">
                <a:solidFill>
                  <a:srgbClr val="333333"/>
                </a:solidFill>
              </a:rPr>
              <a:t>use</a:t>
            </a:r>
            <a:r>
              <a:rPr lang="da-DK" sz="2000" dirty="0">
                <a:solidFill>
                  <a:srgbClr val="333333"/>
                </a:solidFill>
              </a:rPr>
              <a:t> to </a:t>
            </a:r>
            <a:r>
              <a:rPr lang="da-DK" sz="2000" dirty="0" err="1">
                <a:solidFill>
                  <a:srgbClr val="333333"/>
                </a:solidFill>
              </a:rPr>
              <a:t>compute</a:t>
            </a:r>
            <a:r>
              <a:rPr lang="da-DK" sz="2000" dirty="0">
                <a:solidFill>
                  <a:srgbClr val="333333"/>
                </a:solidFill>
              </a:rPr>
              <a:t> the marker </a:t>
            </a:r>
            <a:r>
              <a:rPr lang="da-DK" sz="2000" dirty="0" err="1">
                <a:solidFill>
                  <a:srgbClr val="333333"/>
                </a:solidFill>
              </a:rPr>
              <a:t>weights</a:t>
            </a:r>
            <a:r>
              <a:rPr lang="da-DK" sz="2000" dirty="0">
                <a:solidFill>
                  <a:srgbClr val="333333"/>
                </a:solidFill>
              </a:rPr>
              <a:t> </a:t>
            </a:r>
            <a:r>
              <a:rPr lang="da-DK" sz="2000" dirty="0" err="1">
                <a:solidFill>
                  <a:srgbClr val="333333"/>
                </a:solidFill>
              </a:rPr>
              <a:t>used</a:t>
            </a:r>
            <a:r>
              <a:rPr lang="da-DK" sz="2000" dirty="0">
                <a:solidFill>
                  <a:srgbClr val="333333"/>
                </a:solidFill>
              </a:rPr>
              <a:t> in the </a:t>
            </a:r>
            <a:r>
              <a:rPr lang="da-DK" sz="2000" dirty="0" err="1">
                <a:solidFill>
                  <a:srgbClr val="333333"/>
                </a:solidFill>
              </a:rPr>
              <a:t>polygenic</a:t>
            </a:r>
            <a:r>
              <a:rPr lang="da-DK" sz="2000" dirty="0">
                <a:solidFill>
                  <a:srgbClr val="333333"/>
                </a:solidFill>
              </a:rPr>
              <a:t> </a:t>
            </a:r>
            <a:r>
              <a:rPr lang="da-DK" sz="2000" dirty="0" err="1">
                <a:solidFill>
                  <a:srgbClr val="333333"/>
                </a:solidFill>
              </a:rPr>
              <a:t>risk</a:t>
            </a:r>
            <a:r>
              <a:rPr lang="da-DK" sz="2000" dirty="0">
                <a:solidFill>
                  <a:srgbClr val="333333"/>
                </a:solidFill>
              </a:rPr>
              <a:t> scores?</a:t>
            </a:r>
          </a:p>
          <a:p>
            <a:pPr defTabSz="209550">
              <a:spcAft>
                <a:spcPts val="0"/>
              </a:spcAft>
              <a:defRPr/>
            </a:pPr>
            <a:endParaRPr lang="en-US" sz="2200" dirty="0">
              <a:solidFill>
                <a:srgbClr val="000000"/>
              </a:solidFill>
              <a:latin typeface="AU Passata"/>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defRPr/>
            </a:pPr>
            <a:endParaRPr lang="da-DK" sz="2200" dirty="0" smtClean="0">
              <a:solidFill>
                <a:srgbClr val="333333"/>
              </a:solidFill>
            </a:endParaRPr>
          </a:p>
          <a:p>
            <a:pPr>
              <a:spcAft>
                <a:spcPts val="1200"/>
              </a:spcAft>
              <a:defRPr/>
            </a:pPr>
            <a:endParaRPr lang="da-DK" sz="2200" dirty="0">
              <a:solidFill>
                <a:srgbClr val="333333"/>
              </a:solidFill>
            </a:endParaRPr>
          </a:p>
          <a:p>
            <a:pPr>
              <a:spcAft>
                <a:spcPts val="1200"/>
              </a:spcAft>
              <a:defRPr/>
            </a:pPr>
            <a:endParaRPr lang="da-DK" sz="2200" dirty="0" smtClean="0">
              <a:solidFill>
                <a:srgbClr val="333333"/>
              </a:solidFill>
            </a:endParaRPr>
          </a:p>
          <a:p>
            <a:pPr>
              <a:spcAft>
                <a:spcPts val="1200"/>
              </a:spcAft>
              <a:defRPr/>
            </a:pPr>
            <a:endParaRPr lang="da-DK" sz="2200" dirty="0">
              <a:solidFill>
                <a:srgbClr val="333333"/>
              </a:solidFill>
            </a:endParaRPr>
          </a:p>
          <a:p>
            <a:pPr>
              <a:spcAft>
                <a:spcPts val="1200"/>
              </a:spcAft>
              <a:defRPr/>
            </a:pPr>
            <a:endParaRPr lang="da-DK" sz="2200" dirty="0" smtClean="0">
              <a:solidFill>
                <a:srgbClr val="333333"/>
              </a:solidFill>
            </a:endParaRPr>
          </a:p>
          <a:p>
            <a:pPr>
              <a:spcAft>
                <a:spcPts val="1200"/>
              </a:spcAft>
              <a:defRPr/>
            </a:pPr>
            <a:endParaRPr lang="da-DK" sz="2200" dirty="0">
              <a:solidFill>
                <a:srgbClr val="333333"/>
              </a:solidFill>
            </a:endParaRPr>
          </a:p>
          <a:p>
            <a:pPr>
              <a:spcAft>
                <a:spcPts val="1200"/>
              </a:spcAft>
              <a:defRPr/>
            </a:pPr>
            <a:endParaRPr lang="da-DK" sz="2200" dirty="0" smtClean="0">
              <a:solidFill>
                <a:srgbClr val="333333"/>
              </a:solidFill>
            </a:endParaRPr>
          </a:p>
          <a:p>
            <a:pPr>
              <a:spcAft>
                <a:spcPts val="1200"/>
              </a:spcAft>
              <a:defRPr/>
            </a:pPr>
            <a:endParaRPr lang="da-DK" sz="2200" dirty="0">
              <a:solidFill>
                <a:srgbClr val="333333"/>
              </a:solidFill>
            </a:endParaRPr>
          </a:p>
          <a:p>
            <a:pPr>
              <a:spcAft>
                <a:spcPts val="1200"/>
              </a:spcAft>
              <a:defRPr/>
            </a:pPr>
            <a:endParaRPr lang="da-DK" sz="2200" dirty="0" smtClean="0">
              <a:solidFill>
                <a:srgbClr val="333333"/>
              </a:solidFill>
            </a:endParaRPr>
          </a:p>
          <a:p>
            <a:pPr>
              <a:spcAft>
                <a:spcPts val="1200"/>
              </a:spcAft>
              <a:defRPr/>
            </a:pPr>
            <a:endParaRPr lang="da-DK" sz="2200" dirty="0" smtClean="0">
              <a:solidFill>
                <a:srgbClr val="333333"/>
              </a:solidFill>
            </a:endParaRPr>
          </a:p>
          <a:p>
            <a:pPr marL="0" marR="0" lvl="0" indent="0" algn="ctr" defTabSz="209550" rtl="0" eaLnBrk="1" fontAlgn="base" latinLnBrk="0" hangingPunct="1">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pic>
        <p:nvPicPr>
          <p:cNvPr id="6" name="Main graphic"/>
          <p:cNvPicPr/>
          <p:nvPr/>
        </p:nvPicPr>
        <p:blipFill rotWithShape="1">
          <a:blip r:embed="rId3"/>
          <a:srcRect l="-1" r="-4919" b="44681"/>
          <a:stretch/>
        </p:blipFill>
        <p:spPr>
          <a:xfrm>
            <a:off x="414392" y="2957807"/>
            <a:ext cx="4998244" cy="2757193"/>
          </a:xfrm>
          <a:prstGeom prst="rect">
            <a:avLst/>
          </a:prstGeom>
          <a:ln>
            <a:noFill/>
          </a:ln>
        </p:spPr>
      </p:pic>
      <p:grpSp>
        <p:nvGrpSpPr>
          <p:cNvPr id="8" name="Group 7"/>
          <p:cNvGrpSpPr/>
          <p:nvPr/>
        </p:nvGrpSpPr>
        <p:grpSpPr>
          <a:xfrm>
            <a:off x="5557384" y="2957807"/>
            <a:ext cx="3049589" cy="2424663"/>
            <a:chOff x="5524500" y="4114800"/>
            <a:chExt cx="3049589" cy="2424663"/>
          </a:xfrm>
        </p:grpSpPr>
        <p:pic>
          <p:nvPicPr>
            <p:cNvPr id="10" name="Main graphic"/>
            <p:cNvPicPr/>
            <p:nvPr/>
          </p:nvPicPr>
          <p:blipFill rotWithShape="1">
            <a:blip r:embed="rId3"/>
            <a:srcRect l="414" t="53790" r="42002"/>
            <a:stretch/>
          </p:blipFill>
          <p:spPr>
            <a:xfrm>
              <a:off x="5524500" y="4236256"/>
              <a:ext cx="2743201" cy="2303207"/>
            </a:xfrm>
            <a:prstGeom prst="rect">
              <a:avLst/>
            </a:prstGeom>
            <a:ln>
              <a:noFill/>
            </a:ln>
          </p:spPr>
        </p:pic>
        <p:sp>
          <p:nvSpPr>
            <p:cNvPr id="4" name="Rectangle 3"/>
            <p:cNvSpPr/>
            <p:nvPr/>
          </p:nvSpPr>
          <p:spPr bwMode="auto">
            <a:xfrm>
              <a:off x="8001000" y="4114800"/>
              <a:ext cx="573089" cy="3048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grpSp>
      <p:sp>
        <p:nvSpPr>
          <p:cNvPr id="11" name="Rectangle 10"/>
          <p:cNvSpPr/>
          <p:nvPr/>
        </p:nvSpPr>
        <p:spPr>
          <a:xfrm>
            <a:off x="6242566" y="5715000"/>
            <a:ext cx="1834156" cy="338554"/>
          </a:xfrm>
          <a:prstGeom prst="rect">
            <a:avLst/>
          </a:prstGeom>
        </p:spPr>
        <p:txBody>
          <a:bodyPr wrap="none">
            <a:spAutoFit/>
          </a:bodyPr>
          <a:lstStyle/>
          <a:p>
            <a:pPr>
              <a:spcAft>
                <a:spcPts val="0"/>
              </a:spcAft>
              <a:defRPr/>
            </a:pPr>
            <a:r>
              <a:rPr lang="da-DK" sz="1600" dirty="0" smtClean="0">
                <a:solidFill>
                  <a:srgbClr val="333333"/>
                </a:solidFill>
              </a:rPr>
              <a:t>(Ma &amp; Zhou 2021)</a:t>
            </a:r>
            <a:endParaRPr lang="da-DK" sz="1600" dirty="0">
              <a:solidFill>
                <a:srgbClr val="333333"/>
              </a:solidFill>
            </a:endParaRPr>
          </a:p>
        </p:txBody>
      </p:sp>
    </p:spTree>
    <p:extLst>
      <p:ext uri="{BB962C8B-B14F-4D97-AF65-F5344CB8AC3E}">
        <p14:creationId xmlns:p14="http://schemas.microsoft.com/office/powerpoint/2010/main" val="3838007182"/>
      </p:ext>
    </p:extLst>
  </p:cSld>
  <p:clrMapOvr>
    <a:masterClrMapping/>
  </p:clrMapOvr>
  <p:transition advClick="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0" y="505122"/>
                <a:ext cx="8382000" cy="5847755"/>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ctr" defTabSz="209550" rtl="0" eaLnBrk="1" fontAlgn="base" latinLnBrk="0" hangingPunct="1">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333333"/>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333333"/>
                    </a:solidFill>
                    <a:effectLst/>
                    <a:uLnTx/>
                    <a:uFillTx/>
                    <a:latin typeface="AU Passata"/>
                  </a:rPr>
                  <a:t>For a particular disease or trait a polygenic risk score​ (PRS) is constructed 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333333"/>
                  </a:solidFill>
                  <a:effectLst/>
                  <a:uLnTx/>
                  <a:uFillTx/>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u="none" strike="noStrike" kern="1200" cap="none" spc="0" normalizeH="0" baseline="0" noProof="0" dirty="0">
                    <a:ln>
                      <a:noFill/>
                    </a:ln>
                    <a:solidFill>
                      <a:srgbClr val="333333"/>
                    </a:solidFill>
                    <a:effectLst/>
                    <a:uLnTx/>
                    <a:uFillTx/>
                    <a:latin typeface="AU Passata"/>
                  </a:rPr>
                  <a:t>	</a:t>
                </a:r>
                <a:r>
                  <a:rPr kumimoji="0" lang="en-US" sz="2000" b="0" u="none" strike="noStrike" kern="1200" cap="none" spc="0" normalizeH="0" baseline="0" noProof="0" dirty="0" smtClean="0">
                    <a:ln>
                      <a:noFill/>
                    </a:ln>
                    <a:solidFill>
                      <a:srgbClr val="333333"/>
                    </a:solidFill>
                    <a:effectLst/>
                    <a:uLnTx/>
                    <a:uFillTx/>
                    <a:latin typeface="AU Passata"/>
                  </a:rPr>
                  <a:t>		</a:t>
                </a:r>
                <a14:m>
                  <m:oMath xmlns:m="http://schemas.openxmlformats.org/officeDocument/2006/math">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rPr>
                      <m:t>PRS</m:t>
                    </m:r>
                    <m:r>
                      <a:rPr kumimoji="0" lang="en-GB" sz="2000" b="0" i="1" u="none" strike="noStrike" kern="1200" cap="none" spc="0" normalizeH="0" baseline="0" noProof="0">
                        <a:ln>
                          <a:noFill/>
                        </a:ln>
                        <a:solidFill>
                          <a:srgbClr val="000000"/>
                        </a:solidFill>
                        <a:effectLst/>
                        <a:uLnTx/>
                        <a:uFillTx/>
                        <a:latin typeface="Cambria Math" panose="02040503050406030204" pitchFamily="18" charset="0"/>
                      </a:rPr>
                      <m:t>=</m:t>
                    </m:r>
                    <m:nary>
                      <m:naryPr>
                        <m:chr m:val="∑"/>
                        <m:limLoc m:val="undOv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i</m:t>
                        </m:r>
                        <m: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=1</m:t>
                        </m:r>
                      </m:sub>
                      <m:sup>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m</m:t>
                        </m:r>
                      </m:sup>
                      <m:e>
                        <m:sSub>
                          <m:sSub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ctrlPr>
                          </m:sSubPr>
                          <m:e>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X</m:t>
                            </m:r>
                          </m:e>
                          <m:sub>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i</m:t>
                            </m:r>
                          </m:sub>
                        </m:sSub>
                      </m:e>
                    </m:nary>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rPr>
                          <m:t>b</m:t>
                        </m:r>
                      </m:e>
                      <m:sub>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i</m:t>
                        </m:r>
                      </m:sub>
                    </m:sSub>
                  </m:oMath>
                </a14:m>
                <a:endParaRPr kumimoji="0" lang="en-US" sz="2000" b="0" i="0" u="none" strike="noStrike" kern="1200" cap="none" spc="0" normalizeH="0" baseline="0" noProof="0" dirty="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a:rPr>
                  <a:t>where </a:t>
                </a:r>
                <a14:m>
                  <m:oMath xmlns:m="http://schemas.openxmlformats.org/officeDocument/2006/math">
                    <m:sSub>
                      <m:sSub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GB" sz="2000" b="0" i="1" u="none" strike="noStrike" kern="1200" cap="none" spc="0" normalizeH="0" baseline="0" noProof="0">
                            <a:ln>
                              <a:noFill/>
                            </a:ln>
                            <a:solidFill>
                              <a:srgbClr val="000000"/>
                            </a:solidFill>
                            <a:effectLst/>
                            <a:uLnTx/>
                            <a:uFillTx/>
                            <a:latin typeface="Cambria Math" panose="02040503050406030204" pitchFamily="18" charset="0"/>
                          </a:rPr>
                          <m:t>𝑋</m:t>
                        </m:r>
                      </m:e>
                      <m:sub>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i</m:t>
                        </m:r>
                      </m:sub>
                    </m:sSub>
                  </m:oMath>
                </a14:m>
                <a:r>
                  <a:rPr kumimoji="0" lang="en-US" sz="2000" b="0" i="0" u="none" strike="noStrike" kern="1200" cap="none" spc="0" normalizeH="0" baseline="0" noProof="0" dirty="0">
                    <a:ln>
                      <a:noFill/>
                    </a:ln>
                    <a:solidFill>
                      <a:srgbClr val="000000"/>
                    </a:solidFill>
                    <a:effectLst/>
                    <a:uLnTx/>
                    <a:uFillTx/>
                    <a:latin typeface="AU Passata"/>
                  </a:rPr>
                  <a:t> is the </a:t>
                </a:r>
                <a:r>
                  <a:rPr kumimoji="0" lang="en-US" sz="2000" b="0" i="0" u="none" strike="noStrike" kern="1200" cap="none" spc="0" normalizeH="0" baseline="0" noProof="0" dirty="0" smtClean="0">
                    <a:ln>
                      <a:noFill/>
                    </a:ln>
                    <a:solidFill>
                      <a:srgbClr val="000000"/>
                    </a:solidFill>
                    <a:effectLst/>
                    <a:uLnTx/>
                    <a:uFillTx/>
                    <a:latin typeface="AU Passata"/>
                  </a:rPr>
                  <a:t>genotype, and </a:t>
                </a: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rPr>
                          <m:t>b</m:t>
                        </m:r>
                      </m:e>
                      <m:sub>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rPr>
                          <m:t>i</m:t>
                        </m:r>
                      </m:sub>
                    </m:sSub>
                  </m:oMath>
                </a14:m>
                <a:r>
                  <a:rPr kumimoji="0" lang="en-US" sz="2000" b="0" i="0" u="none" strike="noStrike" kern="1200" cap="none" spc="0" normalizeH="0" baseline="0" noProof="0" dirty="0">
                    <a:ln>
                      <a:noFill/>
                    </a:ln>
                    <a:solidFill>
                      <a:srgbClr val="000000"/>
                    </a:solidFill>
                    <a:effectLst/>
                    <a:uLnTx/>
                    <a:uFillTx/>
                    <a:latin typeface="AU Passata"/>
                  </a:rPr>
                  <a:t>the weight of the </a:t>
                </a:r>
                <a:r>
                  <a:rPr kumimoji="0" lang="en-US" sz="2000" b="0" i="0" u="none" strike="noStrike" kern="1200" cap="none" spc="0" normalizeH="0" baseline="0" noProof="0" dirty="0" err="1">
                    <a:ln>
                      <a:noFill/>
                    </a:ln>
                    <a:solidFill>
                      <a:srgbClr val="000000"/>
                    </a:solidFill>
                    <a:effectLst/>
                    <a:uLnTx/>
                    <a:uFillTx/>
                    <a:latin typeface="AU Passata"/>
                  </a:rPr>
                  <a:t>i’th</a:t>
                </a:r>
                <a:r>
                  <a:rPr kumimoji="0" lang="en-US" sz="2000" b="0" i="0" u="none" strike="noStrike" kern="1200" cap="none" spc="0" normalizeH="0" baseline="0" noProof="0" dirty="0">
                    <a:ln>
                      <a:noFill/>
                    </a:ln>
                    <a:solidFill>
                      <a:srgbClr val="000000"/>
                    </a:solidFill>
                    <a:effectLst/>
                    <a:uLnTx/>
                    <a:uFillTx/>
                    <a:latin typeface="AU Passata"/>
                  </a:rPr>
                  <a:t> single genetic </a:t>
                </a:r>
                <a:r>
                  <a:rPr kumimoji="0" lang="en-US" sz="2000" b="0" i="0" u="none" strike="noStrike" kern="1200" cap="none" spc="0" normalizeH="0" baseline="0" noProof="0" dirty="0" smtClean="0">
                    <a:ln>
                      <a:noFill/>
                    </a:ln>
                    <a:solidFill>
                      <a:srgbClr val="000000"/>
                    </a:solidFill>
                    <a:effectLst/>
                    <a:uLnTx/>
                    <a:uFillTx/>
                    <a:latin typeface="AU Passata"/>
                  </a:rPr>
                  <a:t>marker</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lang="da-DK" sz="1800" dirty="0" err="1" smtClean="0">
                    <a:solidFill>
                      <a:srgbClr val="000000"/>
                    </a:solidFill>
                    <a:latin typeface="AU Passata"/>
                  </a:rPr>
                  <a:t>weights</a:t>
                </a:r>
                <a:r>
                  <a:rPr lang="da-DK" sz="1800" dirty="0" smtClean="0">
                    <a:solidFill>
                      <a:srgbClr val="000000"/>
                    </a:solidFill>
                    <a:latin typeface="AU Passata"/>
                  </a:rPr>
                  <a:t> </a:t>
                </a:r>
                <a:r>
                  <a:rPr lang="da-DK" sz="1800" dirty="0" err="1" smtClean="0">
                    <a:solidFill>
                      <a:srgbClr val="000000"/>
                    </a:solidFill>
                    <a:latin typeface="AU Passata"/>
                  </a:rPr>
                  <a:t>could</a:t>
                </a:r>
                <a:r>
                  <a:rPr lang="da-DK" sz="1800" dirty="0" smtClean="0">
                    <a:solidFill>
                      <a:srgbClr val="000000"/>
                    </a:solidFill>
                    <a:latin typeface="AU Passata"/>
                  </a:rPr>
                  <a:t> </a:t>
                </a:r>
                <a:r>
                  <a:rPr lang="da-DK" sz="1800" dirty="0" err="1" smtClean="0">
                    <a:solidFill>
                      <a:srgbClr val="000000"/>
                    </a:solidFill>
                    <a:latin typeface="AU Passata"/>
                  </a:rPr>
                  <a:t>be</a:t>
                </a:r>
                <a:r>
                  <a:rPr lang="da-DK" sz="1800" dirty="0" smtClean="0">
                    <a:solidFill>
                      <a:srgbClr val="000000"/>
                    </a:solidFill>
                    <a:latin typeface="AU Passata"/>
                  </a:rPr>
                  <a:t>  -1,0,1  </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lang="da-DK" sz="1800" dirty="0" smtClean="0">
                    <a:solidFill>
                      <a:srgbClr val="000000"/>
                    </a:solidFill>
                    <a:latin typeface="AU Passata"/>
                  </a:rPr>
                  <a:t>or </a:t>
                </a:r>
                <a:r>
                  <a:rPr lang="da-DK" sz="1800" dirty="0" err="1" smtClean="0">
                    <a:solidFill>
                      <a:srgbClr val="000000"/>
                    </a:solidFill>
                    <a:latin typeface="AU Passata"/>
                  </a:rPr>
                  <a:t>beta’s</a:t>
                </a:r>
                <a:r>
                  <a:rPr lang="da-DK" sz="1800" dirty="0" smtClean="0">
                    <a:solidFill>
                      <a:srgbClr val="000000"/>
                    </a:solidFill>
                    <a:latin typeface="AU Passata"/>
                  </a:rPr>
                  <a:t> (or log(OR)) from a standard </a:t>
                </a:r>
                <a:r>
                  <a:rPr lang="da-DK" sz="1800" dirty="0" err="1" smtClean="0">
                    <a:solidFill>
                      <a:srgbClr val="000000"/>
                    </a:solidFill>
                    <a:latin typeface="AU Passata"/>
                  </a:rPr>
                  <a:t>genome-wide</a:t>
                </a:r>
                <a:r>
                  <a:rPr lang="da-DK" sz="1800" dirty="0" smtClean="0">
                    <a:solidFill>
                      <a:srgbClr val="000000"/>
                    </a:solidFill>
                    <a:latin typeface="AU Passata"/>
                  </a:rPr>
                  <a:t> association </a:t>
                </a:r>
                <a:r>
                  <a:rPr lang="da-DK" sz="1800" dirty="0" err="1" smtClean="0">
                    <a:solidFill>
                      <a:srgbClr val="000000"/>
                    </a:solidFill>
                    <a:latin typeface="AU Passata"/>
                  </a:rPr>
                  <a:t>analysis</a:t>
                </a:r>
                <a:r>
                  <a:rPr lang="da-DK" sz="1800" dirty="0" smtClean="0">
                    <a:solidFill>
                      <a:srgbClr val="000000"/>
                    </a:solidFill>
                    <a:latin typeface="AU Passata"/>
                  </a:rPr>
                  <a:t> </a:t>
                </a:r>
              </a:p>
              <a:p>
                <a:pPr marL="342900" lvl="0" indent="-342900">
                  <a:buFontTx/>
                  <a:buChar char="-"/>
                  <a:defRPr/>
                </a:pPr>
                <a:r>
                  <a:rPr lang="da-DK" sz="1800" dirty="0" smtClean="0">
                    <a:solidFill>
                      <a:srgbClr val="000000"/>
                    </a:solidFill>
                    <a:latin typeface="AU Passata"/>
                  </a:rPr>
                  <a:t>or </a:t>
                </a:r>
                <a:r>
                  <a:rPr lang="da-DK" sz="1800" dirty="0" err="1" smtClean="0">
                    <a:solidFill>
                      <a:srgbClr val="000000"/>
                    </a:solidFill>
                    <a:latin typeface="AU Passata"/>
                  </a:rPr>
                  <a:t>adjusted</a:t>
                </a:r>
                <a:r>
                  <a:rPr lang="da-DK" sz="1800" dirty="0" smtClean="0">
                    <a:solidFill>
                      <a:srgbClr val="000000"/>
                    </a:solidFill>
                    <a:latin typeface="AU Passata"/>
                  </a:rPr>
                  <a:t> </a:t>
                </a:r>
                <a:r>
                  <a:rPr lang="da-DK" sz="1800" dirty="0" err="1" smtClean="0">
                    <a:solidFill>
                      <a:srgbClr val="000000"/>
                    </a:solidFill>
                    <a:latin typeface="AU Passata"/>
                  </a:rPr>
                  <a:t>beta’s</a:t>
                </a:r>
                <a:r>
                  <a:rPr lang="da-DK" sz="1800" dirty="0" smtClean="0">
                    <a:solidFill>
                      <a:srgbClr val="000000"/>
                    </a:solidFill>
                    <a:latin typeface="AU Passata"/>
                  </a:rPr>
                  <a:t> </a:t>
                </a:r>
                <a:r>
                  <a:rPr lang="da-DK" sz="1800" dirty="0">
                    <a:solidFill>
                      <a:srgbClr val="000000"/>
                    </a:solidFill>
                    <a:latin typeface="AU Passata"/>
                  </a:rPr>
                  <a:t>(or log(OR)) from </a:t>
                </a:r>
                <a:r>
                  <a:rPr lang="da-DK" sz="1800" dirty="0" smtClean="0">
                    <a:solidFill>
                      <a:srgbClr val="000000"/>
                    </a:solidFill>
                    <a:latin typeface="AU Passata"/>
                  </a:rPr>
                  <a:t>multiple regression models</a:t>
                </a:r>
              </a:p>
              <a:p>
                <a:pPr marL="342900" lvl="0" indent="-342900">
                  <a:buFontTx/>
                  <a:buChar char="-"/>
                  <a:defRPr/>
                </a:pPr>
                <a:endParaRPr lang="da-DK" sz="1800" dirty="0" smtClean="0">
                  <a:solidFill>
                    <a:srgbClr val="000000"/>
                  </a:solidFill>
                  <a:latin typeface="AU Passata"/>
                </a:endParaRPr>
              </a:p>
              <a:p>
                <a:pPr marL="342900" lvl="0" indent="-342900">
                  <a:buFontTx/>
                  <a:buChar char="-"/>
                  <a:defRPr/>
                </a:pPr>
                <a:endParaRPr lang="da-DK" sz="1800" dirty="0">
                  <a:solidFill>
                    <a:srgbClr val="000000"/>
                  </a:solidFill>
                  <a:latin typeface="AU Passata"/>
                </a:endParaRPr>
              </a:p>
              <a:p>
                <a:pPr lvl="0">
                  <a:defRPr/>
                </a:pPr>
                <a:endParaRPr lang="da-DK" sz="1800" dirty="0" smtClean="0">
                  <a:solidFill>
                    <a:srgbClr val="000000"/>
                  </a:solidFill>
                  <a:latin typeface="AU Passata"/>
                </a:endParaRPr>
              </a:p>
              <a:p>
                <a:pPr marR="0" lvl="0" algn="l" defTabSz="914400" rtl="0" eaLnBrk="1" fontAlgn="base" latinLnBrk="0" hangingPunct="1">
                  <a:lnSpc>
                    <a:spcPct val="100000"/>
                  </a:lnSpc>
                  <a:spcBef>
                    <a:spcPct val="0"/>
                  </a:spcBef>
                  <a:spcAft>
                    <a:spcPct val="0"/>
                  </a:spcAft>
                  <a:buClrTx/>
                  <a:buSzTx/>
                  <a:tabLst/>
                  <a:defRPr/>
                </a:pPr>
                <a:endParaRPr kumimoji="0" lang="da-DK" sz="2000" b="0" i="0" u="none" strike="noStrike" kern="1200" cap="none" spc="0" normalizeH="0" baseline="0" noProof="0" dirty="0">
                  <a:ln>
                    <a:noFill/>
                  </a:ln>
                  <a:solidFill>
                    <a:srgbClr val="000000"/>
                  </a:solidFill>
                  <a:effectLst/>
                  <a:uLnTx/>
                  <a:uFillTx/>
                  <a:latin typeface="AU Passata"/>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0" y="505122"/>
                <a:ext cx="8382000" cy="5847755"/>
              </a:xfrm>
              <a:prstGeom prst="rect">
                <a:avLst/>
              </a:prstGeom>
              <a:blipFill>
                <a:blip r:embed="rId3"/>
                <a:stretch>
                  <a:fillRect l="-800" t="-114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17160273"/>
      </p:ext>
    </p:extLst>
  </p:cSld>
  <p:clrMapOvr>
    <a:masterClrMapping/>
  </p:clrMapOvr>
  <p:transition advClick="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0" y="457200"/>
            <a:ext cx="8382000" cy="6140142"/>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lvl="0">
              <a:spcAft>
                <a:spcPts val="1200"/>
              </a:spcAft>
            </a:pPr>
            <a:endParaRPr lang="da-DK" sz="2000" dirty="0" smtClean="0"/>
          </a:p>
          <a:p>
            <a:pPr>
              <a:spcAft>
                <a:spcPts val="0"/>
              </a:spcAft>
            </a:pPr>
            <a:r>
              <a:rPr lang="da-DK" sz="2000" dirty="0" err="1">
                <a:solidFill>
                  <a:srgbClr val="000000"/>
                </a:solidFill>
                <a:latin typeface="AU Passata"/>
              </a:rPr>
              <a:t>Which</a:t>
            </a:r>
            <a:r>
              <a:rPr lang="da-DK" sz="2000" dirty="0">
                <a:solidFill>
                  <a:srgbClr val="000000"/>
                </a:solidFill>
                <a:latin typeface="AU Passata"/>
              </a:rPr>
              <a:t> markers </a:t>
            </a:r>
            <a:r>
              <a:rPr lang="da-DK" sz="2000" dirty="0" err="1">
                <a:solidFill>
                  <a:srgbClr val="000000"/>
                </a:solidFill>
                <a:latin typeface="AU Passata"/>
              </a:rPr>
              <a:t>should</a:t>
            </a:r>
            <a:r>
              <a:rPr lang="da-DK" sz="2000" dirty="0">
                <a:solidFill>
                  <a:srgbClr val="000000"/>
                </a:solidFill>
                <a:latin typeface="AU Passata"/>
              </a:rPr>
              <a:t> </a:t>
            </a:r>
            <a:r>
              <a:rPr lang="da-DK" sz="2000" dirty="0" err="1">
                <a:solidFill>
                  <a:srgbClr val="000000"/>
                </a:solidFill>
                <a:latin typeface="AU Passata"/>
              </a:rPr>
              <a:t>be</a:t>
            </a:r>
            <a:r>
              <a:rPr lang="da-DK" sz="2000" dirty="0">
                <a:solidFill>
                  <a:srgbClr val="000000"/>
                </a:solidFill>
                <a:latin typeface="AU Passata"/>
              </a:rPr>
              <a:t> </a:t>
            </a:r>
            <a:r>
              <a:rPr lang="da-DK" sz="2000" dirty="0" err="1">
                <a:solidFill>
                  <a:srgbClr val="000000"/>
                </a:solidFill>
                <a:latin typeface="AU Passata"/>
              </a:rPr>
              <a:t>included</a:t>
            </a:r>
            <a:r>
              <a:rPr lang="da-DK" sz="2000" dirty="0">
                <a:solidFill>
                  <a:srgbClr val="000000"/>
                </a:solidFill>
                <a:latin typeface="AU Passata"/>
              </a:rPr>
              <a:t> in the </a:t>
            </a:r>
            <a:r>
              <a:rPr lang="da-DK" sz="2000" dirty="0" err="1">
                <a:solidFill>
                  <a:srgbClr val="000000"/>
                </a:solidFill>
                <a:latin typeface="AU Passata"/>
              </a:rPr>
              <a:t>polygenic</a:t>
            </a:r>
            <a:r>
              <a:rPr lang="da-DK" sz="2000" dirty="0">
                <a:solidFill>
                  <a:srgbClr val="000000"/>
                </a:solidFill>
                <a:latin typeface="AU Passata"/>
              </a:rPr>
              <a:t> </a:t>
            </a:r>
            <a:r>
              <a:rPr lang="da-DK" sz="2000" dirty="0" err="1">
                <a:solidFill>
                  <a:srgbClr val="000000"/>
                </a:solidFill>
                <a:latin typeface="AU Passata"/>
              </a:rPr>
              <a:t>risk</a:t>
            </a:r>
            <a:r>
              <a:rPr lang="da-DK" sz="2000" dirty="0">
                <a:solidFill>
                  <a:srgbClr val="000000"/>
                </a:solidFill>
                <a:latin typeface="AU Passata"/>
              </a:rPr>
              <a:t> score</a:t>
            </a:r>
            <a:r>
              <a:rPr lang="da-DK" sz="2000" dirty="0" smtClean="0">
                <a:solidFill>
                  <a:srgbClr val="000000"/>
                </a:solidFill>
                <a:latin typeface="AU Passata"/>
              </a:rPr>
              <a:t>?</a:t>
            </a:r>
          </a:p>
          <a:p>
            <a:pPr>
              <a:spcAft>
                <a:spcPts val="0"/>
              </a:spcAft>
            </a:pPr>
            <a:endParaRPr lang="da-DK" sz="2000" dirty="0">
              <a:solidFill>
                <a:srgbClr val="000000"/>
              </a:solidFill>
              <a:latin typeface="AU Passata"/>
            </a:endParaRPr>
          </a:p>
          <a:p>
            <a:pPr lvl="0">
              <a:spcAft>
                <a:spcPts val="1200"/>
              </a:spcAft>
            </a:pPr>
            <a:r>
              <a:rPr lang="en-US" sz="2000" dirty="0" smtClean="0"/>
              <a:t>Including </a:t>
            </a:r>
            <a:r>
              <a:rPr lang="en-US" sz="2000" dirty="0"/>
              <a:t>only genome-wide significant SNPs in a prediction model usually leads to poor </a:t>
            </a:r>
            <a:r>
              <a:rPr lang="en-US" sz="2000" dirty="0" smtClean="0"/>
              <a:t>prediction:</a:t>
            </a:r>
          </a:p>
          <a:p>
            <a:pPr marL="285750" lvl="0" indent="-285750">
              <a:spcAft>
                <a:spcPts val="600"/>
              </a:spcAft>
              <a:buFontTx/>
              <a:buChar char="-"/>
            </a:pPr>
            <a:r>
              <a:rPr lang="en-US" sz="1800" dirty="0" smtClean="0"/>
              <a:t>polygenic </a:t>
            </a:r>
            <a:r>
              <a:rPr lang="en-US" sz="1800" dirty="0"/>
              <a:t>nature of many complex traits means that many true predictors do not </a:t>
            </a:r>
            <a:r>
              <a:rPr lang="en-US" sz="1800" dirty="0" smtClean="0"/>
              <a:t>reach genome-wide significance significance</a:t>
            </a:r>
          </a:p>
          <a:p>
            <a:pPr marL="285750" lvl="0" indent="-285750">
              <a:spcAft>
                <a:spcPts val="600"/>
              </a:spcAft>
              <a:buFontTx/>
              <a:buChar char="-"/>
            </a:pPr>
            <a:r>
              <a:rPr lang="en-US" sz="1800" dirty="0" smtClean="0"/>
              <a:t>each </a:t>
            </a:r>
            <a:r>
              <a:rPr lang="en-US" sz="1800" dirty="0"/>
              <a:t>individually </a:t>
            </a:r>
            <a:r>
              <a:rPr lang="en-US" sz="1800" dirty="0" smtClean="0"/>
              <a:t>marker conveys </a:t>
            </a:r>
            <a:r>
              <a:rPr lang="en-US" sz="1800" dirty="0"/>
              <a:t>little information, but collectively they can be important. </a:t>
            </a:r>
            <a:endParaRPr lang="en-US" sz="1800" dirty="0" smtClean="0"/>
          </a:p>
          <a:p>
            <a:pPr lvl="0"/>
            <a:endParaRPr lang="en-US" sz="1800" dirty="0"/>
          </a:p>
          <a:p>
            <a:pPr lvl="0">
              <a:spcAft>
                <a:spcPts val="1200"/>
              </a:spcAft>
            </a:pPr>
            <a:r>
              <a:rPr lang="en-US" sz="2000" dirty="0" smtClean="0"/>
              <a:t>On </a:t>
            </a:r>
            <a:r>
              <a:rPr lang="en-US" sz="2000" dirty="0"/>
              <a:t>the other hand, including many predictors in a model risks over-fitting: </a:t>
            </a:r>
          </a:p>
          <a:p>
            <a:pPr marL="285750" lvl="0" indent="-285750">
              <a:spcAft>
                <a:spcPts val="600"/>
              </a:spcAft>
              <a:buFontTx/>
              <a:buChar char="-"/>
            </a:pPr>
            <a:r>
              <a:rPr lang="en-US" sz="1800" dirty="0" smtClean="0"/>
              <a:t>parameter </a:t>
            </a:r>
            <a:r>
              <a:rPr lang="en-US" sz="1800" dirty="0"/>
              <a:t>estimates achieve close matching of fitted values to the observed data, which appears good but ... </a:t>
            </a:r>
            <a:endParaRPr lang="en-US" sz="1800" dirty="0" smtClean="0"/>
          </a:p>
          <a:p>
            <a:pPr marL="285750" lvl="0" indent="-285750">
              <a:buFontTx/>
              <a:buChar char="-"/>
            </a:pPr>
            <a:r>
              <a:rPr lang="en-US" sz="1800" dirty="0" smtClean="0"/>
              <a:t>much </a:t>
            </a:r>
            <a:r>
              <a:rPr lang="en-US" sz="1800" dirty="0"/>
              <a:t>of this apparent success amounts to “fitting statistical noise”: parameters are tuned to irreproducible features of the data, leading to poor fit to new </a:t>
            </a:r>
            <a:r>
              <a:rPr lang="en-US" sz="1800" dirty="0" smtClean="0"/>
              <a:t>data</a:t>
            </a:r>
          </a:p>
        </p:txBody>
      </p:sp>
    </p:spTree>
    <p:extLst>
      <p:ext uri="{BB962C8B-B14F-4D97-AF65-F5344CB8AC3E}">
        <p14:creationId xmlns:p14="http://schemas.microsoft.com/office/powerpoint/2010/main" val="1820011345"/>
      </p:ext>
    </p:extLst>
  </p:cSld>
  <p:clrMapOvr>
    <a:masterClrMapping/>
  </p:clrMapOvr>
  <p:transition advClick="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5355312"/>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r>
              <a:rPr lang="da-DK" sz="2000" dirty="0">
                <a:solidFill>
                  <a:srgbClr val="333333"/>
                </a:solidFill>
              </a:rPr>
              <a:t>Standard approach </a:t>
            </a:r>
            <a:r>
              <a:rPr lang="da-DK" sz="2000" dirty="0" err="1">
                <a:solidFill>
                  <a:srgbClr val="333333"/>
                </a:solidFill>
              </a:rPr>
              <a:t>based</a:t>
            </a:r>
            <a:r>
              <a:rPr lang="da-DK" sz="2000" dirty="0">
                <a:solidFill>
                  <a:srgbClr val="333333"/>
                </a:solidFill>
              </a:rPr>
              <a:t> on LD </a:t>
            </a:r>
            <a:r>
              <a:rPr lang="da-DK" sz="2000" dirty="0" err="1">
                <a:solidFill>
                  <a:srgbClr val="333333"/>
                </a:solidFill>
              </a:rPr>
              <a:t>pruning</a:t>
            </a:r>
            <a:r>
              <a:rPr lang="da-DK" sz="2000" dirty="0">
                <a:solidFill>
                  <a:srgbClr val="333333"/>
                </a:solidFill>
              </a:rPr>
              <a:t> and </a:t>
            </a:r>
            <a:r>
              <a:rPr lang="da-DK" sz="2000" dirty="0" err="1">
                <a:solidFill>
                  <a:srgbClr val="333333"/>
                </a:solidFill>
              </a:rPr>
              <a:t>thresholding</a:t>
            </a:r>
            <a:r>
              <a:rPr lang="da-DK" sz="2000" dirty="0">
                <a:solidFill>
                  <a:srgbClr val="333333"/>
                </a:solidFill>
              </a:rPr>
              <a:t> (P+T</a:t>
            </a:r>
            <a:r>
              <a:rPr lang="da-DK" sz="2000" dirty="0" smtClean="0">
                <a:solidFill>
                  <a:srgbClr val="333333"/>
                </a:solidFill>
              </a:rPr>
              <a:t>)</a:t>
            </a:r>
            <a:r>
              <a:rPr kumimoji="0" lang="en-US" sz="2000" b="0" i="0" u="none" strike="noStrike" kern="1200" cap="none" spc="0" normalizeH="0" baseline="0" noProof="0" dirty="0" smtClean="0">
                <a:ln>
                  <a:noFill/>
                </a:ln>
                <a:solidFill>
                  <a:srgbClr val="000000"/>
                </a:solidFill>
                <a:effectLst/>
                <a:uLnTx/>
                <a:uFillTx/>
                <a:ea typeface="+mn-ea"/>
                <a:cs typeface="+mn-cs"/>
              </a:rPr>
              <a:t>:</a:t>
            </a:r>
          </a:p>
          <a:p>
            <a:r>
              <a:rPr kumimoji="0" lang="en-US" sz="2000" b="0" i="0" u="none" strike="noStrike" kern="1200" cap="none" spc="0" normalizeH="0" baseline="0" noProof="0" dirty="0" smtClean="0">
                <a:ln>
                  <a:noFill/>
                </a:ln>
                <a:solidFill>
                  <a:srgbClr val="000000"/>
                </a:solidFill>
                <a:effectLst/>
                <a:uLnTx/>
                <a:uFillTx/>
                <a:ea typeface="+mn-ea"/>
                <a:cs typeface="+mn-cs"/>
              </a:rPr>
              <a:t> </a:t>
            </a: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rPr>
              <a:t>Test </a:t>
            </a:r>
            <a:r>
              <a:rPr kumimoji="0" lang="en-US" sz="1800" b="0" i="0" u="none" strike="noStrike" kern="1200" cap="none" spc="0" normalizeH="0" baseline="0" noProof="0" dirty="0">
                <a:ln>
                  <a:noFill/>
                </a:ln>
                <a:solidFill>
                  <a:srgbClr val="000000"/>
                </a:solidFill>
                <a:effectLst/>
                <a:uLnTx/>
                <a:uFillTx/>
              </a:rPr>
              <a:t>each SNP one-at-a-time in the training sample and record those that are significant at level α and their estimated effect sizes. </a:t>
            </a:r>
            <a:endParaRPr lang="en-US" sz="1800" noProof="0" dirty="0" smtClean="0">
              <a:solidFill>
                <a:srgbClr val="000000"/>
              </a:solidFill>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US" sz="1800" b="0" i="0" u="none" strike="noStrike" kern="1200" cap="none" spc="0" normalizeH="0" baseline="0" dirty="0">
              <a:ln>
                <a:noFill/>
              </a:ln>
              <a:solidFill>
                <a:srgbClr val="000000"/>
              </a:solidFill>
              <a:effectLst/>
              <a:uLnTx/>
              <a:uFillTx/>
            </a:endParaRPr>
          </a:p>
          <a:p>
            <a:pPr marL="285750" lvl="0" indent="-285750">
              <a:buFontTx/>
              <a:buChar char="-"/>
              <a:defRPr/>
            </a:pPr>
            <a:r>
              <a:rPr kumimoji="0" lang="da-DK" sz="1800" b="0" i="0" u="none" strike="noStrike" kern="1200" cap="none" spc="0" normalizeH="0" baseline="0" noProof="0" dirty="0" err="1" smtClean="0">
                <a:ln>
                  <a:noFill/>
                </a:ln>
                <a:solidFill>
                  <a:srgbClr val="000000"/>
                </a:solidFill>
                <a:effectLst/>
                <a:uLnTx/>
                <a:uFillTx/>
              </a:rPr>
              <a:t>Account</a:t>
            </a:r>
            <a:r>
              <a:rPr kumimoji="0" lang="da-DK" sz="1800" b="0" i="0" u="none" strike="noStrike" kern="1200" cap="none" spc="0" normalizeH="0" baseline="0" noProof="0" dirty="0" smtClean="0">
                <a:ln>
                  <a:noFill/>
                </a:ln>
                <a:solidFill>
                  <a:srgbClr val="000000"/>
                </a:solidFill>
                <a:effectLst/>
                <a:uLnTx/>
                <a:uFillTx/>
              </a:rPr>
              <a:t> for LD (i.e.</a:t>
            </a:r>
            <a:r>
              <a:rPr kumimoji="0" lang="da-DK" sz="1800" b="0" i="0" u="none" strike="noStrike" kern="1200" cap="none" spc="0" normalizeH="0" noProof="0" dirty="0" smtClean="0">
                <a:ln>
                  <a:noFill/>
                </a:ln>
                <a:solidFill>
                  <a:srgbClr val="000000"/>
                </a:solidFill>
                <a:effectLst/>
                <a:uLnTx/>
                <a:uFillTx/>
              </a:rPr>
              <a:t> </a:t>
            </a:r>
            <a:r>
              <a:rPr kumimoji="0" lang="da-DK" sz="1800" b="0" i="0" u="none" strike="noStrike" kern="1200" cap="none" spc="0" normalizeH="0" noProof="0" dirty="0" err="1" smtClean="0">
                <a:ln>
                  <a:noFill/>
                </a:ln>
                <a:solidFill>
                  <a:srgbClr val="000000"/>
                </a:solidFill>
                <a:effectLst/>
                <a:uLnTx/>
                <a:uFillTx/>
              </a:rPr>
              <a:t>correlation</a:t>
            </a:r>
            <a:r>
              <a:rPr kumimoji="0" lang="da-DK" sz="1800" b="0" i="0" u="none" strike="noStrike" kern="1200" cap="none" spc="0" normalizeH="0" noProof="0" dirty="0" smtClean="0">
                <a:ln>
                  <a:noFill/>
                </a:ln>
                <a:solidFill>
                  <a:srgbClr val="000000"/>
                </a:solidFill>
                <a:effectLst/>
                <a:uLnTx/>
                <a:uFillTx/>
              </a:rPr>
              <a:t>) </a:t>
            </a:r>
            <a:r>
              <a:rPr kumimoji="0" lang="da-DK" sz="1800" b="0" i="0" u="none" strike="noStrike" kern="1200" cap="none" spc="0" normalizeH="0" noProof="0" dirty="0" err="1" smtClean="0">
                <a:ln>
                  <a:noFill/>
                </a:ln>
                <a:solidFill>
                  <a:srgbClr val="000000"/>
                </a:solidFill>
                <a:effectLst/>
                <a:uLnTx/>
                <a:uFillTx/>
              </a:rPr>
              <a:t>between</a:t>
            </a:r>
            <a:r>
              <a:rPr kumimoji="0" lang="da-DK" sz="1800" b="0" i="0" u="none" strike="noStrike" kern="1200" cap="none" spc="0" normalizeH="0" noProof="0" dirty="0" smtClean="0">
                <a:ln>
                  <a:noFill/>
                </a:ln>
                <a:solidFill>
                  <a:srgbClr val="000000"/>
                </a:solidFill>
                <a:effectLst/>
                <a:uLnTx/>
                <a:uFillTx/>
              </a:rPr>
              <a:t> markers </a:t>
            </a:r>
            <a:r>
              <a:rPr kumimoji="0" lang="da-DK" sz="1800" b="0" i="0" u="none" strike="noStrike" kern="1200" cap="none" spc="0" normalizeH="0" noProof="0" dirty="0" err="1" smtClean="0">
                <a:ln>
                  <a:noFill/>
                </a:ln>
                <a:solidFill>
                  <a:srgbClr val="000000"/>
                </a:solidFill>
                <a:effectLst/>
                <a:uLnTx/>
                <a:uFillTx/>
              </a:rPr>
              <a:t>using</a:t>
            </a:r>
            <a:r>
              <a:rPr kumimoji="0" lang="da-DK" sz="1800" b="0" i="0" u="none" strike="noStrike" kern="1200" cap="none" spc="0" normalizeH="0" noProof="0" dirty="0" smtClean="0">
                <a:ln>
                  <a:noFill/>
                </a:ln>
                <a:solidFill>
                  <a:srgbClr val="000000"/>
                </a:solidFill>
                <a:effectLst/>
                <a:uLnTx/>
                <a:uFillTx/>
              </a:rPr>
              <a:t> r2 </a:t>
            </a:r>
            <a:r>
              <a:rPr kumimoji="0" lang="da-DK" sz="1800" b="0" i="0" u="none" strike="noStrike" kern="1200" cap="none" spc="0" normalizeH="0" noProof="0" dirty="0" err="1" smtClean="0">
                <a:ln>
                  <a:noFill/>
                </a:ln>
                <a:solidFill>
                  <a:srgbClr val="000000"/>
                </a:solidFill>
                <a:effectLst/>
                <a:uLnTx/>
                <a:uFillTx/>
              </a:rPr>
              <a:t>threshold</a:t>
            </a:r>
            <a:r>
              <a:rPr kumimoji="0" lang="da-DK" sz="1800" b="0" i="0" u="none" strike="noStrike" kern="1200" cap="none" spc="0" normalizeH="0" noProof="0" dirty="0" smtClean="0">
                <a:ln>
                  <a:noFill/>
                </a:ln>
                <a:solidFill>
                  <a:srgbClr val="000000"/>
                </a:solidFill>
                <a:effectLst/>
                <a:uLnTx/>
                <a:uFillTx/>
              </a:rPr>
              <a:t> </a:t>
            </a:r>
            <a:r>
              <a:rPr kumimoji="0" lang="da-DK" sz="1800" b="0" i="0" u="none" strike="noStrike" kern="1200" cap="none" spc="0" normalizeH="0" noProof="0" dirty="0" err="1" smtClean="0">
                <a:ln>
                  <a:noFill/>
                </a:ln>
                <a:solidFill>
                  <a:srgbClr val="000000"/>
                </a:solidFill>
                <a:effectLst/>
                <a:uLnTx/>
                <a:uFillTx/>
              </a:rPr>
              <a:t>based</a:t>
            </a:r>
            <a:r>
              <a:rPr kumimoji="0" lang="da-DK" sz="1800" b="0" i="0" u="none" strike="noStrike" kern="1200" cap="none" spc="0" normalizeH="0" noProof="0" dirty="0" smtClean="0">
                <a:ln>
                  <a:noFill/>
                </a:ln>
                <a:solidFill>
                  <a:srgbClr val="000000"/>
                </a:solidFill>
                <a:effectLst/>
                <a:uLnTx/>
                <a:uFillTx/>
              </a:rPr>
              <a:t> on a LD reference panel (</a:t>
            </a:r>
            <a:r>
              <a:rPr kumimoji="0" lang="da-DK" sz="1800" b="0" i="0" u="none" strike="noStrike" kern="1200" cap="none" spc="0" normalizeH="0" noProof="0" dirty="0" err="1" smtClean="0">
                <a:ln>
                  <a:noFill/>
                </a:ln>
                <a:solidFill>
                  <a:srgbClr val="000000"/>
                </a:solidFill>
                <a:effectLst/>
                <a:uLnTx/>
                <a:uFillTx/>
              </a:rPr>
              <a:t>e.g</a:t>
            </a:r>
            <a:r>
              <a:rPr kumimoji="0" lang="da-DK" sz="1800" b="0" i="0" u="none" strike="noStrike" kern="1200" cap="none" spc="0" normalizeH="0" noProof="0" dirty="0" smtClean="0">
                <a:ln>
                  <a:noFill/>
                </a:ln>
                <a:solidFill>
                  <a:srgbClr val="000000"/>
                </a:solidFill>
                <a:effectLst/>
                <a:uLnTx/>
                <a:uFillTx/>
              </a:rPr>
              <a:t>. 1000G).</a:t>
            </a:r>
            <a:endParaRPr lang="en-US" sz="1800" dirty="0" smtClean="0"/>
          </a:p>
          <a:p>
            <a:pPr marL="285750" lvl="0" indent="-285750">
              <a:buFontTx/>
              <a:buChar char="-"/>
              <a:defRPr/>
            </a:pPr>
            <a:endParaRPr lang="en-US" sz="1800" dirty="0" smtClean="0">
              <a:solidFill>
                <a:srgbClr val="000000"/>
              </a:solidFill>
            </a:endParaRPr>
          </a:p>
          <a:p>
            <a:pPr marL="285750" lvl="0" indent="-285750">
              <a:buFontTx/>
              <a:buChar char="-"/>
              <a:defRPr/>
            </a:pPr>
            <a:r>
              <a:rPr lang="en-US" sz="1800" dirty="0" smtClean="0">
                <a:solidFill>
                  <a:srgbClr val="000000"/>
                </a:solidFill>
              </a:rPr>
              <a:t>It </a:t>
            </a:r>
            <a:r>
              <a:rPr lang="en-US" sz="1800" dirty="0">
                <a:solidFill>
                  <a:srgbClr val="000000"/>
                </a:solidFill>
              </a:rPr>
              <a:t>is common to repeat for different α </a:t>
            </a:r>
            <a:r>
              <a:rPr lang="en-US" sz="1800" dirty="0" smtClean="0">
                <a:solidFill>
                  <a:srgbClr val="000000"/>
                </a:solidFill>
              </a:rPr>
              <a:t>and </a:t>
            </a:r>
            <a:r>
              <a:rPr lang="da-DK" sz="1800" dirty="0">
                <a:solidFill>
                  <a:srgbClr val="000000"/>
                </a:solidFill>
              </a:rPr>
              <a:t>r2 </a:t>
            </a:r>
            <a:r>
              <a:rPr lang="en-US" sz="1800" dirty="0" smtClean="0">
                <a:solidFill>
                  <a:srgbClr val="000000"/>
                </a:solidFill>
              </a:rPr>
              <a:t>in </a:t>
            </a:r>
            <a:r>
              <a:rPr lang="en-US" sz="1800" dirty="0">
                <a:solidFill>
                  <a:srgbClr val="000000"/>
                </a:solidFill>
              </a:rPr>
              <a:t>order to try to </a:t>
            </a:r>
            <a:r>
              <a:rPr lang="en-US" sz="1800" dirty="0" err="1">
                <a:solidFill>
                  <a:srgbClr val="000000"/>
                </a:solidFill>
              </a:rPr>
              <a:t>maximise</a:t>
            </a:r>
            <a:r>
              <a:rPr lang="en-US" sz="1800" dirty="0">
                <a:solidFill>
                  <a:srgbClr val="000000"/>
                </a:solidFill>
              </a:rPr>
              <a:t> predictive </a:t>
            </a:r>
            <a:r>
              <a:rPr lang="en-US" sz="1800" dirty="0" smtClean="0">
                <a:solidFill>
                  <a:srgbClr val="000000"/>
                </a:solidFill>
              </a:rPr>
              <a:t>success.</a:t>
            </a:r>
            <a:endParaRPr lang="en-US" sz="1800" dirty="0">
              <a:solidFill>
                <a:srgbClr val="000000"/>
              </a:solidFill>
            </a:endParaRPr>
          </a:p>
          <a:p>
            <a:pPr marL="285750" lvl="0" indent="-285750">
              <a:buFontTx/>
              <a:buChar char="-"/>
              <a:defRPr/>
            </a:pPr>
            <a:endParaRPr lang="en-US" sz="1800" dirty="0">
              <a:solidFill>
                <a:srgbClr val="000000"/>
              </a:solidFill>
            </a:endParaRPr>
          </a:p>
          <a:p>
            <a:pPr marL="285750" lvl="0" indent="-285750">
              <a:buFontTx/>
              <a:buChar char="-"/>
              <a:defRPr/>
            </a:pPr>
            <a:endParaRPr lang="en-US" sz="1800" dirty="0" smtClean="0"/>
          </a:p>
          <a:p>
            <a:pPr marL="285750" lvl="0" indent="-285750">
              <a:buFontTx/>
              <a:buChar char="-"/>
              <a:defRPr/>
            </a:pPr>
            <a:endParaRPr lang="da-DK" sz="1800" dirty="0">
              <a:solidFill>
                <a:srgbClr val="000000"/>
              </a:solidFill>
            </a:endParaRPr>
          </a:p>
          <a:p>
            <a:pPr marL="285750" lvl="0" indent="-285750">
              <a:buFontTx/>
              <a:buChar char="-"/>
              <a:defRPr/>
            </a:pPr>
            <a:endParaRPr lang="en-US" sz="1800" dirty="0">
              <a:solidFill>
                <a:srgbClr val="000000"/>
              </a:solidFill>
            </a:endParaRPr>
          </a:p>
          <a:p>
            <a:pPr marL="285750" lvl="0" indent="-285750">
              <a:buFontTx/>
              <a:buChar char="-"/>
            </a:pPr>
            <a:endParaRPr lang="en-US" sz="1800" dirty="0">
              <a:solidFill>
                <a:srgbClr val="000000"/>
              </a:solidFill>
            </a:endParaRPr>
          </a:p>
        </p:txBody>
      </p:sp>
      <p:grpSp>
        <p:nvGrpSpPr>
          <p:cNvPr id="4" name="Group 3"/>
          <p:cNvGrpSpPr/>
          <p:nvPr/>
        </p:nvGrpSpPr>
        <p:grpSpPr>
          <a:xfrm>
            <a:off x="2895600" y="4267200"/>
            <a:ext cx="3657600" cy="2382080"/>
            <a:chOff x="2895600" y="4343400"/>
            <a:chExt cx="3657600" cy="2382080"/>
          </a:xfrm>
        </p:grpSpPr>
        <p:pic>
          <p:nvPicPr>
            <p:cNvPr id="5" name="New picture"/>
            <p:cNvPicPr/>
            <p:nvPr/>
          </p:nvPicPr>
          <p:blipFill rotWithShape="1">
            <a:blip r:embed="rId3"/>
            <a:srcRect l="19231" r="47436"/>
            <a:stretch/>
          </p:blipFill>
          <p:spPr>
            <a:xfrm>
              <a:off x="3048000" y="4343400"/>
              <a:ext cx="3505200" cy="2382080"/>
            </a:xfrm>
            <a:prstGeom prst="rect">
              <a:avLst/>
            </a:prstGeom>
          </p:spPr>
        </p:pic>
        <p:sp>
          <p:nvSpPr>
            <p:cNvPr id="3" name="Rectangle 2"/>
            <p:cNvSpPr/>
            <p:nvPr/>
          </p:nvSpPr>
          <p:spPr bwMode="auto">
            <a:xfrm>
              <a:off x="2895600" y="4343400"/>
              <a:ext cx="304800" cy="152400"/>
            </a:xfrm>
            <a:prstGeom prst="rect">
              <a:avLst/>
            </a:prstGeom>
            <a:solidFill>
              <a:srgbClr val="FFFFFF"/>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grpSp>
      <p:sp>
        <p:nvSpPr>
          <p:cNvPr id="9" name="Rectangle 8"/>
          <p:cNvSpPr/>
          <p:nvPr/>
        </p:nvSpPr>
        <p:spPr>
          <a:xfrm>
            <a:off x="7012201" y="5928090"/>
            <a:ext cx="1915461" cy="338554"/>
          </a:xfrm>
          <a:prstGeom prst="rect">
            <a:avLst/>
          </a:prstGeom>
        </p:spPr>
        <p:txBody>
          <a:bodyPr wrap="none">
            <a:spAutoFit/>
          </a:bodyPr>
          <a:lstStyle/>
          <a:p>
            <a:pPr>
              <a:spcAft>
                <a:spcPts val="0"/>
              </a:spcAft>
              <a:defRPr/>
            </a:pPr>
            <a:r>
              <a:rPr lang="da-DK" sz="1600" dirty="0" smtClean="0">
                <a:solidFill>
                  <a:srgbClr val="333333"/>
                </a:solidFill>
              </a:rPr>
              <a:t>(Rohde </a:t>
            </a:r>
            <a:r>
              <a:rPr lang="da-DK" sz="1600" dirty="0">
                <a:solidFill>
                  <a:srgbClr val="333333"/>
                </a:solidFill>
              </a:rPr>
              <a:t>et al. 2020)</a:t>
            </a:r>
          </a:p>
        </p:txBody>
      </p:sp>
    </p:spTree>
    <p:extLst>
      <p:ext uri="{BB962C8B-B14F-4D97-AF65-F5344CB8AC3E}">
        <p14:creationId xmlns:p14="http://schemas.microsoft.com/office/powerpoint/2010/main" val="3639546739"/>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06319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A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better solution to the over-fitting problem is offered by </a:t>
            </a:r>
            <a:r>
              <a:rPr kumimoji="0" lang="en-US" sz="2000" b="0" i="0" u="none" strike="noStrike" kern="1200" cap="none" spc="0" normalizeH="0" baseline="0" noProof="0" dirty="0" err="1">
                <a:ln>
                  <a:noFill/>
                </a:ln>
                <a:solidFill>
                  <a:srgbClr val="000000"/>
                </a:solidFill>
                <a:effectLst/>
                <a:uLnTx/>
                <a:uFillTx/>
                <a:latin typeface="AU Passata" pitchFamily="34" charset="0"/>
                <a:ea typeface="+mn-ea"/>
                <a:cs typeface="+mn-cs"/>
              </a:rPr>
              <a:t>penalised</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(or shrinkage) regression in which a penalty in the residual sum of squares or log-likelihood “shrinks” parameter estimates towards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zero: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R="0" lvl="0" algn="l" defTabSz="914400" rtl="0" eaLnBrk="1" fontAlgn="base" latinLnBrk="0" hangingPunct="1">
              <a:lnSpc>
                <a:spcPct val="100000"/>
              </a:lnSpc>
              <a:spcBef>
                <a:spcPct val="0"/>
              </a:spcBef>
              <a:spcAft>
                <a:spcPct val="0"/>
              </a:spcAft>
              <a:buClrTx/>
              <a:buSzTx/>
              <a:tabLst/>
              <a:defRPr/>
            </a:pPr>
            <a:r>
              <a:rPr kumimoji="0" lang="en-US" sz="2000" b="0" i="0" u="none" strike="noStrike" kern="1200" cap="none" spc="0" normalizeH="0" baseline="0" noProof="0" dirty="0" smtClean="0">
                <a:ln>
                  <a:noFill/>
                </a:ln>
                <a:solidFill>
                  <a:srgbClr val="000000"/>
                </a:solidFill>
                <a:effectLst/>
                <a:uLnTx/>
                <a:uFillTx/>
              </a:rPr>
              <a:t>It </a:t>
            </a:r>
            <a:r>
              <a:rPr kumimoji="0" lang="en-US" sz="2000" b="0" i="0" u="none" strike="noStrike" kern="1200" cap="none" spc="0" normalizeH="0" baseline="0" noProof="0" dirty="0">
                <a:ln>
                  <a:noFill/>
                </a:ln>
                <a:solidFill>
                  <a:srgbClr val="000000"/>
                </a:solidFill>
                <a:effectLst/>
                <a:uLnTx/>
                <a:uFillTx/>
              </a:rPr>
              <a:t>can also be motivated in Bayesian terms: the penalty function should reflect available knowledge about the true distribution of effect sizes of marker alleles, i.e. your prior distribution. </a:t>
            </a: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(de los </a:t>
            </a:r>
            <a:r>
              <a:rPr kumimoji="0" lang="da-DK" sz="1600" b="0" i="0" u="none" strike="noStrike" kern="1200" cap="none" spc="0" normalizeH="0" baseline="0" noProof="0" dirty="0" err="1" smtClean="0">
                <a:ln>
                  <a:noFill/>
                </a:ln>
                <a:solidFill>
                  <a:srgbClr val="000000"/>
                </a:solidFill>
                <a:effectLst/>
                <a:uLnTx/>
                <a:uFillTx/>
                <a:latin typeface="AU Passata" pitchFamily="34" charset="0"/>
                <a:ea typeface="+mn-ea"/>
                <a:cs typeface="+mn-cs"/>
              </a:rPr>
              <a:t>Campos</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et al. 2013, Rohde et al. 2020)</a:t>
            </a: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p:txBody>
      </p:sp>
      <p:grpSp>
        <p:nvGrpSpPr>
          <p:cNvPr id="3" name="Group 2"/>
          <p:cNvGrpSpPr/>
          <p:nvPr/>
        </p:nvGrpSpPr>
        <p:grpSpPr>
          <a:xfrm>
            <a:off x="1790700" y="2538473"/>
            <a:ext cx="4914900" cy="2209800"/>
            <a:chOff x="1790700" y="2538473"/>
            <a:chExt cx="4914900" cy="2209800"/>
          </a:xfrm>
        </p:grpSpPr>
        <p:pic>
          <p:nvPicPr>
            <p:cNvPr id="5" name="New picture"/>
            <p:cNvPicPr/>
            <p:nvPr/>
          </p:nvPicPr>
          <p:blipFill rotWithShape="1">
            <a:blip r:embed="rId3"/>
            <a:srcRect l="19684" t="-10527" r="25642"/>
            <a:stretch/>
          </p:blipFill>
          <p:spPr>
            <a:xfrm>
              <a:off x="1905000" y="2538473"/>
              <a:ext cx="4800600" cy="2209800"/>
            </a:xfrm>
            <a:prstGeom prst="rect">
              <a:avLst/>
            </a:prstGeom>
          </p:spPr>
        </p:pic>
        <p:sp>
          <p:nvSpPr>
            <p:cNvPr id="2" name="Rectangle 1"/>
            <p:cNvSpPr/>
            <p:nvPr/>
          </p:nvSpPr>
          <p:spPr bwMode="auto">
            <a:xfrm>
              <a:off x="4800600" y="2538473"/>
              <a:ext cx="228600" cy="433327"/>
            </a:xfrm>
            <a:prstGeom prst="rect">
              <a:avLst/>
            </a:prstGeom>
            <a:solidFill>
              <a:srgbClr val="FFFFFF"/>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sp>
          <p:nvSpPr>
            <p:cNvPr id="7" name="Rectangle 6"/>
            <p:cNvSpPr/>
            <p:nvPr/>
          </p:nvSpPr>
          <p:spPr bwMode="auto">
            <a:xfrm>
              <a:off x="1790700" y="2557309"/>
              <a:ext cx="228600" cy="433327"/>
            </a:xfrm>
            <a:prstGeom prst="rect">
              <a:avLst/>
            </a:prstGeom>
            <a:solidFill>
              <a:srgbClr val="FFFFFF"/>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grpSp>
    </p:spTree>
    <p:extLst>
      <p:ext uri="{BB962C8B-B14F-4D97-AF65-F5344CB8AC3E}">
        <p14:creationId xmlns:p14="http://schemas.microsoft.com/office/powerpoint/2010/main" val="3133080839"/>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404261" y="452497"/>
            <a:ext cx="8358740" cy="4555093"/>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lvl="0" algn="ctr" defTabSz="209550">
              <a:spcAft>
                <a:spcPts val="0"/>
              </a:spcAft>
              <a:defRPr/>
            </a:pPr>
            <a:endParaRPr lang="da-DK" sz="2000" dirty="0">
              <a:solidFill>
                <a:srgbClr val="000000"/>
              </a:solidFill>
              <a:latin typeface="AU Passata"/>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rPr>
              <a:t>Bayesian linear regression (BLR) models: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rPr>
              <a:t>unified mapping of genetic variants, estimation of genetic parameters (e.g. heritability) and prediction of disease risk  </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rPr>
              <a:t>handles different genetic architectures (few large, many small effects)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rPr>
              <a:t>scale to large data (e.g. sparse LD)</a:t>
            </a:r>
          </a:p>
          <a:p>
            <a:pPr marL="285750" marR="0" lvl="0" indent="-285750" algn="l" defTabSz="914400" rtl="0" eaLnBrk="1" fontAlgn="base" latinLnBrk="0" hangingPunct="1">
              <a:lnSpc>
                <a:spcPct val="100000"/>
              </a:lnSpc>
              <a:spcBef>
                <a:spcPct val="0"/>
              </a:spcBef>
              <a:spcAft>
                <a:spcPts val="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r" defTabSz="914400"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AU Passata" pitchFamily="34" charset="0"/>
                <a:ea typeface="+mn-ea"/>
                <a:cs typeface="+mn-cs"/>
              </a:rPr>
              <a:t>(</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Lloyd-Jones et al. 2019, Vilhjálmsson et al. 2015</a:t>
            </a:r>
            <a:r>
              <a:rPr kumimoji="0" lang="en-US" sz="1600" b="0" i="0" u="none" strike="noStrike" kern="1200" cap="none" spc="0" normalizeH="0" baseline="0" noProof="0" dirty="0">
                <a:ln>
                  <a:noFill/>
                </a:ln>
                <a:solidFill>
                  <a:srgbClr val="333333"/>
                </a:solidFill>
                <a:effectLst/>
                <a:uLnTx/>
                <a:uFillTx/>
                <a:latin typeface="AU Passata" pitchFamily="34" charset="0"/>
                <a:ea typeface="+mn-ea"/>
                <a:cs typeface="+mn-cs"/>
              </a:rPr>
              <a:t>)</a:t>
            </a:r>
          </a:p>
          <a:p>
            <a:pPr marL="285750" marR="0" lvl="0" indent="-285750" algn="l" defTabSz="914400" rtl="0" eaLnBrk="1" fontAlgn="base" latinLnBrk="0" hangingPunct="1">
              <a:lnSpc>
                <a:spcPct val="100000"/>
              </a:lnSpc>
              <a:spcBef>
                <a:spcPct val="0"/>
              </a:spcBef>
              <a:spcAft>
                <a:spcPts val="1200"/>
              </a:spcAft>
              <a:buClrTx/>
              <a:buSzTx/>
              <a:buFontTx/>
              <a:buChar char="-"/>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endParaRPr>
          </a:p>
        </p:txBody>
      </p:sp>
    </p:spTree>
    <p:extLst>
      <p:ext uri="{BB962C8B-B14F-4D97-AF65-F5344CB8AC3E}">
        <p14:creationId xmlns:p14="http://schemas.microsoft.com/office/powerpoint/2010/main" val="4117707388"/>
      </p:ext>
    </p:extLst>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5216813"/>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Estimation</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of marker </a:t>
                </a:r>
                <a:r>
                  <a:rPr kumimoji="0" lang="da-DK" sz="2000" b="0" i="0" u="none" strike="noStrike" kern="1200" cap="none" spc="0" normalizeH="0" baseline="0" noProof="0" dirty="0" err="1">
                    <a:ln>
                      <a:noFill/>
                    </a:ln>
                    <a:solidFill>
                      <a:srgbClr val="000000"/>
                    </a:solidFill>
                    <a:effectLst/>
                    <a:uLnTx/>
                    <a:uFillTx/>
                    <a:latin typeface="AU Passata" pitchFamily="34" charset="0"/>
                    <a:ea typeface="+mn-ea"/>
                    <a:cs typeface="+mn-cs"/>
                  </a:rPr>
                  <a:t>effects</a:t>
                </a: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based</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on a multiple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linear regression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model in which the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phenotype is related to the set of genetic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markers: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1"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1" i="0" u="none" strike="noStrike" kern="1200" cap="none" spc="0" normalizeH="0" baseline="0" noProof="0" dirty="0" smtClean="0">
                    <a:ln>
                      <a:noFill/>
                    </a:ln>
                    <a:solidFill>
                      <a:srgbClr val="000000"/>
                    </a:solidFill>
                    <a:effectLst/>
                    <a:uLnTx/>
                    <a:uFillTx/>
                    <a:latin typeface="AU Passata" pitchFamily="34" charset="0"/>
                    <a:ea typeface="+mn-ea"/>
                    <a:cs typeface="+mn-cs"/>
                  </a:rPr>
                  <a:t>			</a:t>
                </a:r>
                <a14:m>
                  <m:oMath xmlns:m="http://schemas.openxmlformats.org/officeDocument/2006/math">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𝐗𝐛</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𝐙𝐜</m:t>
                    </m:r>
                    <m: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𝐞</m:t>
                    </m:r>
                  </m:oMath>
                </a14:m>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1" u="none" strike="noStrike" kern="1200" cap="none" spc="0" normalizeH="0" baseline="0" noProof="0" dirty="0" smtClean="0">
                    <a:ln>
                      <a:noFill/>
                    </a:ln>
                    <a:solidFill>
                      <a:srgbClr val="000000"/>
                    </a:solidFill>
                    <a:effectLst/>
                    <a:uLnTx/>
                    <a:uFillTx/>
                  </a:rPr>
                  <a:t>y</a:t>
                </a:r>
                <a:r>
                  <a:rPr kumimoji="0" lang="en-US" sz="1800" u="none" strike="noStrike" kern="1200" cap="none" spc="0" normalizeH="0" baseline="0" noProof="0" dirty="0" smtClean="0">
                    <a:ln>
                      <a:noFill/>
                    </a:ln>
                    <a:solidFill>
                      <a:srgbClr val="000000"/>
                    </a:solidFill>
                    <a:effectLst/>
                    <a:uLnTx/>
                    <a:uFillTx/>
                  </a:rPr>
                  <a:t>:</a:t>
                </a:r>
                <a:r>
                  <a:rPr kumimoji="0" lang="en-US" sz="1800" b="1" u="none" strike="noStrike" kern="1200" cap="none" spc="0" normalizeH="0" baseline="0" noProof="0" dirty="0" smtClean="0">
                    <a:ln>
                      <a:noFill/>
                    </a:ln>
                    <a:solidFill>
                      <a:srgbClr val="000000"/>
                    </a:solidFill>
                    <a:effectLst/>
                    <a:uLnTx/>
                    <a:uFillTx/>
                  </a:rPr>
                  <a:t>  </a:t>
                </a:r>
                <a:r>
                  <a:rPr kumimoji="0" lang="en-US" sz="1800" b="0" u="none" strike="noStrike" kern="1200" cap="none" spc="0" normalizeH="0" baseline="0" noProof="0" dirty="0" smtClean="0">
                    <a:ln>
                      <a:noFill/>
                    </a:ln>
                    <a:solidFill>
                      <a:srgbClr val="000000"/>
                    </a:solidFill>
                    <a:effectLst/>
                    <a:uLnTx/>
                    <a:uFillTx/>
                  </a:rPr>
                  <a:t>is an </a:t>
                </a:r>
                <a:r>
                  <a:rPr kumimoji="0" lang="en-US" sz="1800" b="0" u="none" strike="noStrike" kern="1200" cap="none" spc="0" normalizeH="0" baseline="0" noProof="0" dirty="0">
                    <a:ln>
                      <a:noFill/>
                    </a:ln>
                    <a:solidFill>
                      <a:srgbClr val="000000"/>
                    </a:solidFill>
                    <a:effectLst/>
                    <a:uLnTx/>
                    <a:uFillTx/>
                  </a:rPr>
                  <a:t>n×1 vector of trait </a:t>
                </a:r>
                <a:r>
                  <a:rPr kumimoji="0" lang="en-US" sz="1800" b="0" u="none" strike="noStrike" kern="1200" cap="none" spc="0" normalizeH="0" baseline="0" noProof="0" dirty="0" smtClean="0">
                    <a:ln>
                      <a:noFill/>
                    </a:ln>
                    <a:solidFill>
                      <a:srgbClr val="000000"/>
                    </a:solidFill>
                    <a:effectLst/>
                    <a:uLnTx/>
                    <a:uFillTx/>
                  </a:rPr>
                  <a:t>phenotypes (centered)</a:t>
                </a:r>
              </a:p>
              <a:p>
                <a:pPr marL="0" marR="0" lvl="0" indent="0" algn="l" defTabSz="914400" rtl="0" eaLnBrk="1" fontAlgn="base" latinLnBrk="0" hangingPunct="1">
                  <a:lnSpc>
                    <a:spcPct val="100000"/>
                  </a:lnSpc>
                  <a:spcBef>
                    <a:spcPct val="0"/>
                  </a:spcBef>
                  <a:spcAft>
                    <a:spcPts val="0"/>
                  </a:spcAft>
                  <a:buClrTx/>
                  <a:buSzTx/>
                  <a:buFontTx/>
                  <a:buNone/>
                  <a:tabLst/>
                  <a:defRPr/>
                </a:pPr>
                <a14:m>
                  <m:oMath xmlns:m="http://schemas.openxmlformats.org/officeDocument/2006/math">
                    <m:r>
                      <a:rPr kumimoji="0" lang="da-DK" sz="1800" b="1" i="0" u="none" strike="noStrike" kern="1200" cap="none" spc="0" normalizeH="0" baseline="0" noProof="0">
                        <a:ln>
                          <a:noFill/>
                        </a:ln>
                        <a:solidFill>
                          <a:srgbClr val="000000"/>
                        </a:solidFill>
                        <a:effectLst/>
                        <a:uLnTx/>
                        <a:uFillTx/>
                        <a:latin typeface="Cambria Math" panose="02040503050406030204" pitchFamily="18" charset="0"/>
                      </a:rPr>
                      <m:t>𝐗</m:t>
                    </m:r>
                  </m:oMath>
                </a14:m>
                <a:r>
                  <a:rPr kumimoji="0" lang="en-US" sz="1800" u="none" strike="noStrike" kern="1200" cap="none" spc="0" normalizeH="0" baseline="0" noProof="0" dirty="0" smtClean="0">
                    <a:ln>
                      <a:noFill/>
                    </a:ln>
                    <a:solidFill>
                      <a:srgbClr val="000000"/>
                    </a:solidFill>
                    <a:effectLst/>
                    <a:uLnTx/>
                    <a:uFillTx/>
                  </a:rPr>
                  <a:t>:</a:t>
                </a:r>
                <a:r>
                  <a:rPr kumimoji="0" lang="en-US" sz="1800" b="0" u="none" strike="noStrike" kern="1200" cap="none" spc="0" normalizeH="0" baseline="0" noProof="0" dirty="0">
                    <a:ln>
                      <a:noFill/>
                    </a:ln>
                    <a:solidFill>
                      <a:srgbClr val="000000"/>
                    </a:solidFill>
                    <a:effectLst/>
                    <a:uLnTx/>
                    <a:uFillTx/>
                  </a:rPr>
                  <a:t> </a:t>
                </a:r>
                <a:r>
                  <a:rPr kumimoji="0" lang="en-US" sz="1800" b="0" u="none" strike="noStrike" kern="1200" cap="none" spc="0" normalizeH="0" baseline="0" noProof="0" dirty="0" smtClean="0">
                    <a:ln>
                      <a:noFill/>
                    </a:ln>
                    <a:solidFill>
                      <a:srgbClr val="000000"/>
                    </a:solidFill>
                    <a:effectLst/>
                    <a:uLnTx/>
                    <a:uFillTx/>
                  </a:rPr>
                  <a:t> is an </a:t>
                </a:r>
                <a:r>
                  <a:rPr kumimoji="0" lang="en-US" sz="1800" b="0" u="none" strike="noStrike" kern="1200" cap="none" spc="0" normalizeH="0" baseline="0" noProof="0" dirty="0" err="1">
                    <a:ln>
                      <a:noFill/>
                    </a:ln>
                    <a:solidFill>
                      <a:srgbClr val="000000"/>
                    </a:solidFill>
                    <a:effectLst/>
                    <a:uLnTx/>
                    <a:uFillTx/>
                  </a:rPr>
                  <a:t>n×m</a:t>
                </a:r>
                <a:r>
                  <a:rPr kumimoji="0" lang="en-US" sz="1800" b="0" u="none" strike="noStrike" kern="1200" cap="none" spc="0" normalizeH="0" baseline="0" noProof="0" dirty="0">
                    <a:ln>
                      <a:noFill/>
                    </a:ln>
                    <a:solidFill>
                      <a:srgbClr val="000000"/>
                    </a:solidFill>
                    <a:effectLst/>
                    <a:uLnTx/>
                    <a:uFillTx/>
                  </a:rPr>
                  <a:t> matrix of genotypes </a:t>
                </a:r>
                <a:r>
                  <a:rPr kumimoji="0" lang="en-US" sz="1800" b="0" u="none" strike="noStrike" kern="1200" cap="none" spc="0" normalizeH="0" baseline="0" noProof="0" dirty="0" smtClean="0">
                    <a:ln>
                      <a:noFill/>
                    </a:ln>
                    <a:solidFill>
                      <a:srgbClr val="000000"/>
                    </a:solidFill>
                    <a:effectLst/>
                    <a:uLnTx/>
                    <a:uFillTx/>
                  </a:rPr>
                  <a:t>(suitable coded)</a:t>
                </a:r>
              </a:p>
              <a:p>
                <a:pPr>
                  <a:spcAft>
                    <a:spcPts val="1200"/>
                  </a:spcAft>
                </a:pPr>
                <a14:m>
                  <m:oMath xmlns:m="http://schemas.openxmlformats.org/officeDocument/2006/math">
                    <m:r>
                      <a:rPr lang="da-DK" sz="1800" b="1">
                        <a:solidFill>
                          <a:srgbClr val="000000"/>
                        </a:solidFill>
                        <a:latin typeface="Cambria Math" panose="02040503050406030204" pitchFamily="18" charset="0"/>
                      </a:rPr>
                      <m:t>𝐛</m:t>
                    </m:r>
                  </m:oMath>
                </a14:m>
                <a:r>
                  <a:rPr lang="en-US" sz="1800" dirty="0">
                    <a:solidFill>
                      <a:srgbClr val="000000"/>
                    </a:solidFill>
                  </a:rPr>
                  <a:t>:  is an m×1 vector of marker effects</a:t>
                </a:r>
              </a:p>
              <a:p>
                <a:pPr marL="0" marR="0" lvl="0" indent="0" algn="l" defTabSz="914400" rtl="0" eaLnBrk="1" fontAlgn="base" latinLnBrk="0" hangingPunct="1">
                  <a:lnSpc>
                    <a:spcPct val="100000"/>
                  </a:lnSpc>
                  <a:spcBef>
                    <a:spcPct val="0"/>
                  </a:spcBef>
                  <a:spcAft>
                    <a:spcPts val="0"/>
                  </a:spcAft>
                  <a:buClrTx/>
                  <a:buSzTx/>
                  <a:buFontTx/>
                  <a:buNone/>
                  <a:tabLst/>
                  <a:defRPr/>
                </a:pPr>
                <a14:m>
                  <m:oMath xmlns:m="http://schemas.openxmlformats.org/officeDocument/2006/math">
                    <m:r>
                      <a:rPr kumimoji="0" lang="da-DK" sz="1800" b="1" i="0" u="none" strike="noStrike" kern="1200" cap="none" spc="0" normalizeH="0" baseline="0" noProof="0" smtClean="0">
                        <a:ln>
                          <a:noFill/>
                        </a:ln>
                        <a:solidFill>
                          <a:srgbClr val="000000"/>
                        </a:solidFill>
                        <a:effectLst/>
                        <a:uLnTx/>
                        <a:uFillTx/>
                        <a:latin typeface="Cambria Math" panose="02040503050406030204" pitchFamily="18" charset="0"/>
                      </a:rPr>
                      <m:t>𝐙</m:t>
                    </m:r>
                  </m:oMath>
                </a14:m>
                <a:r>
                  <a:rPr kumimoji="0" lang="en-US" sz="1800" b="0" u="none" strike="noStrike" kern="1200" cap="none" spc="0" normalizeH="0" baseline="0" noProof="0" dirty="0" smtClean="0">
                    <a:ln>
                      <a:noFill/>
                    </a:ln>
                    <a:solidFill>
                      <a:srgbClr val="000000"/>
                    </a:solidFill>
                    <a:effectLst/>
                    <a:uLnTx/>
                    <a:uFillTx/>
                  </a:rPr>
                  <a:t>:</a:t>
                </a:r>
                <a:r>
                  <a:rPr kumimoji="0" lang="en-US" sz="1800" b="0" u="none" strike="noStrike" kern="1200" cap="none" spc="0" normalizeH="0" baseline="0" noProof="0" dirty="0">
                    <a:ln>
                      <a:noFill/>
                    </a:ln>
                    <a:solidFill>
                      <a:srgbClr val="000000"/>
                    </a:solidFill>
                    <a:effectLst/>
                    <a:uLnTx/>
                    <a:uFillTx/>
                  </a:rPr>
                  <a:t> </a:t>
                </a:r>
                <a:r>
                  <a:rPr kumimoji="0" lang="en-US" sz="1800" b="0" u="none" strike="noStrike" kern="1200" cap="none" spc="0" normalizeH="0" baseline="0" noProof="0" dirty="0" smtClean="0">
                    <a:ln>
                      <a:noFill/>
                    </a:ln>
                    <a:solidFill>
                      <a:srgbClr val="000000"/>
                    </a:solidFill>
                    <a:effectLst/>
                    <a:uLnTx/>
                    <a:uFillTx/>
                  </a:rPr>
                  <a:t> is an </a:t>
                </a:r>
                <a:r>
                  <a:rPr kumimoji="0" lang="en-US" sz="1800" b="0" u="none" strike="noStrike" kern="1200" cap="none" spc="0" normalizeH="0" baseline="0" noProof="0" dirty="0" err="1" smtClean="0">
                    <a:ln>
                      <a:noFill/>
                    </a:ln>
                    <a:solidFill>
                      <a:srgbClr val="000000"/>
                    </a:solidFill>
                    <a:effectLst/>
                    <a:uLnTx/>
                    <a:uFillTx/>
                  </a:rPr>
                  <a:t>n×p</a:t>
                </a:r>
                <a:r>
                  <a:rPr kumimoji="0" lang="en-US" sz="1800" b="0" u="none" strike="noStrike" kern="1200" cap="none" spc="0" normalizeH="0" baseline="0" noProof="0" dirty="0" smtClean="0">
                    <a:ln>
                      <a:noFill/>
                    </a:ln>
                    <a:solidFill>
                      <a:srgbClr val="000000"/>
                    </a:solidFill>
                    <a:effectLst/>
                    <a:uLnTx/>
                    <a:uFillTx/>
                  </a:rPr>
                  <a:t> design matrix for covariates (e.g. age, location, treatment) </a:t>
                </a:r>
                <a:endParaRPr kumimoji="0" lang="en-US" sz="1800" b="0" u="none" strike="noStrike" kern="1200" cap="none" spc="0" normalizeH="0" baseline="0" noProof="0" dirty="0">
                  <a:ln>
                    <a:noFill/>
                  </a:ln>
                  <a:solidFill>
                    <a:srgbClr val="000000"/>
                  </a:solidFill>
                  <a:effectLst/>
                  <a:uLnTx/>
                  <a:uFillTx/>
                </a:endParaRPr>
              </a:p>
              <a:p>
                <a:pPr>
                  <a:spcAft>
                    <a:spcPts val="1200"/>
                  </a:spcAft>
                </a:pPr>
                <a14:m>
                  <m:oMath xmlns:m="http://schemas.openxmlformats.org/officeDocument/2006/math">
                    <m:r>
                      <a:rPr lang="da-DK" sz="1800" b="1" i="0" smtClean="0">
                        <a:solidFill>
                          <a:srgbClr val="000000"/>
                        </a:solidFill>
                        <a:latin typeface="Cambria Math" panose="02040503050406030204" pitchFamily="18" charset="0"/>
                      </a:rPr>
                      <m:t>𝐜</m:t>
                    </m:r>
                  </m:oMath>
                </a14:m>
                <a:r>
                  <a:rPr lang="en-US" sz="1800" dirty="0" smtClean="0">
                    <a:solidFill>
                      <a:srgbClr val="000000"/>
                    </a:solidFill>
                  </a:rPr>
                  <a:t>:</a:t>
                </a:r>
                <a:r>
                  <a:rPr lang="en-US" sz="1800" dirty="0">
                    <a:solidFill>
                      <a:srgbClr val="000000"/>
                    </a:solidFill>
                  </a:rPr>
                  <a:t> </a:t>
                </a:r>
                <a:r>
                  <a:rPr lang="en-US" sz="1800" dirty="0" smtClean="0">
                    <a:solidFill>
                      <a:srgbClr val="000000"/>
                    </a:solidFill>
                  </a:rPr>
                  <a:t> is an p×1 </a:t>
                </a:r>
                <a:r>
                  <a:rPr lang="en-US" sz="1800" dirty="0">
                    <a:solidFill>
                      <a:srgbClr val="000000"/>
                    </a:solidFill>
                  </a:rPr>
                  <a:t>vector of </a:t>
                </a:r>
                <a:r>
                  <a:rPr lang="en-US" sz="1800" dirty="0" smtClean="0">
                    <a:solidFill>
                      <a:srgbClr val="000000"/>
                    </a:solidFill>
                  </a:rPr>
                  <a:t>covariate effects</a:t>
                </a:r>
                <a:endParaRPr lang="en-US" sz="1800" dirty="0">
                  <a:solidFill>
                    <a:srgbClr val="000000"/>
                  </a:solidFill>
                </a:endParaRPr>
              </a:p>
              <a:p>
                <a:pPr lvl="0">
                  <a:spcAft>
                    <a:spcPts val="600"/>
                  </a:spcAft>
                </a:pPr>
                <a:r>
                  <a:rPr kumimoji="0" lang="en-US" sz="1800" b="1" u="none" strike="noStrike" kern="1200" cap="none" spc="0" normalizeH="0" baseline="0" noProof="0" dirty="0" smtClean="0">
                    <a:ln>
                      <a:noFill/>
                    </a:ln>
                    <a:solidFill>
                      <a:srgbClr val="000000"/>
                    </a:solidFill>
                    <a:effectLst/>
                    <a:uLnTx/>
                    <a:uFillTx/>
                  </a:rPr>
                  <a:t>e</a:t>
                </a:r>
                <a:r>
                  <a:rPr kumimoji="0" lang="en-US" sz="1800" u="none" strike="noStrike" kern="1200" cap="none" spc="0" normalizeH="0" baseline="0" noProof="0" dirty="0" smtClean="0">
                    <a:ln>
                      <a:noFill/>
                    </a:ln>
                    <a:solidFill>
                      <a:srgbClr val="000000"/>
                    </a:solidFill>
                    <a:effectLst/>
                    <a:uLnTx/>
                    <a:uFillTx/>
                  </a:rPr>
                  <a:t>:</a:t>
                </a:r>
                <a:r>
                  <a:rPr kumimoji="0" lang="en-US" sz="1800" b="0" u="none" strike="noStrike" kern="1200" cap="none" spc="0" normalizeH="0" baseline="0" noProof="0" dirty="0" smtClean="0">
                    <a:ln>
                      <a:noFill/>
                    </a:ln>
                    <a:solidFill>
                      <a:srgbClr val="000000"/>
                    </a:solidFill>
                    <a:effectLst/>
                    <a:uLnTx/>
                    <a:uFillTx/>
                  </a:rPr>
                  <a:t>  is an </a:t>
                </a:r>
                <a:r>
                  <a:rPr kumimoji="0" lang="en-US" sz="1800" b="0" u="none" strike="noStrike" kern="1200" cap="none" spc="0" normalizeH="0" baseline="0" noProof="0" dirty="0">
                    <a:ln>
                      <a:noFill/>
                    </a:ln>
                    <a:solidFill>
                      <a:srgbClr val="000000"/>
                    </a:solidFill>
                    <a:effectLst/>
                    <a:uLnTx/>
                    <a:uFillTx/>
                  </a:rPr>
                  <a:t>n×1 vector of </a:t>
                </a:r>
                <a:r>
                  <a:rPr kumimoji="0" lang="en-US" sz="1800" b="0" u="none" strike="noStrike" kern="1200" cap="none" spc="0" normalizeH="0" baseline="0" noProof="0" dirty="0" smtClean="0">
                    <a:ln>
                      <a:noFill/>
                    </a:ln>
                    <a:solidFill>
                      <a:srgbClr val="000000"/>
                    </a:solidFill>
                    <a:effectLst/>
                    <a:uLnTx/>
                    <a:uFillTx/>
                  </a:rPr>
                  <a:t>residuals </a:t>
                </a:r>
                <a:r>
                  <a:rPr lang="en-US" sz="1800" dirty="0"/>
                  <a:t>assumed to be </a:t>
                </a:r>
                <a:r>
                  <a:rPr lang="en-US" sz="1800" dirty="0" smtClean="0"/>
                  <a:t>independent </a:t>
                </a:r>
                <a:r>
                  <a:rPr lang="en-US" sz="1800" dirty="0"/>
                  <a:t>and </a:t>
                </a:r>
                <a:r>
                  <a:rPr lang="en-US" sz="1800" dirty="0" smtClean="0"/>
                  <a:t>normally </a:t>
                </a:r>
                <a:r>
                  <a:rPr lang="en-US" sz="1800" dirty="0"/>
                  <a:t>distributed</a:t>
                </a:r>
                <a:r>
                  <a:rPr kumimoji="0" lang="en-US" sz="1800" b="0" u="none" strike="noStrike" kern="1200" cap="none" spc="0" normalizeH="0" baseline="0" noProof="0" dirty="0" smtClean="0">
                    <a:ln>
                      <a:noFill/>
                    </a:ln>
                    <a:solidFill>
                      <a:srgbClr val="000000"/>
                    </a:solidFill>
                    <a:effectLst/>
                    <a:uLnTx/>
                    <a:uFillTx/>
                  </a:rPr>
                  <a:t> </a:t>
                </a:r>
                <a:endParaRPr kumimoji="0" lang="en-US" sz="1800" b="0" u="none" strike="noStrike" kern="1200" cap="none" spc="0" normalizeH="0" baseline="0" noProof="0" dirty="0">
                  <a:ln>
                    <a:noFill/>
                  </a:ln>
                  <a:solidFill>
                    <a:srgbClr val="000000"/>
                  </a:solidFill>
                  <a:effectLst/>
                  <a:uLnTx/>
                  <a:uFillTx/>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5216813"/>
              </a:xfrm>
              <a:prstGeom prst="rect">
                <a:avLst/>
              </a:prstGeom>
              <a:blipFill>
                <a:blip r:embed="rId3"/>
                <a:stretch>
                  <a:fillRect l="-800" t="-1168" b="-93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773783029"/>
      </p:ext>
    </p:ext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447919"/>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Who Am I?</a:t>
            </a:r>
          </a:p>
          <a:p>
            <a:pPr marL="0" marR="0" lvl="0" indent="0" algn="ctr" defTabSz="209550" rtl="0" eaLnBrk="1" fontAlgn="base" latinLnBrk="0" hangingPunct="1">
              <a:lnSpc>
                <a:spcPct val="100000"/>
              </a:lnSpc>
              <a:spcBef>
                <a:spcPct val="0"/>
              </a:spcBef>
              <a:spcAft>
                <a:spcPts val="120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ndParaRPr>
          </a:p>
          <a:p>
            <a:pPr lvl="0">
              <a:spcAft>
                <a:spcPts val="1800"/>
              </a:spcAft>
              <a:defRPr/>
            </a:pPr>
            <a:r>
              <a:rPr lang="da-DK" sz="2200" dirty="0">
                <a:solidFill>
                  <a:srgbClr val="333333"/>
                </a:solidFill>
                <a:latin typeface="AU Passata"/>
              </a:rPr>
              <a:t>Senior </a:t>
            </a:r>
            <a:r>
              <a:rPr lang="da-DK" sz="2200" dirty="0" err="1">
                <a:solidFill>
                  <a:srgbClr val="333333"/>
                </a:solidFill>
                <a:latin typeface="AU Passata"/>
              </a:rPr>
              <a:t>Scientist</a:t>
            </a:r>
            <a:r>
              <a:rPr lang="da-DK" sz="2200" dirty="0">
                <a:solidFill>
                  <a:srgbClr val="333333"/>
                </a:solidFill>
                <a:latin typeface="AU Passata"/>
              </a:rPr>
              <a:t> </a:t>
            </a:r>
            <a:r>
              <a:rPr lang="da-DK" sz="2200" dirty="0" smtClean="0">
                <a:solidFill>
                  <a:srgbClr val="333333"/>
                </a:solidFill>
                <a:latin typeface="AU Passata"/>
              </a:rPr>
              <a:t>- </a:t>
            </a:r>
            <a:r>
              <a:rPr lang="da-DK" sz="2200" dirty="0">
                <a:solidFill>
                  <a:srgbClr val="333333"/>
                </a:solidFill>
                <a:latin typeface="AU Passata"/>
              </a:rPr>
              <a:t>Center for </a:t>
            </a:r>
            <a:r>
              <a:rPr lang="da-DK" sz="2200" dirty="0" err="1">
                <a:solidFill>
                  <a:srgbClr val="333333"/>
                </a:solidFill>
                <a:latin typeface="AU Passata"/>
              </a:rPr>
              <a:t>Quantitative</a:t>
            </a:r>
            <a:r>
              <a:rPr lang="da-DK" sz="2200" dirty="0">
                <a:solidFill>
                  <a:srgbClr val="333333"/>
                </a:solidFill>
                <a:latin typeface="AU Passata"/>
              </a:rPr>
              <a:t> Genetics and </a:t>
            </a:r>
            <a:r>
              <a:rPr lang="da-DK" sz="2200" dirty="0" err="1">
                <a:solidFill>
                  <a:srgbClr val="333333"/>
                </a:solidFill>
                <a:latin typeface="AU Passata"/>
              </a:rPr>
              <a:t>Genomics</a:t>
            </a:r>
            <a:r>
              <a:rPr lang="da-DK" sz="2200" dirty="0">
                <a:solidFill>
                  <a:srgbClr val="333333"/>
                </a:solidFill>
                <a:latin typeface="AU Passata"/>
              </a:rPr>
              <a:t> (</a:t>
            </a:r>
            <a:r>
              <a:rPr lang="da-DK" sz="2200" dirty="0">
                <a:solidFill>
                  <a:srgbClr val="333333"/>
                </a:solidFill>
                <a:latin typeface="AU Passata"/>
                <a:hlinkClick r:id="rId3"/>
              </a:rPr>
              <a:t>QGG</a:t>
            </a:r>
            <a:r>
              <a:rPr lang="da-DK" sz="2200" dirty="0">
                <a:solidFill>
                  <a:srgbClr val="333333"/>
                </a:solidFill>
                <a:latin typeface="AU Passata"/>
              </a:rPr>
              <a:t>) </a:t>
            </a:r>
            <a:r>
              <a:rPr lang="da-DK" sz="2200" dirty="0" smtClean="0">
                <a:solidFill>
                  <a:srgbClr val="333333"/>
                </a:solidFill>
                <a:latin typeface="AU Passata"/>
              </a:rPr>
              <a:t>- Aarhus </a:t>
            </a:r>
            <a:r>
              <a:rPr lang="da-DK" sz="2200" dirty="0" err="1" smtClean="0">
                <a:solidFill>
                  <a:srgbClr val="333333"/>
                </a:solidFill>
                <a:latin typeface="AU Passata"/>
              </a:rPr>
              <a:t>University</a:t>
            </a:r>
            <a:r>
              <a:rPr lang="da-DK" sz="2200" dirty="0" smtClean="0">
                <a:solidFill>
                  <a:srgbClr val="333333"/>
                </a:solidFill>
                <a:latin typeface="AU Passata"/>
              </a:rPr>
              <a:t> (2003-present)</a:t>
            </a:r>
            <a:endParaRPr lang="da-DK" sz="1800" dirty="0">
              <a:solidFill>
                <a:srgbClr val="333333"/>
              </a:solidFill>
              <a:latin typeface="AU Passata"/>
            </a:endParaRPr>
          </a:p>
          <a:p>
            <a:pPr marL="342900" lvl="0" indent="-342900">
              <a:spcAft>
                <a:spcPts val="1200"/>
              </a:spcAft>
              <a:buFontTx/>
              <a:buChar char="-"/>
              <a:defRPr/>
            </a:pPr>
            <a:r>
              <a:rPr lang="en-US" sz="1800" dirty="0" smtClean="0">
                <a:solidFill>
                  <a:srgbClr val="000000"/>
                </a:solidFill>
              </a:rPr>
              <a:t>Statistical </a:t>
            </a:r>
            <a:r>
              <a:rPr lang="en-US" sz="1800" dirty="0">
                <a:solidFill>
                  <a:srgbClr val="000000"/>
                </a:solidFill>
              </a:rPr>
              <a:t>models and methods for better understanding of genetic architecture and prediction of complex traits and diseases</a:t>
            </a:r>
          </a:p>
          <a:p>
            <a:pPr marL="342900" lvl="0" indent="-342900">
              <a:spcAft>
                <a:spcPts val="0"/>
              </a:spcAft>
              <a:buFontTx/>
              <a:buChar char="-"/>
              <a:defRPr/>
            </a:pPr>
            <a:r>
              <a:rPr lang="da-DK" sz="1800" dirty="0" err="1" smtClean="0">
                <a:solidFill>
                  <a:srgbClr val="333333"/>
                </a:solidFill>
                <a:latin typeface="AU Passata"/>
              </a:rPr>
              <a:t>Implemented</a:t>
            </a:r>
            <a:r>
              <a:rPr lang="da-DK" sz="1800" dirty="0" smtClean="0">
                <a:solidFill>
                  <a:srgbClr val="333333"/>
                </a:solidFill>
                <a:latin typeface="AU Passata"/>
              </a:rPr>
              <a:t> </a:t>
            </a:r>
            <a:r>
              <a:rPr lang="da-DK" sz="1800" dirty="0" err="1" smtClean="0">
                <a:solidFill>
                  <a:srgbClr val="333333"/>
                </a:solidFill>
                <a:latin typeface="AU Passata"/>
              </a:rPr>
              <a:t>some</a:t>
            </a:r>
            <a:r>
              <a:rPr lang="da-DK" sz="1800" dirty="0" smtClean="0">
                <a:solidFill>
                  <a:srgbClr val="333333"/>
                </a:solidFill>
                <a:latin typeface="AU Passata"/>
              </a:rPr>
              <a:t> of </a:t>
            </a:r>
            <a:r>
              <a:rPr lang="da-DK" sz="1800" dirty="0" err="1" smtClean="0">
                <a:solidFill>
                  <a:srgbClr val="333333"/>
                </a:solidFill>
                <a:latin typeface="AU Passata"/>
              </a:rPr>
              <a:t>these</a:t>
            </a:r>
            <a:r>
              <a:rPr lang="da-DK" sz="1800" dirty="0" smtClean="0">
                <a:solidFill>
                  <a:srgbClr val="333333"/>
                </a:solidFill>
                <a:latin typeface="AU Passata"/>
              </a:rPr>
              <a:t> </a:t>
            </a:r>
            <a:r>
              <a:rPr lang="da-DK" sz="1800" dirty="0" err="1">
                <a:solidFill>
                  <a:srgbClr val="333333"/>
                </a:solidFill>
                <a:latin typeface="AU Passata"/>
              </a:rPr>
              <a:t>methods</a:t>
            </a:r>
            <a:r>
              <a:rPr lang="da-DK" sz="1800" dirty="0">
                <a:solidFill>
                  <a:srgbClr val="333333"/>
                </a:solidFill>
                <a:latin typeface="AU Passata"/>
              </a:rPr>
              <a:t> </a:t>
            </a:r>
            <a:r>
              <a:rPr lang="da-DK" sz="1800" dirty="0" err="1">
                <a:solidFill>
                  <a:srgbClr val="333333"/>
                </a:solidFill>
                <a:latin typeface="AU Passata"/>
              </a:rPr>
              <a:t>into</a:t>
            </a:r>
            <a:r>
              <a:rPr lang="da-DK" sz="1800" dirty="0">
                <a:solidFill>
                  <a:srgbClr val="333333"/>
                </a:solidFill>
                <a:latin typeface="AU Passata"/>
              </a:rPr>
              <a:t> </a:t>
            </a:r>
            <a:r>
              <a:rPr lang="da-DK" sz="1800" dirty="0" smtClean="0">
                <a:solidFill>
                  <a:srgbClr val="333333"/>
                </a:solidFill>
                <a:latin typeface="AU Passata"/>
              </a:rPr>
              <a:t>an R </a:t>
            </a:r>
            <a:r>
              <a:rPr lang="da-DK" sz="1800" dirty="0">
                <a:solidFill>
                  <a:srgbClr val="333333"/>
                </a:solidFill>
                <a:latin typeface="AU Passata"/>
              </a:rPr>
              <a:t>software </a:t>
            </a:r>
            <a:r>
              <a:rPr lang="da-DK" sz="1800" dirty="0" err="1">
                <a:solidFill>
                  <a:srgbClr val="333333"/>
                </a:solidFill>
                <a:latin typeface="AU Passata"/>
              </a:rPr>
              <a:t>package</a:t>
            </a:r>
            <a:r>
              <a:rPr lang="da-DK" sz="1800" dirty="0">
                <a:solidFill>
                  <a:srgbClr val="333333"/>
                </a:solidFill>
                <a:latin typeface="AU Passata"/>
              </a:rPr>
              <a:t> (</a:t>
            </a:r>
            <a:r>
              <a:rPr lang="da-DK" sz="1800" dirty="0">
                <a:latin typeface="AU Passata"/>
                <a:hlinkClick r:id="rId4"/>
              </a:rPr>
              <a:t>qgg</a:t>
            </a:r>
            <a:r>
              <a:rPr lang="da-DK" sz="1800" dirty="0">
                <a:solidFill>
                  <a:srgbClr val="333333"/>
                </a:solidFill>
                <a:latin typeface="AU Passata"/>
              </a:rPr>
              <a:t>) </a:t>
            </a:r>
            <a:r>
              <a:rPr lang="da-DK" sz="1800" dirty="0" err="1" smtClean="0">
                <a:solidFill>
                  <a:srgbClr val="333333"/>
                </a:solidFill>
                <a:latin typeface="AU Passata"/>
              </a:rPr>
              <a:t>that</a:t>
            </a:r>
            <a:r>
              <a:rPr lang="da-DK" sz="1800" dirty="0" smtClean="0">
                <a:solidFill>
                  <a:srgbClr val="333333"/>
                </a:solidFill>
                <a:latin typeface="AU Passata"/>
              </a:rPr>
              <a:t> </a:t>
            </a:r>
            <a:r>
              <a:rPr lang="da-DK" sz="1800" dirty="0" err="1" smtClean="0">
                <a:solidFill>
                  <a:srgbClr val="333333"/>
                </a:solidFill>
                <a:latin typeface="AU Passata"/>
              </a:rPr>
              <a:t>can</a:t>
            </a:r>
            <a:r>
              <a:rPr lang="da-DK" sz="1800" dirty="0" smtClean="0">
                <a:solidFill>
                  <a:srgbClr val="333333"/>
                </a:solidFill>
                <a:latin typeface="AU Passata"/>
              </a:rPr>
              <a:t> </a:t>
            </a:r>
            <a:r>
              <a:rPr lang="da-DK" sz="1800" dirty="0" err="1" smtClean="0">
                <a:solidFill>
                  <a:srgbClr val="333333"/>
                </a:solidFill>
                <a:latin typeface="AU Passata"/>
              </a:rPr>
              <a:t>be</a:t>
            </a:r>
            <a:r>
              <a:rPr lang="da-DK" sz="1800" dirty="0" smtClean="0">
                <a:solidFill>
                  <a:srgbClr val="333333"/>
                </a:solidFill>
                <a:latin typeface="AU Passata"/>
              </a:rPr>
              <a:t> </a:t>
            </a:r>
            <a:r>
              <a:rPr lang="da-DK" sz="1800" dirty="0" err="1" smtClean="0">
                <a:solidFill>
                  <a:srgbClr val="333333"/>
                </a:solidFill>
                <a:latin typeface="AU Passata"/>
              </a:rPr>
              <a:t>used</a:t>
            </a:r>
            <a:r>
              <a:rPr lang="da-DK" sz="1800" dirty="0" smtClean="0">
                <a:solidFill>
                  <a:srgbClr val="333333"/>
                </a:solidFill>
                <a:latin typeface="AU Passata"/>
              </a:rPr>
              <a:t> for </a:t>
            </a:r>
            <a:r>
              <a:rPr lang="da-DK" sz="1800" dirty="0" err="1" smtClean="0">
                <a:solidFill>
                  <a:srgbClr val="333333"/>
                </a:solidFill>
                <a:latin typeface="AU Passata"/>
              </a:rPr>
              <a:t>risk</a:t>
            </a:r>
            <a:r>
              <a:rPr lang="da-DK" sz="1800" dirty="0" smtClean="0">
                <a:solidFill>
                  <a:srgbClr val="333333"/>
                </a:solidFill>
                <a:latin typeface="AU Passata"/>
              </a:rPr>
              <a:t> </a:t>
            </a:r>
            <a:r>
              <a:rPr lang="da-DK" sz="1800" dirty="0" err="1" smtClean="0">
                <a:solidFill>
                  <a:srgbClr val="333333"/>
                </a:solidFill>
                <a:latin typeface="AU Passata"/>
              </a:rPr>
              <a:t>prediction</a:t>
            </a:r>
            <a:endParaRPr lang="da-DK" sz="1800" dirty="0" smtClean="0">
              <a:solidFill>
                <a:srgbClr val="333333"/>
              </a:solidFill>
              <a:latin typeface="AU Passata"/>
            </a:endParaRPr>
          </a:p>
          <a:p>
            <a:pPr marL="342900" lvl="0" indent="-342900">
              <a:spcAft>
                <a:spcPts val="1800"/>
              </a:spcAft>
              <a:buFontTx/>
              <a:buChar char="-"/>
              <a:defRPr/>
            </a:pPr>
            <a:endParaRPr lang="da-DK" sz="1800" dirty="0" smtClean="0">
              <a:solidFill>
                <a:srgbClr val="333333"/>
              </a:solidFill>
              <a:latin typeface="AU Passata"/>
            </a:endParaRPr>
          </a:p>
          <a:p>
            <a:pPr lvl="0">
              <a:spcAft>
                <a:spcPts val="1200"/>
              </a:spcAft>
              <a:defRPr/>
            </a:pPr>
            <a:r>
              <a:rPr lang="da-DK" sz="2200" dirty="0" smtClean="0">
                <a:solidFill>
                  <a:srgbClr val="333333"/>
                </a:solidFill>
                <a:latin typeface="AU Passata"/>
              </a:rPr>
              <a:t>Senior </a:t>
            </a:r>
            <a:r>
              <a:rPr lang="da-DK" sz="2200" dirty="0" err="1">
                <a:solidFill>
                  <a:srgbClr val="333333"/>
                </a:solidFill>
                <a:latin typeface="AU Passata"/>
              </a:rPr>
              <a:t>Scientist</a:t>
            </a:r>
            <a:r>
              <a:rPr lang="da-DK" sz="2200" dirty="0">
                <a:solidFill>
                  <a:srgbClr val="333333"/>
                </a:solidFill>
                <a:latin typeface="AU Passata"/>
              </a:rPr>
              <a:t> - </a:t>
            </a:r>
            <a:r>
              <a:rPr lang="da-DK" sz="2200" dirty="0" err="1">
                <a:solidFill>
                  <a:srgbClr val="333333"/>
                </a:solidFill>
                <a:latin typeface="AU Passata"/>
                <a:hlinkClick r:id="rId5"/>
              </a:rPr>
              <a:t>Genomics</a:t>
            </a:r>
            <a:r>
              <a:rPr lang="da-DK" sz="2200" dirty="0">
                <a:solidFill>
                  <a:srgbClr val="333333"/>
                </a:solidFill>
                <a:latin typeface="AU Passata"/>
                <a:hlinkClick r:id="rId5"/>
              </a:rPr>
              <a:t> </a:t>
            </a:r>
            <a:r>
              <a:rPr lang="da-DK" sz="2200" dirty="0" err="1">
                <a:solidFill>
                  <a:srgbClr val="333333"/>
                </a:solidFill>
                <a:latin typeface="AU Passata"/>
                <a:hlinkClick r:id="rId5"/>
              </a:rPr>
              <a:t>Plc</a:t>
            </a:r>
            <a:r>
              <a:rPr lang="da-DK" sz="2200" dirty="0">
                <a:solidFill>
                  <a:srgbClr val="333333"/>
                </a:solidFill>
                <a:latin typeface="AU Passata"/>
              </a:rPr>
              <a:t> </a:t>
            </a:r>
            <a:r>
              <a:rPr lang="da-DK" sz="2200" dirty="0" smtClean="0">
                <a:solidFill>
                  <a:srgbClr val="333333"/>
                </a:solidFill>
                <a:latin typeface="AU Passata"/>
              </a:rPr>
              <a:t>- Oxford (2016-2020</a:t>
            </a:r>
            <a:r>
              <a:rPr lang="da-DK" sz="2200" dirty="0">
                <a:solidFill>
                  <a:srgbClr val="333333"/>
                </a:solidFill>
                <a:latin typeface="AU Passata"/>
              </a:rPr>
              <a:t>)</a:t>
            </a:r>
          </a:p>
          <a:p>
            <a:pPr marL="342900" lvl="0" indent="-342900">
              <a:spcAft>
                <a:spcPts val="600"/>
              </a:spcAft>
              <a:buFontTx/>
              <a:buChar char="-"/>
            </a:pPr>
            <a:r>
              <a:rPr lang="da-DK" sz="1800" dirty="0" err="1" smtClean="0">
                <a:solidFill>
                  <a:srgbClr val="333333"/>
                </a:solidFill>
                <a:latin typeface="AU Passata"/>
              </a:rPr>
              <a:t>Genomics</a:t>
            </a:r>
            <a:r>
              <a:rPr lang="da-DK" sz="1800" dirty="0" smtClean="0">
                <a:solidFill>
                  <a:srgbClr val="333333"/>
                </a:solidFill>
                <a:latin typeface="AU Passata"/>
              </a:rPr>
              <a:t> </a:t>
            </a:r>
            <a:r>
              <a:rPr lang="da-DK" sz="1800" dirty="0" err="1" smtClean="0">
                <a:solidFill>
                  <a:srgbClr val="333333"/>
                </a:solidFill>
                <a:latin typeface="AU Passata"/>
              </a:rPr>
              <a:t>Plc</a:t>
            </a:r>
            <a:r>
              <a:rPr lang="da-DK" sz="1800" dirty="0" smtClean="0">
                <a:solidFill>
                  <a:srgbClr val="333333"/>
                </a:solidFill>
                <a:latin typeface="AU Passata"/>
              </a:rPr>
              <a:t> is a </a:t>
            </a:r>
            <a:r>
              <a:rPr lang="da-DK" sz="1800" dirty="0" err="1" smtClean="0">
                <a:solidFill>
                  <a:srgbClr val="333333"/>
                </a:solidFill>
                <a:latin typeface="AU Passata"/>
              </a:rPr>
              <a:t>company</a:t>
            </a:r>
            <a:r>
              <a:rPr lang="da-DK" sz="1800" dirty="0" smtClean="0">
                <a:solidFill>
                  <a:srgbClr val="333333"/>
                </a:solidFill>
                <a:latin typeface="AU Passata"/>
              </a:rPr>
              <a:t> </a:t>
            </a:r>
            <a:r>
              <a:rPr lang="da-DK" sz="1800" dirty="0" err="1" smtClean="0">
                <a:solidFill>
                  <a:srgbClr val="333333"/>
                </a:solidFill>
                <a:latin typeface="AU Passata"/>
              </a:rPr>
              <a:t>focused</a:t>
            </a:r>
            <a:r>
              <a:rPr lang="da-DK" sz="1800" dirty="0" smtClean="0">
                <a:solidFill>
                  <a:srgbClr val="333333"/>
                </a:solidFill>
                <a:latin typeface="AU Passata"/>
              </a:rPr>
              <a:t> on </a:t>
            </a:r>
            <a:r>
              <a:rPr lang="da-DK" sz="1800" dirty="0" err="1" smtClean="0">
                <a:solidFill>
                  <a:srgbClr val="333333"/>
                </a:solidFill>
                <a:latin typeface="AU Passata"/>
              </a:rPr>
              <a:t>using</a:t>
            </a:r>
            <a:r>
              <a:rPr lang="da-DK" sz="1800" dirty="0" smtClean="0">
                <a:solidFill>
                  <a:srgbClr val="333333"/>
                </a:solidFill>
                <a:latin typeface="AU Passata"/>
              </a:rPr>
              <a:t> </a:t>
            </a:r>
            <a:r>
              <a:rPr lang="da-DK" sz="1800" dirty="0" err="1" smtClean="0">
                <a:solidFill>
                  <a:srgbClr val="333333"/>
                </a:solidFill>
                <a:latin typeface="AU Passata"/>
              </a:rPr>
              <a:t>genomics</a:t>
            </a:r>
            <a:r>
              <a:rPr lang="da-DK" sz="1800" dirty="0" smtClean="0">
                <a:solidFill>
                  <a:srgbClr val="333333"/>
                </a:solidFill>
                <a:latin typeface="AU Passata"/>
              </a:rPr>
              <a:t> for drug </a:t>
            </a:r>
            <a:r>
              <a:rPr lang="da-DK" sz="1800" dirty="0" err="1" smtClean="0">
                <a:solidFill>
                  <a:srgbClr val="333333"/>
                </a:solidFill>
                <a:latin typeface="AU Passata"/>
              </a:rPr>
              <a:t>discovery</a:t>
            </a:r>
            <a:r>
              <a:rPr lang="da-DK" sz="1800" dirty="0" smtClean="0">
                <a:solidFill>
                  <a:srgbClr val="333333"/>
                </a:solidFill>
                <a:latin typeface="AU Passata"/>
              </a:rPr>
              <a:t> and </a:t>
            </a:r>
            <a:r>
              <a:rPr lang="da-DK" sz="1800" dirty="0" err="1" smtClean="0">
                <a:solidFill>
                  <a:srgbClr val="333333"/>
                </a:solidFill>
                <a:latin typeface="AU Passata"/>
              </a:rPr>
              <a:t>precision</a:t>
            </a:r>
            <a:r>
              <a:rPr lang="da-DK" sz="1800" dirty="0" smtClean="0">
                <a:solidFill>
                  <a:srgbClr val="333333"/>
                </a:solidFill>
                <a:latin typeface="AU Passata"/>
              </a:rPr>
              <a:t> </a:t>
            </a:r>
            <a:r>
              <a:rPr lang="da-DK" sz="1800" dirty="0" err="1" smtClean="0">
                <a:solidFill>
                  <a:srgbClr val="333333"/>
                </a:solidFill>
                <a:latin typeface="AU Passata"/>
              </a:rPr>
              <a:t>health</a:t>
            </a:r>
            <a:r>
              <a:rPr lang="da-DK" sz="1800" dirty="0" smtClean="0">
                <a:solidFill>
                  <a:srgbClr val="333333"/>
                </a:solidFill>
                <a:latin typeface="AU Passata"/>
              </a:rPr>
              <a:t> in human </a:t>
            </a:r>
            <a:r>
              <a:rPr lang="da-DK" sz="1800" dirty="0" err="1" smtClean="0">
                <a:solidFill>
                  <a:srgbClr val="333333"/>
                </a:solidFill>
                <a:latin typeface="AU Passata"/>
              </a:rPr>
              <a:t>health</a:t>
            </a:r>
            <a:r>
              <a:rPr lang="da-DK" sz="1800" dirty="0" smtClean="0">
                <a:solidFill>
                  <a:srgbClr val="333333"/>
                </a:solidFill>
                <a:latin typeface="AU Passata"/>
              </a:rPr>
              <a:t> </a:t>
            </a:r>
            <a:r>
              <a:rPr lang="da-DK" sz="1800" dirty="0" err="1" smtClean="0">
                <a:solidFill>
                  <a:srgbClr val="333333"/>
                </a:solidFill>
                <a:latin typeface="AU Passata"/>
              </a:rPr>
              <a:t>care</a:t>
            </a:r>
            <a:r>
              <a:rPr lang="da-DK" sz="1800" dirty="0" smtClean="0">
                <a:solidFill>
                  <a:srgbClr val="333333"/>
                </a:solidFill>
                <a:latin typeface="AU Passata"/>
              </a:rPr>
              <a:t> systems</a:t>
            </a:r>
          </a:p>
          <a:p>
            <a:pPr marL="342900" lvl="0" indent="-342900">
              <a:buFontTx/>
              <a:buChar char="-"/>
              <a:defRPr/>
            </a:pPr>
            <a:r>
              <a:rPr lang="da-DK" sz="1800" dirty="0" err="1" smtClean="0">
                <a:solidFill>
                  <a:srgbClr val="333333"/>
                </a:solidFill>
                <a:latin typeface="AU Passata"/>
              </a:rPr>
              <a:t>Developed</a:t>
            </a:r>
            <a:r>
              <a:rPr lang="da-DK" sz="1800" dirty="0" smtClean="0">
                <a:solidFill>
                  <a:srgbClr val="333333"/>
                </a:solidFill>
                <a:latin typeface="AU Passata"/>
              </a:rPr>
              <a:t> </a:t>
            </a:r>
            <a:r>
              <a:rPr lang="da-DK" sz="1800" dirty="0" err="1">
                <a:solidFill>
                  <a:srgbClr val="333333"/>
                </a:solidFill>
                <a:latin typeface="AU Passata"/>
              </a:rPr>
              <a:t>statistical</a:t>
            </a:r>
            <a:r>
              <a:rPr lang="da-DK" sz="1800" dirty="0">
                <a:solidFill>
                  <a:srgbClr val="333333"/>
                </a:solidFill>
                <a:latin typeface="AU Passata"/>
              </a:rPr>
              <a:t> </a:t>
            </a:r>
            <a:r>
              <a:rPr lang="da-DK" sz="1800" dirty="0" err="1">
                <a:solidFill>
                  <a:srgbClr val="333333"/>
                </a:solidFill>
                <a:latin typeface="AU Passata"/>
              </a:rPr>
              <a:t>methods</a:t>
            </a:r>
            <a:r>
              <a:rPr lang="da-DK" sz="1800" dirty="0">
                <a:solidFill>
                  <a:srgbClr val="333333"/>
                </a:solidFill>
                <a:latin typeface="AU Passata"/>
              </a:rPr>
              <a:t> </a:t>
            </a:r>
            <a:r>
              <a:rPr lang="da-DK" sz="1800" dirty="0" smtClean="0">
                <a:solidFill>
                  <a:srgbClr val="333333"/>
                </a:solidFill>
                <a:latin typeface="AU Passata"/>
              </a:rPr>
              <a:t>and </a:t>
            </a:r>
            <a:r>
              <a:rPr lang="da-DK" sz="1800" dirty="0" err="1">
                <a:solidFill>
                  <a:srgbClr val="333333"/>
                </a:solidFill>
                <a:latin typeface="AU Passata"/>
              </a:rPr>
              <a:t>contributed</a:t>
            </a:r>
            <a:r>
              <a:rPr lang="da-DK" sz="1800" dirty="0">
                <a:solidFill>
                  <a:srgbClr val="333333"/>
                </a:solidFill>
                <a:latin typeface="AU Passata"/>
              </a:rPr>
              <a:t> to </a:t>
            </a:r>
            <a:r>
              <a:rPr lang="da-DK" sz="1800" dirty="0" err="1">
                <a:solidFill>
                  <a:srgbClr val="333333"/>
                </a:solidFill>
                <a:latin typeface="AU Passata"/>
              </a:rPr>
              <a:t>implementing</a:t>
            </a:r>
            <a:r>
              <a:rPr lang="da-DK" sz="1800" dirty="0">
                <a:solidFill>
                  <a:srgbClr val="333333"/>
                </a:solidFill>
                <a:latin typeface="AU Passata"/>
              </a:rPr>
              <a:t> a </a:t>
            </a:r>
            <a:r>
              <a:rPr lang="da-DK" sz="1800" dirty="0" err="1">
                <a:solidFill>
                  <a:srgbClr val="333333"/>
                </a:solidFill>
                <a:latin typeface="AU Passata"/>
              </a:rPr>
              <a:t>computational</a:t>
            </a:r>
            <a:r>
              <a:rPr lang="da-DK" sz="1800" dirty="0">
                <a:solidFill>
                  <a:srgbClr val="333333"/>
                </a:solidFill>
                <a:latin typeface="AU Passata"/>
              </a:rPr>
              <a:t> platform for </a:t>
            </a:r>
            <a:r>
              <a:rPr lang="da-DK" sz="1800" dirty="0" err="1">
                <a:solidFill>
                  <a:srgbClr val="333333"/>
                </a:solidFill>
                <a:latin typeface="AU Passata"/>
              </a:rPr>
              <a:t>genetic</a:t>
            </a:r>
            <a:r>
              <a:rPr lang="da-DK" sz="1800" dirty="0">
                <a:solidFill>
                  <a:srgbClr val="333333"/>
                </a:solidFill>
                <a:latin typeface="AU Passata"/>
              </a:rPr>
              <a:t> </a:t>
            </a:r>
            <a:r>
              <a:rPr lang="da-DK" sz="1800" dirty="0" err="1">
                <a:solidFill>
                  <a:srgbClr val="333333"/>
                </a:solidFill>
                <a:latin typeface="AU Passata"/>
              </a:rPr>
              <a:t>risk</a:t>
            </a:r>
            <a:r>
              <a:rPr lang="da-DK" sz="1800" dirty="0">
                <a:solidFill>
                  <a:srgbClr val="333333"/>
                </a:solidFill>
                <a:latin typeface="AU Passata"/>
              </a:rPr>
              <a:t> </a:t>
            </a:r>
            <a:r>
              <a:rPr lang="da-DK" sz="1800" dirty="0" err="1">
                <a:solidFill>
                  <a:srgbClr val="333333"/>
                </a:solidFill>
                <a:latin typeface="AU Passata"/>
              </a:rPr>
              <a:t>prediction</a:t>
            </a:r>
            <a:r>
              <a:rPr lang="da-DK" sz="1800" dirty="0">
                <a:solidFill>
                  <a:srgbClr val="333333"/>
                </a:solidFill>
                <a:latin typeface="AU Passata"/>
              </a:rPr>
              <a:t> </a:t>
            </a:r>
            <a:r>
              <a:rPr lang="da-DK" sz="1800" dirty="0" err="1">
                <a:solidFill>
                  <a:srgbClr val="333333"/>
                </a:solidFill>
                <a:latin typeface="AU Passata"/>
              </a:rPr>
              <a:t>used</a:t>
            </a:r>
            <a:r>
              <a:rPr lang="da-DK" sz="1800" dirty="0">
                <a:solidFill>
                  <a:srgbClr val="333333"/>
                </a:solidFill>
                <a:latin typeface="AU Passata"/>
              </a:rPr>
              <a:t> in </a:t>
            </a:r>
            <a:r>
              <a:rPr lang="da-DK" sz="1800" dirty="0" smtClean="0">
                <a:solidFill>
                  <a:srgbClr val="333333"/>
                </a:solidFill>
                <a:latin typeface="AU Passata"/>
              </a:rPr>
              <a:t>Precision Health</a:t>
            </a:r>
            <a:endParaRPr lang="da-DK" sz="1800" dirty="0">
              <a:solidFill>
                <a:srgbClr val="333333"/>
              </a:solidFill>
              <a:latin typeface="AU Passata"/>
            </a:endParaRPr>
          </a:p>
          <a:p>
            <a:pPr marL="342900" lvl="0" indent="-342900">
              <a:buFontTx/>
              <a:buChar char="-"/>
              <a:defRPr/>
            </a:pPr>
            <a:endParaRPr lang="da-DK" sz="1800" dirty="0">
              <a:solidFill>
                <a:srgbClr val="333333"/>
              </a:solidFill>
              <a:latin typeface="AU Passata"/>
            </a:endParaRPr>
          </a:p>
          <a:p>
            <a:pPr lvl="0">
              <a:defRPr/>
            </a:pPr>
            <a:endParaRPr lang="da-DK" sz="1800" dirty="0">
              <a:solidFill>
                <a:srgbClr val="333333"/>
              </a:solidFill>
              <a:latin typeface="AU Passata"/>
            </a:endParaRPr>
          </a:p>
          <a:p>
            <a:pPr lvl="0">
              <a:defRPr/>
            </a:pPr>
            <a:endParaRPr lang="da-DK" sz="1800" dirty="0">
              <a:solidFill>
                <a:srgbClr val="333333"/>
              </a:solidFill>
              <a:latin typeface="AU Passata"/>
            </a:endParaRPr>
          </a:p>
          <a:p>
            <a:pPr lvl="0">
              <a:defRPr/>
            </a:pPr>
            <a:endParaRPr lang="da-DK" sz="1800" dirty="0">
              <a:solidFill>
                <a:srgbClr val="333333"/>
              </a:solidFill>
              <a:latin typeface="AU Passata"/>
            </a:endParaRPr>
          </a:p>
        </p:txBody>
      </p:sp>
    </p:spTree>
    <p:extLst>
      <p:ext uri="{BB962C8B-B14F-4D97-AF65-F5344CB8AC3E}">
        <p14:creationId xmlns:p14="http://schemas.microsoft.com/office/powerpoint/2010/main" val="170597063"/>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4508927"/>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Estimation</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of marker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effects</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based</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on a multiple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linear regression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model in which the phenotype is related to the set of genetic markers: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1"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1" u="none" strike="noStrike" kern="1200" cap="none" spc="0" normalizeH="0" baseline="0" noProof="0" dirty="0" smtClean="0">
                    <a:ln>
                      <a:noFill/>
                    </a:ln>
                    <a:solidFill>
                      <a:srgbClr val="000000"/>
                    </a:solidFill>
                    <a:effectLst/>
                    <a:uLnTx/>
                    <a:uFillTx/>
                  </a:rPr>
                  <a:t>			</a:t>
                </a:r>
                <a14:m>
                  <m:oMath xmlns:m="http://schemas.openxmlformats.org/officeDocument/2006/math">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𝐲</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𝐗𝐛</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rPr>
                      <m:t>+</m:t>
                    </m:r>
                    <m:r>
                      <a:rPr kumimoji="0" lang="da-DK" sz="2000" b="1" i="0" u="none" strike="noStrike" kern="1200" cap="none" spc="0" normalizeH="0" baseline="0" noProof="0" smtClean="0">
                        <a:ln>
                          <a:noFill/>
                        </a:ln>
                        <a:solidFill>
                          <a:srgbClr val="000000"/>
                        </a:solidFill>
                        <a:effectLst/>
                        <a:uLnTx/>
                        <a:uFillTx/>
                        <a:latin typeface="Cambria Math" panose="02040503050406030204" pitchFamily="18" charset="0"/>
                      </a:rPr>
                      <m:t>𝐙𝐜</m:t>
                    </m:r>
                    <m: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rPr>
                      <m:t>+ </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𝐞</m:t>
                    </m:r>
                  </m:oMath>
                </a14:m>
                <a:r>
                  <a:rPr kumimoji="0" lang="en-US" sz="2000" b="0" u="none" strike="noStrike" kern="1200" cap="none" spc="0" normalizeH="0" baseline="0" noProof="0" dirty="0" smtClean="0">
                    <a:ln>
                      <a:noFill/>
                    </a:ln>
                    <a:solidFill>
                      <a:srgbClr val="000000"/>
                    </a:solidFill>
                    <a:effectLst/>
                    <a:uLnTx/>
                    <a:uFillTx/>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u="none" strike="noStrike" kern="1200" cap="none" spc="0" normalizeH="0" baseline="0" noProof="0" dirty="0" smtClean="0">
                  <a:ln>
                    <a:noFill/>
                  </a:ln>
                  <a:solidFill>
                    <a:srgbClr val="000000"/>
                  </a:solidFill>
                  <a:effectLst/>
                  <a:uLnTx/>
                  <a:uFillTx/>
                </a:endParaRPr>
              </a:p>
              <a:p>
                <a:pPr>
                  <a:spcAft>
                    <a:spcPts val="600"/>
                  </a:spcAft>
                </a:pPr>
                <a:endParaRPr lang="da-DK" sz="2000" dirty="0"/>
              </a:p>
              <a:p>
                <a:pPr marL="342900" indent="-342900">
                  <a:spcAft>
                    <a:spcPts val="1200"/>
                  </a:spcAft>
                  <a:buFontTx/>
                  <a:buChar char="-"/>
                </a:pPr>
                <a:r>
                  <a:rPr lang="en-US" sz="1800" dirty="0" smtClean="0"/>
                  <a:t>Most </a:t>
                </a:r>
                <a:r>
                  <a:rPr lang="en-US" sz="1800" dirty="0"/>
                  <a:t>often only additive genetics effects are modelled, thus ignoring dominance and </a:t>
                </a:r>
                <a:r>
                  <a:rPr lang="en-US" sz="1800" dirty="0" smtClean="0"/>
                  <a:t>epistasis. </a:t>
                </a:r>
                <a:endParaRPr lang="en-US" sz="1800" dirty="0"/>
              </a:p>
              <a:p>
                <a:pPr marL="342900" indent="-342900">
                  <a:spcAft>
                    <a:spcPts val="600"/>
                  </a:spcAft>
                  <a:buFontTx/>
                  <a:buChar char="-"/>
                </a:pPr>
                <a:r>
                  <a:rPr lang="en-US" sz="1800" dirty="0" smtClean="0"/>
                  <a:t>Independence </a:t>
                </a:r>
                <a:r>
                  <a:rPr lang="en-US" sz="1800" dirty="0"/>
                  <a:t>of the </a:t>
                </a:r>
                <a:r>
                  <a:rPr lang="en-US" sz="1800" dirty="0" smtClean="0"/>
                  <a:t>residuals </a:t>
                </a:r>
                <a:r>
                  <a:rPr lang="en-US" sz="1800" dirty="0"/>
                  <a:t>implies that all kinship effects are assumed to be accounted for through the markers. </a:t>
                </a: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4508927"/>
              </a:xfrm>
              <a:prstGeom prst="rect">
                <a:avLst/>
              </a:prstGeom>
              <a:blipFill>
                <a:blip r:embed="rId3"/>
                <a:stretch>
                  <a:fillRect l="-800" t="-135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659905974"/>
      </p:ext>
    </p:extLst>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5856347"/>
              </a:xfrm>
              <a:prstGeom prst="rect">
                <a:avLst/>
              </a:prstGeom>
              <a:noFill/>
              <a:ln w="9525">
                <a:noFill/>
                <a:miter lim="800000"/>
                <a:headEnd/>
                <a:tailEnd/>
              </a:ln>
            </p:spPr>
            <p:txBody>
              <a:bodyPr wrap="square">
                <a:spAutoFit/>
              </a:bodyPr>
              <a:lstStyle/>
              <a:p>
                <a:pPr algn="ctr" defTabSz="209550">
                  <a:spcAft>
                    <a:spcPts val="0"/>
                  </a:spcAft>
                  <a:defRPr/>
                </a:pPr>
                <a:r>
                  <a:rPr lang="en-US" sz="2800" dirty="0" smtClean="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Estimation</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of marker </a:t>
                </a:r>
                <a:r>
                  <a:rPr kumimoji="0" lang="da-DK" sz="2000" b="0" i="0" u="none" strike="noStrike" kern="1200" cap="none" spc="0" normalizeH="0" baseline="0" noProof="0" dirty="0" err="1">
                    <a:ln>
                      <a:noFill/>
                    </a:ln>
                    <a:solidFill>
                      <a:srgbClr val="000000"/>
                    </a:solidFill>
                    <a:effectLst/>
                    <a:uLnTx/>
                    <a:uFillTx/>
                    <a:latin typeface="AU Passata" pitchFamily="34" charset="0"/>
                    <a:ea typeface="+mn-ea"/>
                    <a:cs typeface="+mn-cs"/>
                  </a:rPr>
                  <a:t>effects</a:t>
                </a: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is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based</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on a multiple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linear regression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model fitted to the phenotypes in the training data: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u="none" strike="noStrike" kern="1200" cap="none" spc="0" normalizeH="0" baseline="0" noProof="0" dirty="0" smtClean="0">
                  <a:ln>
                    <a:noFill/>
                  </a:ln>
                  <a:solidFill>
                    <a:srgbClr val="000000"/>
                  </a:solidFill>
                  <a:effectLst/>
                  <a:uLnTx/>
                  <a:uFillTx/>
                </a:endParaRPr>
              </a:p>
              <a:p>
                <a:pPr lvl="0"/>
                <a:r>
                  <a:rPr kumimoji="0" lang="da-DK" sz="2000" b="1" u="none" strike="noStrike" kern="1200" cap="none" spc="0" normalizeH="0" baseline="0" noProof="0" dirty="0" smtClean="0">
                    <a:ln>
                      <a:noFill/>
                    </a:ln>
                    <a:solidFill>
                      <a:srgbClr val="000000"/>
                    </a:solidFill>
                    <a:effectLst/>
                    <a:uLnTx/>
                    <a:uFillTx/>
                  </a:rPr>
                  <a:t>		</a:t>
                </a:r>
                <a14:m>
                  <m:oMath xmlns:m="http://schemas.openxmlformats.org/officeDocument/2006/math">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𝐲</m:t>
                    </m:r>
                    <m:r>
                      <m:rPr>
                        <m:sty m:val="p"/>
                      </m:rPr>
                      <a:rPr kumimoji="0" lang="da-DK" sz="2000" b="0" i="0" u="none" strike="noStrike" kern="1200" cap="none" spc="0" normalizeH="0" baseline="-25000" noProof="0" smtClean="0">
                        <a:ln>
                          <a:noFill/>
                        </a:ln>
                        <a:solidFill>
                          <a:srgbClr val="000000"/>
                        </a:solidFill>
                        <a:effectLst/>
                        <a:uLnTx/>
                        <a:uFillTx/>
                        <a:latin typeface="Cambria Math" panose="02040503050406030204" pitchFamily="18" charset="0"/>
                      </a:rPr>
                      <m:t>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𝐗</m:t>
                    </m:r>
                    <m:r>
                      <m:rPr>
                        <m:sty m:val="p"/>
                      </m:rPr>
                      <a:rPr lang="da-DK" sz="2000" b="0" i="0" baseline="-25000">
                        <a:solidFill>
                          <a:srgbClr val="000000"/>
                        </a:solidFill>
                        <a:latin typeface="Cambria Math" panose="02040503050406030204" pitchFamily="18" charset="0"/>
                      </a:rPr>
                      <m:t>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𝐛</m:t>
                    </m:r>
                    <m:r>
                      <m:rPr>
                        <m:sty m:val="p"/>
                      </m:rPr>
                      <a:rPr lang="da-DK" sz="2000" b="0" i="0" baseline="-25000" smtClean="0">
                        <a:solidFill>
                          <a:srgbClr val="000000"/>
                        </a:solidFill>
                        <a:latin typeface="Cambria Math" panose="02040503050406030204" pitchFamily="18" charset="0"/>
                      </a:rPr>
                      <m:t>T</m:t>
                    </m:r>
                    <m:r>
                      <a:rPr lang="da-DK" sz="2000" b="1">
                        <a:solidFill>
                          <a:srgbClr val="000000"/>
                        </a:solidFill>
                        <a:latin typeface="Cambria Math" panose="02040503050406030204" pitchFamily="18" charset="0"/>
                      </a:rPr>
                      <m:t>+</m:t>
                    </m:r>
                    <m:r>
                      <a:rPr lang="da-DK" sz="2000" b="1" i="0" smtClean="0">
                        <a:solidFill>
                          <a:srgbClr val="000000"/>
                        </a:solidFill>
                        <a:latin typeface="Cambria Math" panose="02040503050406030204" pitchFamily="18" charset="0"/>
                      </a:rPr>
                      <m:t>𝐙</m:t>
                    </m:r>
                    <m:r>
                      <m:rPr>
                        <m:sty m:val="p"/>
                      </m:rPr>
                      <a:rPr lang="da-DK" sz="2000" b="0" i="1" baseline="-25000">
                        <a:solidFill>
                          <a:srgbClr val="000000"/>
                        </a:solidFill>
                        <a:latin typeface="Cambria Math" panose="02040503050406030204" pitchFamily="18" charset="0"/>
                      </a:rPr>
                      <m:t>T</m:t>
                    </m:r>
                    <m:r>
                      <a:rPr lang="da-DK" sz="2000" b="1" i="0" smtClean="0">
                        <a:solidFill>
                          <a:srgbClr val="000000"/>
                        </a:solidFill>
                        <a:latin typeface="Cambria Math" panose="02040503050406030204" pitchFamily="18" charset="0"/>
                      </a:rPr>
                      <m:t>𝐜</m:t>
                    </m:r>
                    <m:r>
                      <m:rPr>
                        <m:sty m:val="p"/>
                      </m:rPr>
                      <a:rPr lang="da-DK" sz="2000" b="0" i="1" baseline="-25000">
                        <a:solidFill>
                          <a:srgbClr val="000000"/>
                        </a:solidFill>
                        <a:latin typeface="Cambria Math" panose="02040503050406030204" pitchFamily="18" charset="0"/>
                      </a:rPr>
                      <m:t>T</m:t>
                    </m:r>
                    <m:r>
                      <a:rPr lang="da-DK" sz="2000" b="1">
                        <a:solidFill>
                          <a:srgbClr val="000000"/>
                        </a:solidFill>
                        <a:latin typeface="Cambria Math" panose="02040503050406030204" pitchFamily="18" charset="0"/>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rPr>
                      <m:t>𝐞</m:t>
                    </m:r>
                    <m:r>
                      <m:rPr>
                        <m:sty m:val="p"/>
                      </m:rPr>
                      <a:rPr lang="da-DK" sz="2000" b="0" i="0" baseline="-25000">
                        <a:solidFill>
                          <a:srgbClr val="000000"/>
                        </a:solidFill>
                        <a:latin typeface="Cambria Math" panose="02040503050406030204" pitchFamily="18" charset="0"/>
                      </a:rPr>
                      <m:t>T</m:t>
                    </m:r>
                  </m:oMath>
                </a14:m>
                <a:r>
                  <a:rPr kumimoji="0" lang="en-US" sz="2000" b="1" u="none" strike="noStrike" kern="1200" cap="none" spc="0" normalizeH="0" baseline="0" noProof="0" dirty="0" smtClean="0">
                    <a:ln>
                      <a:noFill/>
                    </a:ln>
                    <a:solidFill>
                      <a:srgbClr val="000000"/>
                    </a:solidFill>
                    <a:effectLst/>
                    <a:uLnTx/>
                    <a:uFillTx/>
                  </a:rPr>
                  <a:t> 		</a:t>
                </a:r>
                <a:r>
                  <a:rPr kumimoji="0" lang="en-US" sz="2000" u="none" strike="noStrike" kern="1200" cap="none" spc="0" normalizeH="0" baseline="0" noProof="0" dirty="0" smtClean="0">
                    <a:ln>
                      <a:noFill/>
                    </a:ln>
                    <a:solidFill>
                      <a:srgbClr val="000000"/>
                    </a:solidFill>
                    <a:effectLst/>
                    <a:uLnTx/>
                    <a:uFillTx/>
                  </a:rPr>
                  <a:t>(Training data)</a:t>
                </a:r>
              </a:p>
              <a:p>
                <a:endParaRPr lang="da-DK" sz="2000" dirty="0" smtClean="0">
                  <a:solidFill>
                    <a:srgbClr val="000000"/>
                  </a:solidFill>
                </a:endParaRPr>
              </a:p>
              <a:p>
                <a:r>
                  <a:rPr lang="da-DK" sz="2000" dirty="0" err="1" smtClean="0">
                    <a:solidFill>
                      <a:srgbClr val="000000"/>
                    </a:solidFill>
                  </a:rPr>
                  <a:t>Computation</a:t>
                </a:r>
                <a:r>
                  <a:rPr lang="da-DK" sz="2000" dirty="0" smtClean="0">
                    <a:solidFill>
                      <a:srgbClr val="000000"/>
                    </a:solidFill>
                  </a:rPr>
                  <a:t> of </a:t>
                </a:r>
                <a:r>
                  <a:rPr lang="da-DK" sz="2000" dirty="0" err="1" smtClean="0">
                    <a:solidFill>
                      <a:srgbClr val="000000"/>
                    </a:solidFill>
                  </a:rPr>
                  <a:t>polygenic</a:t>
                </a:r>
                <a:r>
                  <a:rPr lang="da-DK" sz="2000" dirty="0" smtClean="0">
                    <a:solidFill>
                      <a:srgbClr val="000000"/>
                    </a:solidFill>
                  </a:rPr>
                  <a:t> </a:t>
                </a:r>
                <a:r>
                  <a:rPr lang="da-DK" sz="2000" dirty="0" err="1" smtClean="0">
                    <a:solidFill>
                      <a:srgbClr val="000000"/>
                    </a:solidFill>
                  </a:rPr>
                  <a:t>risk</a:t>
                </a:r>
                <a:r>
                  <a:rPr lang="da-DK" sz="2000" dirty="0" smtClean="0">
                    <a:solidFill>
                      <a:srgbClr val="000000"/>
                    </a:solidFill>
                  </a:rPr>
                  <a:t> scores </a:t>
                </a:r>
                <a:r>
                  <a:rPr lang="da-DK" sz="2000" dirty="0" err="1" smtClean="0">
                    <a:solidFill>
                      <a:srgbClr val="000000"/>
                    </a:solidFill>
                  </a:rPr>
                  <a:t>are</a:t>
                </a:r>
                <a:r>
                  <a:rPr lang="da-DK" sz="2000" dirty="0" smtClean="0">
                    <a:solidFill>
                      <a:srgbClr val="000000"/>
                    </a:solidFill>
                  </a:rPr>
                  <a:t> </a:t>
                </a:r>
                <a:r>
                  <a:rPr lang="da-DK" sz="2000" dirty="0" err="1" smtClean="0">
                    <a:solidFill>
                      <a:srgbClr val="000000"/>
                    </a:solidFill>
                  </a:rPr>
                  <a:t>based</a:t>
                </a:r>
                <a:r>
                  <a:rPr lang="da-DK" sz="2000" dirty="0" smtClean="0">
                    <a:solidFill>
                      <a:srgbClr val="000000"/>
                    </a:solidFill>
                  </a:rPr>
                  <a:t> on the marker </a:t>
                </a:r>
                <a:r>
                  <a:rPr lang="da-DK" sz="2000" dirty="0" err="1" smtClean="0">
                    <a:solidFill>
                      <a:srgbClr val="000000"/>
                    </a:solidFill>
                  </a:rPr>
                  <a:t>effects</a:t>
                </a:r>
                <a:r>
                  <a:rPr lang="da-DK" sz="2000" dirty="0" smtClean="0">
                    <a:solidFill>
                      <a:srgbClr val="000000"/>
                    </a:solidFill>
                  </a:rPr>
                  <a:t> </a:t>
                </a:r>
                <a:r>
                  <a:rPr lang="da-DK" sz="2000" dirty="0" err="1" smtClean="0">
                    <a:solidFill>
                      <a:srgbClr val="000000"/>
                    </a:solidFill>
                  </a:rPr>
                  <a:t>estimated</a:t>
                </a:r>
                <a:r>
                  <a:rPr lang="da-DK" sz="2000" dirty="0" smtClean="0">
                    <a:solidFill>
                      <a:srgbClr val="000000"/>
                    </a:solidFill>
                  </a:rPr>
                  <a:t> in the </a:t>
                </a:r>
                <a:r>
                  <a:rPr lang="en-US" sz="2000" dirty="0" smtClean="0">
                    <a:solidFill>
                      <a:srgbClr val="000000"/>
                    </a:solidFill>
                  </a:rPr>
                  <a:t>training data and the genotypes of the individuals in the validation data:</a:t>
                </a:r>
                <a:endParaRPr lang="en-US" sz="2000" dirty="0">
                  <a:solidFill>
                    <a:srgbClr val="000000"/>
                  </a:solidFill>
                </a:endParaRPr>
              </a:p>
              <a:p>
                <a:endParaRPr lang="da-DK" sz="2000" dirty="0" smtClean="0">
                  <a:solidFill>
                    <a:srgbClr val="000000"/>
                  </a:solidFill>
                </a:endParaRPr>
              </a:p>
              <a:p>
                <a:r>
                  <a:rPr lang="da-DK" sz="2000" b="0" dirty="0" smtClean="0"/>
                  <a:t>		</a:t>
                </a:r>
                <a14:m>
                  <m:oMath xmlns:m="http://schemas.openxmlformats.org/officeDocument/2006/math">
                    <m:acc>
                      <m:accPr>
                        <m:chr m:val="̂"/>
                        <m:ctrlPr>
                          <a:rPr lang="da-DK" sz="2000" b="0" i="1" smtClean="0">
                            <a:latin typeface="Cambria Math" panose="02040503050406030204" pitchFamily="18" charset="0"/>
                          </a:rPr>
                        </m:ctrlPr>
                      </m:accPr>
                      <m:e>
                        <m:r>
                          <a:rPr lang="da-DK" sz="2000" b="1" i="1">
                            <a:latin typeface="Cambria Math" panose="02040503050406030204" pitchFamily="18" charset="0"/>
                          </a:rPr>
                          <m:t>𝐲</m:t>
                        </m:r>
                      </m:e>
                    </m:acc>
                    <m:r>
                      <a:rPr lang="en-GB" sz="2000" i="1">
                        <a:latin typeface="Cambria Math" panose="02040503050406030204" pitchFamily="18" charset="0"/>
                      </a:rPr>
                      <m:t>=</m:t>
                    </m:r>
                    <m:sSub>
                      <m:sSubPr>
                        <m:ctrlPr>
                          <a:rPr lang="en-US" sz="2000" i="1">
                            <a:latin typeface="Cambria Math" panose="02040503050406030204" pitchFamily="18" charset="0"/>
                          </a:rPr>
                        </m:ctrlPr>
                      </m:sSubPr>
                      <m:e>
                        <m:r>
                          <a:rPr lang="da-DK" sz="2000" b="1" i="1" smtClean="0">
                            <a:latin typeface="Cambria Math" panose="02040503050406030204" pitchFamily="18" charset="0"/>
                          </a:rPr>
                          <m:t>𝑿</m:t>
                        </m:r>
                      </m:e>
                      <m:sub>
                        <m:r>
                          <m:rPr>
                            <m:sty m:val="p"/>
                          </m:rPr>
                          <a:rPr lang="da-DK" sz="2000">
                            <a:latin typeface="Cambria Math" panose="02040503050406030204" pitchFamily="18" charset="0"/>
                          </a:rPr>
                          <m:t>V</m:t>
                        </m:r>
                      </m:sub>
                    </m:sSub>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GB" sz="2000" b="1" i="1">
                                <a:latin typeface="Cambria Math" panose="02040503050406030204" pitchFamily="18" charset="0"/>
                              </a:rPr>
                              <m:t>𝐛</m:t>
                            </m:r>
                          </m:e>
                        </m:acc>
                      </m:e>
                      <m:sub>
                        <m:r>
                          <m:rPr>
                            <m:sty m:val="p"/>
                          </m:rPr>
                          <a:rPr lang="da-DK" sz="2000" b="0" i="0" smtClean="0">
                            <a:latin typeface="Cambria Math" panose="02040503050406030204" pitchFamily="18" charset="0"/>
                          </a:rPr>
                          <m:t>T</m:t>
                        </m:r>
                      </m:sub>
                    </m:sSub>
                  </m:oMath>
                </a14:m>
                <a:r>
                  <a:rPr lang="en-US" sz="2000" dirty="0" smtClean="0"/>
                  <a:t>+</a:t>
                </a:r>
                <a14:m>
                  <m:oMath xmlns:m="http://schemas.openxmlformats.org/officeDocument/2006/math">
                    <m:sSub>
                      <m:sSubPr>
                        <m:ctrlPr>
                          <a:rPr lang="en-US" sz="2000" i="1">
                            <a:latin typeface="Cambria Math" panose="02040503050406030204" pitchFamily="18" charset="0"/>
                          </a:rPr>
                        </m:ctrlPr>
                      </m:sSubPr>
                      <m:e>
                        <m:r>
                          <a:rPr lang="da-DK" sz="2000" b="1" i="1" smtClean="0">
                            <a:latin typeface="Cambria Math" panose="02040503050406030204" pitchFamily="18" charset="0"/>
                          </a:rPr>
                          <m:t>𝒁</m:t>
                        </m:r>
                      </m:e>
                      <m:sub>
                        <m:r>
                          <m:rPr>
                            <m:sty m:val="p"/>
                          </m:rPr>
                          <a:rPr lang="da-DK" sz="2000">
                            <a:latin typeface="Cambria Math" panose="02040503050406030204" pitchFamily="18" charset="0"/>
                          </a:rPr>
                          <m:t>V</m:t>
                        </m:r>
                      </m:sub>
                    </m:sSub>
                    <m:sSub>
                      <m:sSubPr>
                        <m:ctrlPr>
                          <a:rPr lang="en-US" sz="2000" i="1">
                            <a:latin typeface="Cambria Math" panose="02040503050406030204" pitchFamily="18" charset="0"/>
                          </a:rPr>
                        </m:ctrlPr>
                      </m:sSubPr>
                      <m:e>
                        <m:acc>
                          <m:accPr>
                            <m:chr m:val="̂"/>
                            <m:ctrlPr>
                              <a:rPr lang="en-US" sz="2000" i="1" smtClean="0">
                                <a:latin typeface="Cambria Math" panose="02040503050406030204" pitchFamily="18" charset="0"/>
                              </a:rPr>
                            </m:ctrlPr>
                          </m:accPr>
                          <m:e>
                            <m:r>
                              <a:rPr lang="da-DK" sz="2000" b="1" i="1" smtClean="0">
                                <a:latin typeface="Cambria Math" panose="02040503050406030204" pitchFamily="18" charset="0"/>
                              </a:rPr>
                              <m:t>𝒄</m:t>
                            </m:r>
                          </m:e>
                        </m:acc>
                      </m:e>
                      <m:sub>
                        <m:r>
                          <m:rPr>
                            <m:sty m:val="p"/>
                          </m:rPr>
                          <a:rPr lang="da-DK" sz="2000" b="0" i="0" smtClean="0">
                            <a:latin typeface="Cambria Math" panose="02040503050406030204" pitchFamily="18" charset="0"/>
                          </a:rPr>
                          <m:t>T</m:t>
                        </m:r>
                      </m:sub>
                    </m:sSub>
                  </m:oMath>
                </a14:m>
                <a:r>
                  <a:rPr lang="en-US" sz="2000" dirty="0" smtClean="0"/>
                  <a:t>			(Validation data)</a:t>
                </a:r>
              </a:p>
              <a:p>
                <a:endParaRPr lang="da-DK" sz="2000" dirty="0"/>
              </a:p>
              <a:p>
                <a:r>
                  <a:rPr lang="en-GB" sz="2000" dirty="0" smtClean="0"/>
                  <a:t>		</a:t>
                </a:r>
                <a14:m>
                  <m:oMath xmlns:m="http://schemas.openxmlformats.org/officeDocument/2006/math">
                    <m:acc>
                      <m:accPr>
                        <m:chr m:val="̂"/>
                        <m:ctrlPr>
                          <a:rPr lang="da-DK" sz="2000" i="1">
                            <a:latin typeface="Cambria Math" panose="02040503050406030204" pitchFamily="18" charset="0"/>
                          </a:rPr>
                        </m:ctrlPr>
                      </m:accPr>
                      <m:e>
                        <m:r>
                          <a:rPr lang="da-DK" sz="2000" b="1" i="1" smtClean="0">
                            <a:latin typeface="Cambria Math" panose="02040503050406030204" pitchFamily="18" charset="0"/>
                          </a:rPr>
                          <m:t>𝑷𝑹𝑺</m:t>
                        </m:r>
                      </m:e>
                    </m:acc>
                    <m:r>
                      <a:rPr lang="en-GB"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m:rPr>
                            <m:sty m:val="p"/>
                          </m:rPr>
                          <a:rPr lang="en-GB" sz="2000">
                            <a:latin typeface="Cambria Math" panose="02040503050406030204" pitchFamily="18" charset="0"/>
                          </a:rPr>
                          <m:t>i</m:t>
                        </m:r>
                        <m:r>
                          <a:rPr lang="en-GB" sz="2000">
                            <a:latin typeface="Cambria Math" panose="02040503050406030204" pitchFamily="18" charset="0"/>
                          </a:rPr>
                          <m:t>=1</m:t>
                        </m:r>
                      </m:sub>
                      <m:sup>
                        <m:r>
                          <m:rPr>
                            <m:sty m:val="p"/>
                          </m:rPr>
                          <a:rPr lang="en-GB" sz="2000">
                            <a:latin typeface="Cambria Math" panose="02040503050406030204" pitchFamily="18" charset="0"/>
                          </a:rPr>
                          <m:t>m</m:t>
                        </m:r>
                      </m:sup>
                      <m:e>
                        <m:sSub>
                          <m:sSubPr>
                            <m:ctrlPr>
                              <a:rPr lang="en-US" sz="2000" b="1" i="1">
                                <a:latin typeface="Cambria Math" panose="02040503050406030204" pitchFamily="18" charset="0"/>
                              </a:rPr>
                            </m:ctrlPr>
                          </m:sSubPr>
                          <m:e>
                            <m:r>
                              <a:rPr lang="en-GB" sz="2000" b="1" i="1">
                                <a:latin typeface="Cambria Math" panose="02040503050406030204" pitchFamily="18" charset="0"/>
                              </a:rPr>
                              <m:t>𝐗</m:t>
                            </m:r>
                          </m:e>
                          <m:sub>
                            <m:r>
                              <m:rPr>
                                <m:sty m:val="p"/>
                              </m:rPr>
                              <a:rPr lang="en-GB" sz="2000">
                                <a:latin typeface="Cambria Math" panose="02040503050406030204" pitchFamily="18" charset="0"/>
                              </a:rPr>
                              <m:t>i</m:t>
                            </m:r>
                          </m:sub>
                        </m:sSub>
                      </m:e>
                    </m:nary>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en-GB" sz="2000">
                                <a:latin typeface="Cambria Math" panose="02040503050406030204" pitchFamily="18" charset="0"/>
                              </a:rPr>
                              <m:t>b</m:t>
                            </m:r>
                          </m:e>
                        </m:acc>
                      </m:e>
                      <m:sub>
                        <m:r>
                          <m:rPr>
                            <m:sty m:val="p"/>
                          </m:rPr>
                          <a:rPr lang="en-GB" sz="2000">
                            <a:latin typeface="Cambria Math" panose="02040503050406030204" pitchFamily="18" charset="0"/>
                          </a:rPr>
                          <m:t>i</m:t>
                        </m:r>
                      </m:sub>
                    </m:sSub>
                    <m:r>
                      <a:rPr lang="en-GB" sz="2000" i="1">
                        <a:latin typeface="Cambria Math" panose="02040503050406030204" pitchFamily="18" charset="0"/>
                      </a:rPr>
                      <m:t>=</m:t>
                    </m:r>
                    <m:r>
                      <a:rPr lang="da-DK" sz="2000" b="1">
                        <a:solidFill>
                          <a:srgbClr val="000000"/>
                        </a:solidFill>
                        <a:latin typeface="Cambria Math" panose="02040503050406030204" pitchFamily="18" charset="0"/>
                      </a:rPr>
                      <m:t>𝐗</m:t>
                    </m:r>
                    <m:r>
                      <m:rPr>
                        <m:sty m:val="p"/>
                      </m:rPr>
                      <a:rPr lang="da-DK" sz="2000" b="0" i="1" baseline="-25000">
                        <a:solidFill>
                          <a:srgbClr val="000000"/>
                        </a:solidFill>
                        <a:latin typeface="Cambria Math" panose="02040503050406030204" pitchFamily="18" charset="0"/>
                      </a:rPr>
                      <m:t>V</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GB" sz="2000" b="1" i="1">
                                <a:latin typeface="Cambria Math" panose="02040503050406030204" pitchFamily="18" charset="0"/>
                              </a:rPr>
                              <m:t>𝐛</m:t>
                            </m:r>
                          </m:e>
                        </m:acc>
                      </m:e>
                      <m:sub>
                        <m:r>
                          <m:rPr>
                            <m:sty m:val="p"/>
                          </m:rPr>
                          <a:rPr lang="da-DK" sz="2000">
                            <a:latin typeface="Cambria Math" panose="02040503050406030204" pitchFamily="18" charset="0"/>
                          </a:rPr>
                          <m:t>V</m:t>
                        </m:r>
                      </m:sub>
                    </m:sSub>
                  </m:oMath>
                </a14:m>
                <a:r>
                  <a:rPr lang="en-US" sz="2000" dirty="0" smtClean="0"/>
                  <a:t>	</a:t>
                </a:r>
                <a:endParaRPr lang="en-US" sz="2000" dirty="0"/>
              </a:p>
              <a:p>
                <a:endParaRPr lang="en-US" sz="2000" dirty="0">
                  <a:solidFill>
                    <a:srgbClr val="000000"/>
                  </a:solidFill>
                </a:endParaRPr>
              </a:p>
              <a:p>
                <a:r>
                  <a:rPr lang="en-US" sz="2000" dirty="0"/>
                  <a:t>In practice covariates can be very important in prediction, but from now on we ignore them and focus on prediction from genomic </a:t>
                </a:r>
                <a:r>
                  <a:rPr lang="en-US" sz="2000" dirty="0" smtClean="0"/>
                  <a:t>data</a:t>
                </a:r>
                <a:endParaRPr lang="en-US" sz="2000" dirty="0"/>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5856347"/>
              </a:xfrm>
              <a:prstGeom prst="rect">
                <a:avLst/>
              </a:prstGeom>
              <a:blipFill>
                <a:blip r:embed="rId3"/>
                <a:stretch>
                  <a:fillRect l="-800" t="-1041" r="-582" b="-832"/>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849635895"/>
      </p:ext>
    </p:extLst>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639831"/>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b="1" dirty="0" smtClean="0">
                  <a:solidFill>
                    <a:srgbClr val="000000"/>
                  </a:solidFill>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i="0" u="none" strike="noStrike" kern="1200" cap="none" spc="0" normalizeH="0" baseline="0" noProof="0" dirty="0" err="1" smtClean="0">
                    <a:ln>
                      <a:noFill/>
                    </a:ln>
                    <a:solidFill>
                      <a:srgbClr val="000000"/>
                    </a:solidFill>
                    <a:effectLst/>
                    <a:uLnTx/>
                    <a:uFillTx/>
                    <a:latin typeface="AU Passata"/>
                    <a:ea typeface="+mn-ea"/>
                    <a:cs typeface="+mn-cs"/>
                  </a:rPr>
                  <a:t>Relationship</a:t>
                </a:r>
                <a:r>
                  <a:rPr kumimoji="0" lang="da-DK" sz="2000" i="0" u="none" strike="noStrike" kern="1200" cap="none" spc="0" normalizeH="0" baseline="0" noProof="0" dirty="0" smtClean="0">
                    <a:ln>
                      <a:noFill/>
                    </a:ln>
                    <a:solidFill>
                      <a:srgbClr val="000000"/>
                    </a:solidFill>
                    <a:effectLst/>
                    <a:uLnTx/>
                    <a:uFillTx/>
                    <a:latin typeface="AU Passata"/>
                    <a:ea typeface="+mn-ea"/>
                    <a:cs typeface="+mn-cs"/>
                  </a:rPr>
                  <a:t> </a:t>
                </a:r>
                <a:r>
                  <a:rPr kumimoji="0" lang="da-DK" sz="2000" i="0" u="none" strike="noStrike" kern="1200" cap="none" spc="0" normalizeH="0" baseline="0" noProof="0" dirty="0" err="1" smtClean="0">
                    <a:ln>
                      <a:noFill/>
                    </a:ln>
                    <a:solidFill>
                      <a:srgbClr val="000000"/>
                    </a:solidFill>
                    <a:effectLst/>
                    <a:uLnTx/>
                    <a:uFillTx/>
                    <a:latin typeface="AU Passata"/>
                    <a:ea typeface="+mn-ea"/>
                    <a:cs typeface="+mn-cs"/>
                  </a:rPr>
                  <a:t>between</a:t>
                </a:r>
                <a:r>
                  <a:rPr kumimoji="0" lang="da-DK" sz="2000" i="0" u="none" strike="noStrike" kern="1200" cap="none" spc="0" normalizeH="0" baseline="0" noProof="0" dirty="0" smtClean="0">
                    <a:ln>
                      <a:noFill/>
                    </a:ln>
                    <a:solidFill>
                      <a:srgbClr val="000000"/>
                    </a:solidFill>
                    <a:effectLst/>
                    <a:uLnTx/>
                    <a:uFillTx/>
                    <a:latin typeface="AU Passata"/>
                    <a:ea typeface="+mn-ea"/>
                    <a:cs typeface="+mn-cs"/>
                  </a:rPr>
                  <a:t> single and multiple marker models: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Single marker effects:	</a:t>
                </a: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acc>
                          <m:accPr>
                            <m: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m:t>
                            </m:r>
                          </m:e>
                        </m:acc>
                      </m:e>
                      <m:sub>
                        <m:r>
                          <m:rPr>
                            <m:sty m:val="p"/>
                          </m:rPr>
                          <a:rPr kumimoji="0" lang="en-GB"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𝐱</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bSup>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𝐱</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e>
                        </m:d>
                      </m:e>
                      <m:sup>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𝟏</m:t>
                        </m:r>
                      </m:sup>
                    </m:sSup>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𝐱</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up>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b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oMath>
                </a14:m>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		(marginal)</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Multi </a:t>
                </a:r>
                <a:r>
                  <a:rPr kumimoji="0" lang="en-US" sz="2000" b="0" i="0" u="none" strike="noStrike" kern="1200" cap="none" spc="0" normalizeH="0" baseline="0" noProof="0" dirty="0">
                    <a:ln>
                      <a:noFill/>
                    </a:ln>
                    <a:solidFill>
                      <a:srgbClr val="000000"/>
                    </a:solidFill>
                    <a:effectLst/>
                    <a:uLnTx/>
                    <a:uFillTx/>
                    <a:latin typeface="AU Passata"/>
                    <a:ea typeface="+mn-ea"/>
                    <a:cs typeface="+mn-cs"/>
                  </a:rPr>
                  <a:t>marker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effects:	</a:t>
                </a:r>
                <a14:m>
                  <m:oMath xmlns:m="http://schemas.openxmlformats.org/officeDocument/2006/math">
                    <m:acc>
                      <m:accPr>
                        <m:chr m:val="̂"/>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GB"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acc>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e>
                        </m:d>
                      </m:e>
                      <m:sup>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𝟏</m:t>
                        </m:r>
                      </m:sup>
                    </m:s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oMath>
                </a14:m>
                <a:r>
                  <a:rPr lang="en-US" sz="2000" dirty="0">
                    <a:solidFill>
                      <a:srgbClr val="000000"/>
                    </a:solidFill>
                    <a:latin typeface="AU Passata"/>
                  </a:rPr>
                  <a:t>		</a:t>
                </a:r>
                <a:r>
                  <a:rPr lang="en-US" sz="2000" dirty="0" smtClean="0">
                    <a:solidFill>
                      <a:srgbClr val="000000"/>
                    </a:solidFill>
                    <a:latin typeface="AU Passata"/>
                  </a:rPr>
                  <a:t>(joint)</a:t>
                </a:r>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Multi </a:t>
                </a:r>
                <a:r>
                  <a:rPr kumimoji="0" lang="en-US" sz="2000" b="0" i="0" u="none" strike="noStrike" kern="1200" cap="none" spc="0" normalizeH="0" baseline="0" noProof="0" dirty="0">
                    <a:ln>
                      <a:noFill/>
                    </a:ln>
                    <a:solidFill>
                      <a:srgbClr val="000000"/>
                    </a:solidFill>
                    <a:effectLst/>
                    <a:uLnTx/>
                    <a:uFillTx/>
                    <a:latin typeface="AU Passata"/>
                    <a:ea typeface="+mn-ea"/>
                    <a:cs typeface="+mn-cs"/>
                  </a:rPr>
                  <a:t>marker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effects </a:t>
                </a:r>
                <a:r>
                  <a:rPr kumimoji="0" lang="en-US" sz="2000" b="0" i="0" u="none" strike="noStrike" kern="1200" cap="none" spc="0" normalizeH="0" baseline="0" noProof="0" dirty="0">
                    <a:ln>
                      <a:noFill/>
                    </a:ln>
                    <a:solidFill>
                      <a:srgbClr val="000000"/>
                    </a:solidFill>
                    <a:effectLst/>
                    <a:uLnTx/>
                    <a:uFillTx/>
                    <a:latin typeface="AU Passata"/>
                    <a:ea typeface="+mn-ea"/>
                    <a:cs typeface="+mn-cs"/>
                  </a:rPr>
                  <a:t>with regularization (needed if m&gt;n</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lvl="0"/>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			</a:t>
                </a:r>
                <a14:m>
                  <m:oMath xmlns:m="http://schemas.openxmlformats.org/officeDocument/2006/math">
                    <m:acc>
                      <m:accPr>
                        <m:chr m:val="̂"/>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GB"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acc>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𝐈</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num>
                              <m:den>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den>
                            </m:f>
                          </m:e>
                        </m:d>
                      </m:e>
                      <m: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𝟏</m:t>
                        </m:r>
                      </m:sup>
                    </m:s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oMath>
                </a14:m>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	</a:t>
                </a:r>
                <a:r>
                  <a:rPr lang="en-US" sz="2000" dirty="0">
                    <a:solidFill>
                      <a:srgbClr val="000000"/>
                    </a:solidFill>
                    <a:latin typeface="AU Passata"/>
                  </a:rPr>
                  <a:t> (</a:t>
                </a:r>
                <a:r>
                  <a:rPr lang="en-US" sz="2000" dirty="0" smtClean="0">
                    <a:solidFill>
                      <a:srgbClr val="000000"/>
                    </a:solidFill>
                    <a:latin typeface="AU Passata"/>
                  </a:rPr>
                  <a:t>joint with shrinkage)</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U Passata"/>
                    <a:ea typeface="+mn-ea"/>
                    <a:cs typeface="+mn-cs"/>
                  </a:rPr>
                  <a:t> </a:t>
                </a:r>
                <a:endParaRPr kumimoji="0" lang="en-US" sz="2000" b="1" i="0" u="none" strike="noStrike" kern="1200" cap="none" spc="0" normalizeH="0" baseline="0" noProof="0" dirty="0" smtClean="0">
                  <a:ln>
                    <a:noFill/>
                  </a:ln>
                  <a:solidFill>
                    <a:srgbClr val="000000"/>
                  </a:solidFill>
                  <a:effectLst/>
                  <a:uLnTx/>
                  <a:uFillTx/>
                  <a:latin typeface="AU Passata"/>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joint </a:t>
                </a:r>
                <a:r>
                  <a:rPr kumimoji="0" lang="en-US" sz="1800" b="0" i="0" u="none" strike="noStrike" kern="1200" cap="none" spc="0" normalizeH="0" baseline="0" noProof="0" dirty="0">
                    <a:ln>
                      <a:noFill/>
                    </a:ln>
                    <a:solidFill>
                      <a:srgbClr val="000000"/>
                    </a:solidFill>
                    <a:effectLst/>
                    <a:uLnTx/>
                    <a:uFillTx/>
                    <a:latin typeface="AU Passata"/>
                    <a:ea typeface="+mn-ea"/>
                    <a:cs typeface="+mn-cs"/>
                  </a:rPr>
                  <a:t>estimation of marker </a:t>
                </a: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effects</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account </a:t>
                </a:r>
                <a:r>
                  <a:rPr kumimoji="0" lang="en-US" sz="1800" b="0" i="0" u="none" strike="noStrike" kern="1200" cap="none" spc="0" normalizeH="0" baseline="0" noProof="0" dirty="0">
                    <a:ln>
                      <a:noFill/>
                    </a:ln>
                    <a:solidFill>
                      <a:srgbClr val="000000"/>
                    </a:solidFill>
                    <a:effectLst/>
                    <a:uLnTx/>
                    <a:uFillTx/>
                    <a:latin typeface="AU Passata"/>
                    <a:ea typeface="+mn-ea"/>
                    <a:cs typeface="+mn-cs"/>
                  </a:rPr>
                  <a:t>for linkage disequilibrium (</a:t>
                </a: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LD)</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uniform </a:t>
                </a:r>
                <a:r>
                  <a:rPr kumimoji="0" lang="en-US" sz="1800" b="0" i="0" u="none" strike="noStrike" kern="1200" cap="none" spc="0" normalizeH="0" baseline="0" noProof="0" dirty="0">
                    <a:ln>
                      <a:noFill/>
                    </a:ln>
                    <a:solidFill>
                      <a:srgbClr val="000000"/>
                    </a:solidFill>
                    <a:effectLst/>
                    <a:uLnTx/>
                    <a:uFillTx/>
                    <a:latin typeface="AU Passata"/>
                    <a:ea typeface="+mn-ea"/>
                    <a:cs typeface="+mn-cs"/>
                  </a:rPr>
                  <a:t>shrinkage of marker effects if </a:t>
                </a:r>
                <a14:m>
                  <m:oMath xmlns:m="http://schemas.openxmlformats.org/officeDocument/2006/math">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da-DK"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sub>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oMath>
                </a14:m>
                <a:r>
                  <a:rPr kumimoji="0" lang="en-US" sz="1800" b="0" i="0" u="none" strike="noStrike" kern="1200" cap="none" spc="0" normalizeH="0" baseline="0" noProof="0" dirty="0">
                    <a:ln>
                      <a:noFill/>
                    </a:ln>
                    <a:solidFill>
                      <a:srgbClr val="000000"/>
                    </a:solidFill>
                    <a:effectLst/>
                    <a:uLnTx/>
                    <a:uFillTx/>
                    <a:latin typeface="AU Passata"/>
                    <a:ea typeface="+mn-ea"/>
                    <a:cs typeface="+mn-cs"/>
                  </a:rPr>
                  <a:t> is the same for all </a:t>
                </a: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markers</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differential </a:t>
                </a:r>
                <a:r>
                  <a:rPr kumimoji="0" lang="en-US" sz="1800" b="0" i="0" u="none" strike="noStrike" kern="1200" cap="none" spc="0" normalizeH="0" baseline="0" noProof="0" dirty="0">
                    <a:ln>
                      <a:noFill/>
                    </a:ln>
                    <a:solidFill>
                      <a:srgbClr val="000000"/>
                    </a:solidFill>
                    <a:effectLst/>
                    <a:uLnTx/>
                    <a:uFillTx/>
                    <a:latin typeface="AU Passata"/>
                    <a:ea typeface="+mn-ea"/>
                    <a:cs typeface="+mn-cs"/>
                  </a:rPr>
                  <a:t>shrinkage of marker effects if </a:t>
                </a:r>
                <a14:m>
                  <m:oMath xmlns:m="http://schemas.openxmlformats.org/officeDocument/2006/math">
                    <m:sSubSup>
                      <m:sSubSup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da-DK" sz="18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sub>
                      <m:sup>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oMath>
                </a14:m>
                <a:r>
                  <a:rPr kumimoji="0" lang="en-US" sz="1800" b="0" i="0" u="none" strike="noStrike" kern="1200" cap="none" spc="0" normalizeH="0" baseline="0" noProof="0" dirty="0">
                    <a:ln>
                      <a:noFill/>
                    </a:ln>
                    <a:solidFill>
                      <a:srgbClr val="000000"/>
                    </a:solidFill>
                    <a:effectLst/>
                    <a:uLnTx/>
                    <a:uFillTx/>
                    <a:latin typeface="AU Passata"/>
                    <a:ea typeface="+mn-ea"/>
                    <a:cs typeface="+mn-cs"/>
                  </a:rPr>
                  <a:t> is </a:t>
                </a: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not the </a:t>
                </a:r>
                <a:r>
                  <a:rPr kumimoji="0" lang="en-US" sz="1800" b="0" i="0" u="none" strike="noStrike" kern="1200" cap="none" spc="0" normalizeH="0" baseline="0" noProof="0" dirty="0">
                    <a:ln>
                      <a:noFill/>
                    </a:ln>
                    <a:solidFill>
                      <a:srgbClr val="000000"/>
                    </a:solidFill>
                    <a:effectLst/>
                    <a:uLnTx/>
                    <a:uFillTx/>
                    <a:latin typeface="AU Passata"/>
                    <a:ea typeface="+mn-ea"/>
                    <a:cs typeface="+mn-cs"/>
                  </a:rPr>
                  <a:t>same for all </a:t>
                </a:r>
                <a:r>
                  <a:rPr kumimoji="0" lang="en-US" sz="1800" b="0" i="0" u="none" strike="noStrike" kern="1200" cap="none" spc="0" normalizeH="0" baseline="0" noProof="0" dirty="0" smtClean="0">
                    <a:ln>
                      <a:noFill/>
                    </a:ln>
                    <a:solidFill>
                      <a:srgbClr val="000000"/>
                    </a:solidFill>
                    <a:effectLst/>
                    <a:uLnTx/>
                    <a:uFillTx/>
                    <a:latin typeface="AU Passata"/>
                    <a:ea typeface="+mn-ea"/>
                    <a:cs typeface="+mn-cs"/>
                  </a:rPr>
                  <a:t>markers</a:t>
                </a:r>
              </a:p>
              <a:p>
                <a:pPr marR="0" lvl="0" algn="l" defTabSz="914400" rtl="0" eaLnBrk="1" fontAlgn="base" latinLnBrk="0" hangingPunct="1">
                  <a:lnSpc>
                    <a:spcPct val="100000"/>
                  </a:lnSpc>
                  <a:spcBef>
                    <a:spcPct val="0"/>
                  </a:spcBef>
                  <a:spcAft>
                    <a:spcPct val="0"/>
                  </a:spcAft>
                  <a:buClrTx/>
                  <a:buSzTx/>
                  <a:tabLst/>
                  <a:defRPr/>
                </a:pPr>
                <a:endParaRPr kumimoji="0" lang="da-DK"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U Passata"/>
                    <a:ea typeface="+mn-ea"/>
                    <a:cs typeface="+mn-cs"/>
                  </a:rPr>
                  <a:t> </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639831"/>
              </a:xfrm>
              <a:prstGeom prst="rect">
                <a:avLst/>
              </a:prstGeom>
              <a:blipFill>
                <a:blip r:embed="rId3"/>
                <a:stretch>
                  <a:fillRect l="-800" t="-91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258093730"/>
      </p:ext>
    </p:extLst>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349687"/>
              </a:xfrm>
              <a:prstGeom prst="rect">
                <a:avLst/>
              </a:prstGeom>
              <a:noFill/>
              <a:ln w="9525">
                <a:noFill/>
                <a:miter lim="800000"/>
                <a:headEnd/>
                <a:tailEnd/>
              </a:ln>
            </p:spPr>
            <p:txBody>
              <a:bodyPr wrap="square">
                <a:spAutoFit/>
              </a:bodyPr>
              <a:lstStyle/>
              <a:p>
                <a:pPr algn="ctr" defTabSz="209550">
                  <a:spcAft>
                    <a:spcPts val="0"/>
                  </a:spcAft>
                  <a:defRPr/>
                </a:pPr>
                <a:r>
                  <a:rPr lang="en-US" sz="2800" dirty="0" smtClean="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r>
                  <a:rPr lang="da-DK" sz="2000" dirty="0" smtClean="0">
                    <a:solidFill>
                      <a:srgbClr val="000000"/>
                    </a:solidFill>
                    <a:latin typeface="AU Passata"/>
                  </a:rPr>
                  <a:t>Multiple </a:t>
                </a:r>
                <a:r>
                  <a:rPr lang="da-DK" sz="2000" dirty="0" err="1" smtClean="0">
                    <a:solidFill>
                      <a:srgbClr val="000000"/>
                    </a:solidFill>
                    <a:latin typeface="AU Passata"/>
                  </a:rPr>
                  <a:t>linear</a:t>
                </a:r>
                <a:r>
                  <a:rPr lang="da-DK" sz="2000" dirty="0" smtClean="0">
                    <a:solidFill>
                      <a:srgbClr val="000000"/>
                    </a:solidFill>
                    <a:latin typeface="AU Passata"/>
                  </a:rPr>
                  <a:t> regression models </a:t>
                </a:r>
                <a:r>
                  <a:rPr lang="da-DK" sz="2000" dirty="0" err="1" smtClean="0">
                    <a:solidFill>
                      <a:srgbClr val="000000"/>
                    </a:solidFill>
                    <a:latin typeface="AU Passata"/>
                  </a:rPr>
                  <a:t>are</a:t>
                </a:r>
                <a:r>
                  <a:rPr lang="da-DK" sz="2000" dirty="0" smtClean="0">
                    <a:solidFill>
                      <a:srgbClr val="000000"/>
                    </a:solidFill>
                    <a:latin typeface="AU Passata"/>
                  </a:rPr>
                  <a:t> </a:t>
                </a:r>
                <a:r>
                  <a:rPr lang="da-DK" sz="2000" dirty="0" err="1" smtClean="0">
                    <a:solidFill>
                      <a:srgbClr val="000000"/>
                    </a:solidFill>
                    <a:latin typeface="AU Passata"/>
                  </a:rPr>
                  <a:t>based</a:t>
                </a:r>
                <a:r>
                  <a:rPr lang="da-DK" sz="2000" dirty="0" smtClean="0">
                    <a:solidFill>
                      <a:srgbClr val="000000"/>
                    </a:solidFill>
                    <a:latin typeface="AU Passata"/>
                  </a:rPr>
                  <a:t> </a:t>
                </a:r>
                <a:r>
                  <a:rPr lang="da-DK" sz="2000" dirty="0">
                    <a:solidFill>
                      <a:srgbClr val="000000"/>
                    </a:solidFill>
                    <a:latin typeface="AU Passata"/>
                  </a:rPr>
                  <a:t>on </a:t>
                </a:r>
                <a:r>
                  <a:rPr lang="da-DK" sz="2000" dirty="0" err="1">
                    <a:solidFill>
                      <a:srgbClr val="000000"/>
                    </a:solidFill>
                    <a:latin typeface="AU Passata"/>
                  </a:rPr>
                  <a:t>individual</a:t>
                </a:r>
                <a:r>
                  <a:rPr lang="da-DK" sz="2000" dirty="0">
                    <a:solidFill>
                      <a:srgbClr val="000000"/>
                    </a:solidFill>
                    <a:latin typeface="AU Passata"/>
                  </a:rPr>
                  <a:t> </a:t>
                </a:r>
                <a:r>
                  <a:rPr lang="da-DK" sz="2000" dirty="0" err="1">
                    <a:solidFill>
                      <a:srgbClr val="000000"/>
                    </a:solidFill>
                    <a:latin typeface="AU Passata"/>
                  </a:rPr>
                  <a:t>level</a:t>
                </a:r>
                <a:r>
                  <a:rPr lang="da-DK" sz="2000" dirty="0">
                    <a:solidFill>
                      <a:srgbClr val="000000"/>
                    </a:solidFill>
                    <a:latin typeface="AU Passata"/>
                  </a:rPr>
                  <a:t> data (i.e. </a:t>
                </a:r>
                <a:r>
                  <a:rPr lang="da-DK" sz="2000" b="1" dirty="0">
                    <a:solidFill>
                      <a:srgbClr val="000000"/>
                    </a:solidFill>
                    <a:latin typeface="AU Passata"/>
                  </a:rPr>
                  <a:t>y</a:t>
                </a:r>
                <a:r>
                  <a:rPr lang="da-DK" sz="2000" dirty="0">
                    <a:solidFill>
                      <a:srgbClr val="000000"/>
                    </a:solidFill>
                    <a:latin typeface="AU Passata"/>
                  </a:rPr>
                  <a:t> and </a:t>
                </a:r>
                <a:r>
                  <a:rPr lang="da-DK" sz="2000" b="1" dirty="0">
                    <a:solidFill>
                      <a:srgbClr val="000000"/>
                    </a:solidFill>
                    <a:latin typeface="AU Passata"/>
                  </a:rPr>
                  <a:t>X</a:t>
                </a:r>
                <a:r>
                  <a:rPr lang="da-DK" sz="2000" dirty="0">
                    <a:solidFill>
                      <a:srgbClr val="000000"/>
                    </a:solidFill>
                    <a:latin typeface="AU Passata"/>
                  </a:rPr>
                  <a:t>) or summary </a:t>
                </a:r>
                <a:r>
                  <a:rPr lang="da-DK" sz="2000" dirty="0" err="1">
                    <a:solidFill>
                      <a:srgbClr val="000000"/>
                    </a:solidFill>
                    <a:latin typeface="AU Passata"/>
                  </a:rPr>
                  <a:t>statistic</a:t>
                </a:r>
                <a:r>
                  <a:rPr lang="da-DK" sz="2000" dirty="0">
                    <a:solidFill>
                      <a:srgbClr val="000000"/>
                    </a:solidFill>
                    <a:latin typeface="AU Passata"/>
                  </a:rPr>
                  <a:t> </a:t>
                </a:r>
                <a:r>
                  <a:rPr lang="da-DK" sz="2000" dirty="0" smtClean="0">
                    <a:solidFill>
                      <a:srgbClr val="000000"/>
                    </a:solidFill>
                    <a:latin typeface="AU Passata"/>
                  </a:rPr>
                  <a:t>data. </a:t>
                </a:r>
              </a:p>
              <a:p>
                <a:endParaRPr lang="en-US" sz="2000" dirty="0">
                  <a:solidFill>
                    <a:srgbClr val="000000"/>
                  </a:solidFill>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da-DK"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𝐗</m:t>
                    </m:r>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srgbClr val="000000"/>
                    </a:solidFill>
                    <a:effectLst/>
                    <a:uLnTx/>
                    <a:uFillTx/>
                    <a:latin typeface="AU Passata"/>
                    <a:ea typeface="+mn-ea"/>
                    <a:cs typeface="+mn-cs"/>
                  </a:rPr>
                  <a:t>is derived from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an </a:t>
                </a:r>
                <a:r>
                  <a:rPr kumimoji="0" lang="en-US" sz="2000" b="0" i="0" u="none" strike="noStrike" kern="1200" cap="none" spc="0" normalizeH="0" baseline="0" noProof="0" dirty="0">
                    <a:ln>
                      <a:noFill/>
                    </a:ln>
                    <a:solidFill>
                      <a:srgbClr val="000000"/>
                    </a:solidFill>
                    <a:effectLst/>
                    <a:uLnTx/>
                    <a:uFillTx/>
                    <a:latin typeface="AU Passata"/>
                    <a:ea typeface="+mn-ea"/>
                    <a:cs typeface="+mn-cs"/>
                  </a:rPr>
                  <a:t>LD matrix </a:t>
                </a:r>
                <a:r>
                  <a:rPr kumimoji="0" lang="en-US" sz="2000" b="1" i="0" u="none" strike="noStrike" kern="1200" cap="none" spc="0" normalizeH="0" baseline="0" noProof="0" dirty="0">
                    <a:ln>
                      <a:noFill/>
                    </a:ln>
                    <a:solidFill>
                      <a:srgbClr val="000000"/>
                    </a:solidFill>
                    <a:effectLst/>
                    <a:uLnTx/>
                    <a:uFillTx/>
                    <a:latin typeface="AU Passata"/>
                    <a:ea typeface="+mn-ea"/>
                    <a:cs typeface="+mn-cs"/>
                  </a:rPr>
                  <a:t>B</a:t>
                </a:r>
                <a:r>
                  <a:rPr kumimoji="0" lang="en-US" sz="2000" b="0" i="0" u="none" strike="noStrike" kern="1200" cap="none" spc="0" normalizeH="0" baseline="0" noProof="0" dirty="0">
                    <a:ln>
                      <a:noFill/>
                    </a:ln>
                    <a:solidFill>
                      <a:srgbClr val="000000"/>
                    </a:solidFill>
                    <a:effectLst/>
                    <a:uLnTx/>
                    <a:uFillTx/>
                    <a:latin typeface="AU Passata"/>
                    <a:ea typeface="+mn-ea"/>
                    <a:cs typeface="+mn-cs"/>
                  </a:rPr>
                  <a:t>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(population </a:t>
                </a:r>
                <a:r>
                  <a:rPr kumimoji="0" lang="en-US" sz="2000" b="0" i="0" u="none" strike="noStrike" kern="1200" cap="none" spc="0" normalizeH="0" baseline="0" noProof="0" dirty="0">
                    <a:ln>
                      <a:noFill/>
                    </a:ln>
                    <a:solidFill>
                      <a:srgbClr val="000000"/>
                    </a:solidFill>
                    <a:effectLst/>
                    <a:uLnTx/>
                    <a:uFillTx/>
                    <a:latin typeface="AU Passata"/>
                    <a:ea typeface="+mn-ea"/>
                    <a:cs typeface="+mn-cs"/>
                  </a:rPr>
                  <a:t>matched reference) and summary statistics: </a:t>
                </a:r>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e>
                        <m: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𝐃</m:t>
                          </m:r>
                        </m:e>
                        <m: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𝟎</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𝟓</m:t>
                          </m:r>
                        </m:sup>
                      </m:s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𝐁</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𝐃</m:t>
                          </m:r>
                        </m:e>
                        <m: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𝟎</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𝟓</m:t>
                          </m:r>
                        </m:sup>
                      </m:sSup>
                    </m:oMath>
                  </m:oMathPara>
                </a14:m>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1" i="0" u="none" strike="noStrike" kern="1200" cap="none" spc="0" normalizeH="0" baseline="0" noProof="0" dirty="0">
                    <a:ln>
                      <a:noFill/>
                    </a:ln>
                    <a:solidFill>
                      <a:srgbClr val="000000"/>
                    </a:solidFill>
                    <a:effectLst/>
                    <a:uLnTx/>
                    <a:uFillTx/>
                    <a:latin typeface="AU Passata"/>
                    <a:ea typeface="+mn-ea"/>
                    <a:cs typeface="+mn-cs"/>
                  </a:rPr>
                  <a:t> </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where </a:t>
                </a: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f>
                      <m:f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num>
                      <m:den>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acc>
                              <m:accPr>
                                <m: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acc>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acc>
                              <m:accPr>
                                <m: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m:t>
                                </m:r>
                              </m:e>
                            </m:acc>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den>
                    </m:f>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srgbClr val="000000"/>
                    </a:solidFill>
                    <a:effectLst/>
                    <a:uLnTx/>
                    <a:uFillTx/>
                    <a:latin typeface="AU Passata"/>
                    <a:ea typeface="+mn-ea"/>
                    <a:cs typeface="+mn-cs"/>
                  </a:rPr>
                  <a:t>if the genotypes have been centered to mean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0 or </a:t>
                </a:r>
                <a14:m>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D</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r>
                      <a:rPr kumimoji="0" lang="en-US"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n</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m:t>
                        </m:r>
                      </m:sub>
                    </m:sSub>
                  </m:oMath>
                </a14:m>
                <a:r>
                  <a:rPr kumimoji="0" lang="da-DK" sz="2000" b="0" i="0" u="none" strike="noStrike" kern="1200" cap="none" spc="0" normalizeH="0" baseline="0" noProof="0" dirty="0" smtClean="0">
                    <a:ln>
                      <a:noFill/>
                    </a:ln>
                    <a:solidFill>
                      <a:srgbClr val="000000"/>
                    </a:solidFill>
                    <a:effectLst/>
                    <a:uLnTx/>
                    <a:uFillTx/>
                    <a:latin typeface="AU Passata"/>
                    <a:ea typeface="+mn-ea"/>
                    <a:cs typeface="+mn-cs"/>
                  </a:rPr>
                  <a:t>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if the genotypes have been centered to mean 0 and scaled to unit variance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oMath>
                </a14:m>
                <a:r>
                  <a:rPr kumimoji="0" lang="da-DK" sz="2000" b="0" i="0" u="none" strike="noStrike" kern="1200" cap="none" spc="0" normalizeH="0" baseline="0" noProof="0" dirty="0">
                    <a:ln>
                      <a:noFill/>
                    </a:ln>
                    <a:solidFill>
                      <a:srgbClr val="000000"/>
                    </a:solidFill>
                    <a:effectLst/>
                    <a:uLnTx/>
                    <a:uFillTx/>
                    <a:latin typeface="AU Passata"/>
                    <a:ea typeface="+mn-ea"/>
                    <a:cs typeface="+mn-cs"/>
                  </a:rPr>
                  <a:t> </a:t>
                </a:r>
                <a:r>
                  <a:rPr kumimoji="0" lang="en-US" sz="2000" b="0" i="0" u="none" strike="noStrike" kern="1200" cap="none" spc="0" normalizeH="0" baseline="0" noProof="0" dirty="0">
                    <a:ln>
                      <a:noFill/>
                    </a:ln>
                    <a:solidFill>
                      <a:srgbClr val="000000"/>
                    </a:solidFill>
                    <a:effectLst/>
                    <a:uLnTx/>
                    <a:uFillTx/>
                    <a:latin typeface="AU Passata"/>
                    <a:ea typeface="+mn-ea"/>
                    <a:cs typeface="+mn-cs"/>
                  </a:rPr>
                  <a:t>is derived from univariate marker </a:t>
                </a:r>
                <a:r>
                  <a:rPr kumimoji="0" lang="en-US" sz="2000" b="0" i="0" u="none" strike="noStrike" kern="1200" cap="none" spc="0" normalizeH="0" baseline="0" noProof="0" dirty="0" smtClean="0">
                    <a:ln>
                      <a:noFill/>
                    </a:ln>
                    <a:solidFill>
                      <a:srgbClr val="000000"/>
                    </a:solidFill>
                    <a:effectLst/>
                    <a:uLnTx/>
                    <a:uFillTx/>
                    <a:latin typeface="AU Passata"/>
                    <a:ea typeface="+mn-ea"/>
                    <a:cs typeface="+mn-cs"/>
                  </a:rPr>
                  <a:t>effects: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sub>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uni</m:t>
                          </m:r>
                        </m:sub>
                      </m:s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𝐃</m:t>
                          </m:r>
                        </m:e>
                        <m:sup>
                          <m:r>
                            <a:rPr kumimoji="0" lang="da-DK"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p>
                      </m:s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=&gt; </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e>
                        <m:sup>
                          <m: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up>
                      </m:sSup>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𝐃</m:t>
                      </m:r>
                      <m:sSub>
                        <m:sSub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GB"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sub>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uni</m:t>
                          </m:r>
                        </m:sub>
                      </m:sSub>
                    </m:oMath>
                  </m:oMathPara>
                </a14:m>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349687"/>
              </a:xfrm>
              <a:prstGeom prst="rect">
                <a:avLst/>
              </a:prstGeom>
              <a:blipFill>
                <a:blip r:embed="rId3"/>
                <a:stretch>
                  <a:fillRect l="-800" t="-960" r="-509"/>
                </a:stretch>
              </a:blipFill>
              <a:ln w="9525">
                <a:noFill/>
                <a:miter lim="800000"/>
                <a:headEnd/>
                <a:tailEnd/>
              </a:ln>
            </p:spPr>
            <p:txBody>
              <a:bodyPr/>
              <a:lstStyle/>
              <a:p>
                <a:r>
                  <a:rPr lang="en-US">
                    <a:noFill/>
                  </a:rPr>
                  <a:t> </a:t>
                </a:r>
              </a:p>
            </p:txBody>
          </p:sp>
        </mc:Fallback>
      </mc:AlternateContent>
      <p:sp>
        <p:nvSpPr>
          <p:cNvPr id="2" name="Rectangle 1"/>
          <p:cNvSpPr/>
          <p:nvPr/>
        </p:nvSpPr>
        <p:spPr>
          <a:xfrm>
            <a:off x="6662286" y="5514508"/>
            <a:ext cx="2514600" cy="1323439"/>
          </a:xfrm>
          <a:prstGeom prst="rect">
            <a:avLst/>
          </a:prstGeom>
        </p:spPr>
        <p:txBody>
          <a:bodyPr wrap="square">
            <a:spAutoFit/>
          </a:bodyPr>
          <a:lstStyle/>
          <a:p>
            <a:pPr lvl="0">
              <a:defRPr/>
            </a:pPr>
            <a:r>
              <a:rPr lang="da-DK" sz="1600" dirty="0" smtClean="0">
                <a:solidFill>
                  <a:srgbClr val="000000"/>
                </a:solidFill>
              </a:rPr>
              <a:t>(Lloyd-Jones </a:t>
            </a:r>
            <a:r>
              <a:rPr lang="da-DK" sz="1600" dirty="0">
                <a:solidFill>
                  <a:srgbClr val="000000"/>
                </a:solidFill>
              </a:rPr>
              <a:t>et al. </a:t>
            </a:r>
            <a:r>
              <a:rPr lang="da-DK" sz="1600" dirty="0" smtClean="0">
                <a:solidFill>
                  <a:srgbClr val="000000"/>
                </a:solidFill>
              </a:rPr>
              <a:t>2019</a:t>
            </a:r>
          </a:p>
          <a:p>
            <a:pPr lvl="0">
              <a:defRPr/>
            </a:pPr>
            <a:r>
              <a:rPr lang="da-DK" sz="1600" dirty="0" smtClean="0">
                <a:solidFill>
                  <a:srgbClr val="000000"/>
                </a:solidFill>
              </a:rPr>
              <a:t>Vilhjálmsson </a:t>
            </a:r>
            <a:r>
              <a:rPr lang="da-DK" sz="1600" dirty="0">
                <a:solidFill>
                  <a:srgbClr val="000000"/>
                </a:solidFill>
              </a:rPr>
              <a:t>et al. 2015)</a:t>
            </a:r>
            <a:endParaRPr lang="en-US" sz="1600" dirty="0">
              <a:solidFill>
                <a:srgbClr val="000000"/>
              </a:solidFill>
            </a:endParaRPr>
          </a:p>
          <a:p>
            <a:pPr lvl="0">
              <a:defRPr/>
            </a:pPr>
            <a:endParaRPr lang="en-US" sz="4800" dirty="0">
              <a:solidFill>
                <a:srgbClr val="000000"/>
              </a:solidFill>
              <a:latin typeface="AU Passata"/>
            </a:endParaRPr>
          </a:p>
        </p:txBody>
      </p:sp>
    </p:spTree>
    <p:extLst>
      <p:ext uri="{BB962C8B-B14F-4D97-AF65-F5344CB8AC3E}">
        <p14:creationId xmlns:p14="http://schemas.microsoft.com/office/powerpoint/2010/main" val="155205864"/>
      </p:ext>
    </p:extLst>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797310"/>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pPr lvl="0"/>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In the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Bayesian</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multiple regression model t</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he </a:t>
                </a:r>
                <a:r>
                  <a:rPr lang="en-US" sz="2000" dirty="0" smtClean="0"/>
                  <a:t>posterior </a:t>
                </a:r>
                <a:r>
                  <a:rPr lang="en-US" sz="2000" dirty="0"/>
                  <a:t>density of </a:t>
                </a:r>
                <a:r>
                  <a:rPr lang="en-US" sz="2000" dirty="0" smtClean="0"/>
                  <a:t>the model parameters (</a:t>
                </a:r>
                <a14:m>
                  <m:oMath xmlns:m="http://schemas.openxmlformats.org/officeDocument/2006/math">
                    <m:r>
                      <a:rPr lang="da-DK" sz="2000" b="1">
                        <a:solidFill>
                          <a:srgbClr val="000000"/>
                        </a:solidFill>
                        <a:latin typeface="Cambria Math" panose="02040503050406030204" pitchFamily="18" charset="0"/>
                      </a:rPr>
                      <m:t>𝐛</m:t>
                    </m:r>
                    <m:r>
                      <a:rPr lang="da-DK" sz="2000">
                        <a:solidFill>
                          <a:srgbClr val="000000"/>
                        </a:solidFill>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a:latin typeface="Cambria Math" panose="02040503050406030204" pitchFamily="18" charset="0"/>
                          </a:rPr>
                          <m:t>σ</m:t>
                        </m:r>
                      </m:e>
                      <m:sub>
                        <m:r>
                          <m:rPr>
                            <m:sty m:val="p"/>
                          </m:rPr>
                          <a:rPr lang="en-US" sz="2000">
                            <a:latin typeface="Cambria Math" panose="02040503050406030204" pitchFamily="18" charset="0"/>
                          </a:rPr>
                          <m:t>β</m:t>
                        </m:r>
                      </m:sub>
                      <m:sup>
                        <m:r>
                          <a:rPr lang="en-US" sz="2000">
                            <a:latin typeface="Cambria Math" panose="02040503050406030204" pitchFamily="18" charset="0"/>
                          </a:rPr>
                          <m:t>2</m:t>
                        </m:r>
                      </m:sup>
                    </m:sSubSup>
                    <m:r>
                      <a:rPr lang="da-DK" sz="200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a:latin typeface="Cambria Math" panose="02040503050406030204" pitchFamily="18" charset="0"/>
                          </a:rPr>
                          <m:t>σ</m:t>
                        </m:r>
                      </m:e>
                      <m:sub>
                        <m:r>
                          <m:rPr>
                            <m:sty m:val="p"/>
                          </m:rPr>
                          <a:rPr lang="da-DK" sz="2000">
                            <a:latin typeface="Cambria Math" panose="02040503050406030204" pitchFamily="18" charset="0"/>
                          </a:rPr>
                          <m:t>e</m:t>
                        </m:r>
                      </m:sub>
                      <m:sup>
                        <m:r>
                          <a:rPr lang="en-US" sz="2000">
                            <a:latin typeface="Cambria Math" panose="02040503050406030204" pitchFamily="18" charset="0"/>
                          </a:rPr>
                          <m:t>2</m:t>
                        </m:r>
                      </m:sup>
                    </m:sSubSup>
                  </m:oMath>
                </a14:m>
                <a:r>
                  <a:rPr lang="en-US" sz="2000" dirty="0" smtClean="0"/>
                  <a:t>)</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depend on the likelihood of the data given the parameters and a prior</a:t>
                </a:r>
                <a:r>
                  <a:rPr kumimoji="0" lang="en-US" sz="2000" b="0" i="0" u="none" strike="noStrike" kern="1200" cap="none" spc="0" normalizeH="0" noProof="0" dirty="0" smtClean="0">
                    <a:ln>
                      <a:noFill/>
                    </a:ln>
                    <a:solidFill>
                      <a:srgbClr val="000000"/>
                    </a:solidFill>
                    <a:effectLst/>
                    <a:uLnTx/>
                    <a:uFillTx/>
                    <a:latin typeface="AU Passata" pitchFamily="34" charset="0"/>
                    <a:ea typeface="+mn-ea"/>
                    <a:cs typeface="+mn-cs"/>
                  </a:rPr>
                  <a:t> probability for the model parameters:</a:t>
                </a:r>
              </a:p>
              <a:p>
                <a:pPr lvl="0"/>
                <a:endParaRPr kumimoji="0" lang="en-US" sz="2000" b="0" i="0" u="none" strike="noStrike" kern="1200" cap="none" spc="0" normalizeH="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lvl="0"/>
                <a14:m>
                  <m:oMathPara xmlns:m="http://schemas.openxmlformats.org/officeDocument/2006/math">
                    <m:oMathParaPr>
                      <m:jc m:val="centerGroup"/>
                    </m:oMathParaPr>
                    <m:oMath xmlns:m="http://schemas.openxmlformats.org/officeDocument/2006/math">
                      <m:r>
                        <m:rPr>
                          <m:sty m:val="p"/>
                        </m:rPr>
                        <a:rPr lang="da-DK" sz="2000" b="0" i="0" smtClean="0">
                          <a:latin typeface="Cambria Math" panose="02040503050406030204" pitchFamily="18" charset="0"/>
                        </a:rPr>
                        <m:t>p</m:t>
                      </m:r>
                      <m:d>
                        <m:dPr>
                          <m:ctrlPr>
                            <a:rPr lang="en-US" sz="2000" i="1">
                              <a:latin typeface="Cambria Math" panose="02040503050406030204" pitchFamily="18" charset="0"/>
                            </a:rPr>
                          </m:ctrlPr>
                        </m:dPr>
                        <m:e>
                          <m:r>
                            <a:rPr lang="da-DK" sz="2000" b="1">
                              <a:solidFill>
                                <a:srgbClr val="000000"/>
                              </a:solidFill>
                              <a:latin typeface="Cambria Math" panose="02040503050406030204" pitchFamily="18" charset="0"/>
                            </a:rPr>
                            <m:t>𝐛</m:t>
                          </m:r>
                          <m:r>
                            <a:rPr lang="da-DK" sz="2000" b="0" i="0" smtClean="0">
                              <a:solidFill>
                                <a:srgbClr val="000000"/>
                              </a:solidFill>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a:latin typeface="Cambria Math" panose="02040503050406030204" pitchFamily="18" charset="0"/>
                                </a:rPr>
                                <m:t>σ</m:t>
                              </m:r>
                            </m:e>
                            <m:sub>
                              <m:r>
                                <m:rPr>
                                  <m:sty m:val="p"/>
                                </m:rPr>
                                <a:rPr lang="en-US" sz="2000">
                                  <a:latin typeface="Cambria Math" panose="02040503050406030204" pitchFamily="18" charset="0"/>
                                </a:rPr>
                                <m:t>β</m:t>
                              </m:r>
                            </m:sub>
                            <m:sup>
                              <m:r>
                                <a:rPr lang="en-US" sz="2000">
                                  <a:latin typeface="Cambria Math" panose="02040503050406030204" pitchFamily="18" charset="0"/>
                                </a:rPr>
                                <m:t>2</m:t>
                              </m:r>
                            </m:sup>
                          </m:sSubSup>
                          <m:r>
                            <a:rPr lang="da-DK" sz="200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a:latin typeface="Cambria Math" panose="02040503050406030204" pitchFamily="18" charset="0"/>
                                </a:rPr>
                                <m:t>σ</m:t>
                              </m:r>
                            </m:e>
                            <m:sub>
                              <m:r>
                                <m:rPr>
                                  <m:sty m:val="p"/>
                                </m:rPr>
                                <a:rPr lang="da-DK" sz="2000" b="0" i="0" smtClean="0">
                                  <a:latin typeface="Cambria Math" panose="02040503050406030204" pitchFamily="18" charset="0"/>
                                </a:rPr>
                                <m:t>e</m:t>
                              </m:r>
                            </m:sub>
                            <m:sup>
                              <m:r>
                                <a:rPr lang="en-US" sz="2000">
                                  <a:latin typeface="Cambria Math" panose="02040503050406030204" pitchFamily="18" charset="0"/>
                                </a:rPr>
                                <m:t>2</m:t>
                              </m:r>
                            </m:sup>
                          </m:sSubSup>
                          <m:r>
                            <a:rPr lang="da-DK" sz="2000" b="0" i="0" smtClean="0">
                              <a:solidFill>
                                <a:srgbClr val="000000"/>
                              </a:solidFill>
                              <a:latin typeface="Cambria Math" panose="02040503050406030204" pitchFamily="18" charset="0"/>
                            </a:rPr>
                            <m:t>| </m:t>
                          </m:r>
                          <m:r>
                            <a:rPr lang="en-GB" sz="2000" b="1" i="0">
                              <a:latin typeface="Cambria Math" panose="02040503050406030204" pitchFamily="18" charset="0"/>
                            </a:rPr>
                            <m:t>𝐲</m:t>
                          </m:r>
                        </m:e>
                      </m:d>
                      <m:r>
                        <a:rPr lang="en-GB" sz="2000" i="0">
                          <a:latin typeface="Cambria Math" panose="02040503050406030204" pitchFamily="18" charset="0"/>
                        </a:rPr>
                        <m:t>∝</m:t>
                      </m:r>
                      <m:r>
                        <m:rPr>
                          <m:sty m:val="p"/>
                        </m:rPr>
                        <a:rPr lang="da-DK" sz="2000" b="0" i="0" smtClean="0">
                          <a:latin typeface="Cambria Math" panose="02040503050406030204" pitchFamily="18" charset="0"/>
                        </a:rPr>
                        <m:t>p</m:t>
                      </m:r>
                      <m:d>
                        <m:dPr>
                          <m:ctrlPr>
                            <a:rPr lang="en-US" sz="2000" i="1">
                              <a:latin typeface="Cambria Math" panose="02040503050406030204" pitchFamily="18" charset="0"/>
                            </a:rPr>
                          </m:ctrlPr>
                        </m:dPr>
                        <m:e>
                          <m:r>
                            <a:rPr lang="en-GB" sz="2000" b="1" i="0">
                              <a:latin typeface="Cambria Math" panose="02040503050406030204" pitchFamily="18" charset="0"/>
                            </a:rPr>
                            <m:t>𝐲</m:t>
                          </m:r>
                          <m:r>
                            <a:rPr lang="en-GB" sz="2000" i="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i="0">
                                  <a:latin typeface="Cambria Math" panose="02040503050406030204" pitchFamily="18" charset="0"/>
                                </a:rPr>
                                <m:t>σ</m:t>
                              </m:r>
                            </m:e>
                            <m:sub>
                              <m:r>
                                <m:rPr>
                                  <m:sty m:val="p"/>
                                </m:rPr>
                                <a:rPr lang="en-US" sz="2000" i="0">
                                  <a:latin typeface="Cambria Math" panose="02040503050406030204" pitchFamily="18" charset="0"/>
                                </a:rPr>
                                <m:t>e</m:t>
                              </m:r>
                            </m:sub>
                            <m:sup>
                              <m:r>
                                <a:rPr lang="en-US" sz="2000" i="0">
                                  <a:latin typeface="Cambria Math" panose="02040503050406030204" pitchFamily="18" charset="0"/>
                                </a:rPr>
                                <m:t>2</m:t>
                              </m:r>
                            </m:sup>
                          </m:sSubSup>
                          <m:r>
                            <a:rPr lang="da-DK" sz="2000" i="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i="0">
                                  <a:latin typeface="Cambria Math" panose="02040503050406030204" pitchFamily="18" charset="0"/>
                                </a:rPr>
                                <m:t>σ</m:t>
                              </m:r>
                            </m:e>
                            <m:sub>
                              <m:r>
                                <m:rPr>
                                  <m:sty m:val="p"/>
                                </m:rPr>
                                <a:rPr lang="en-US" sz="2000" i="0">
                                  <a:latin typeface="Cambria Math" panose="02040503050406030204" pitchFamily="18" charset="0"/>
                                </a:rPr>
                                <m:t>β</m:t>
                              </m:r>
                            </m:sub>
                            <m:sup>
                              <m:r>
                                <a:rPr lang="en-US" sz="2000" i="0">
                                  <a:latin typeface="Cambria Math" panose="02040503050406030204" pitchFamily="18" charset="0"/>
                                </a:rPr>
                                <m:t>2</m:t>
                              </m:r>
                            </m:sup>
                          </m:sSubSup>
                          <m:r>
                            <a:rPr lang="da-DK" sz="2000" i="0">
                              <a:latin typeface="Cambria Math" panose="02040503050406030204" pitchFamily="18" charset="0"/>
                            </a:rPr>
                            <m:t>, </m:t>
                          </m:r>
                          <m:r>
                            <a:rPr lang="da-DK" sz="2000" b="1" i="0">
                              <a:latin typeface="Cambria Math" panose="02040503050406030204" pitchFamily="18" charset="0"/>
                            </a:rPr>
                            <m:t>𝐛</m:t>
                          </m:r>
                          <m:r>
                            <a:rPr lang="da-DK" sz="2000" b="0" i="0" smtClean="0">
                              <a:latin typeface="Cambria Math" panose="02040503050406030204" pitchFamily="18" charset="0"/>
                            </a:rPr>
                            <m:t>, …</m:t>
                          </m:r>
                          <m:r>
                            <a:rPr lang="da-DK" sz="2000" i="0" smtClean="0">
                              <a:latin typeface="Cambria Math" panose="02040503050406030204" pitchFamily="18" charset="0"/>
                            </a:rPr>
                            <m:t> </m:t>
                          </m:r>
                        </m:e>
                      </m:d>
                      <m:r>
                        <m:rPr>
                          <m:sty m:val="p"/>
                        </m:rPr>
                        <a:rPr lang="da-DK" sz="2000" b="0" i="0" smtClean="0">
                          <a:latin typeface="Cambria Math" panose="02040503050406030204" pitchFamily="18" charset="0"/>
                        </a:rPr>
                        <m:t>p</m:t>
                      </m:r>
                      <m:d>
                        <m:dPr>
                          <m:ctrlPr>
                            <a:rPr lang="en-US" sz="2000" i="1">
                              <a:latin typeface="Cambria Math" panose="02040503050406030204" pitchFamily="18" charset="0"/>
                            </a:rPr>
                          </m:ctrlPr>
                        </m:dPr>
                        <m:e>
                          <m:r>
                            <a:rPr lang="da-DK" sz="2000" b="1" i="0">
                              <a:latin typeface="Cambria Math" panose="02040503050406030204" pitchFamily="18" charset="0"/>
                            </a:rPr>
                            <m:t>𝐛</m:t>
                          </m:r>
                          <m:r>
                            <a:rPr lang="en-GB" sz="2000" i="0">
                              <a:latin typeface="Cambria Math" panose="02040503050406030204" pitchFamily="18" charset="0"/>
                            </a:rPr>
                            <m:t>|</m:t>
                          </m:r>
                          <m:sSubSup>
                            <m:sSubSupPr>
                              <m:ctrlPr>
                                <a:rPr lang="en-US" sz="2000" i="1">
                                  <a:latin typeface="Cambria Math" panose="02040503050406030204" pitchFamily="18" charset="0"/>
                                </a:rPr>
                              </m:ctrlPr>
                            </m:sSubSupPr>
                            <m:e>
                              <m:r>
                                <m:rPr>
                                  <m:sty m:val="p"/>
                                </m:rPr>
                                <a:rPr lang="da-DK" sz="2000" i="0">
                                  <a:latin typeface="Cambria Math" panose="02040503050406030204" pitchFamily="18" charset="0"/>
                                </a:rPr>
                                <m:t>σ</m:t>
                              </m:r>
                            </m:e>
                            <m:sub>
                              <m:r>
                                <m:rPr>
                                  <m:sty m:val="p"/>
                                </m:rPr>
                                <a:rPr lang="en-US" sz="2000" i="0">
                                  <a:latin typeface="Cambria Math" panose="02040503050406030204" pitchFamily="18" charset="0"/>
                                </a:rPr>
                                <m:t>β</m:t>
                              </m:r>
                            </m:sub>
                            <m:sup>
                              <m:r>
                                <a:rPr lang="en-US" sz="2000" i="0">
                                  <a:latin typeface="Cambria Math" panose="02040503050406030204" pitchFamily="18" charset="0"/>
                                </a:rPr>
                                <m:t>2</m:t>
                              </m:r>
                            </m:sup>
                          </m:sSubSup>
                          <m:r>
                            <a:rPr lang="da-DK" sz="2000" i="0">
                              <a:latin typeface="Cambria Math" panose="02040503050406030204" pitchFamily="18" charset="0"/>
                            </a:rPr>
                            <m:t>…</m:t>
                          </m:r>
                        </m:e>
                      </m:d>
                      <m:r>
                        <m:rPr>
                          <m:sty m:val="p"/>
                        </m:rPr>
                        <a:rPr lang="da-DK" sz="2000">
                          <a:latin typeface="Cambria Math" panose="02040503050406030204" pitchFamily="18" charset="0"/>
                        </a:rPr>
                        <m:t>p</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m:rPr>
                                  <m:sty m:val="p"/>
                                </m:rPr>
                                <a:rPr lang="da-DK" sz="2000">
                                  <a:latin typeface="Cambria Math" panose="02040503050406030204" pitchFamily="18" charset="0"/>
                                </a:rPr>
                                <m:t>σ</m:t>
                              </m:r>
                            </m:e>
                            <m:sub>
                              <m:r>
                                <m:rPr>
                                  <m:sty m:val="p"/>
                                </m:rPr>
                                <a:rPr lang="en-US" sz="2000">
                                  <a:latin typeface="Cambria Math" panose="02040503050406030204" pitchFamily="18" charset="0"/>
                                </a:rPr>
                                <m:t>β</m:t>
                              </m:r>
                            </m:sub>
                            <m:sup>
                              <m:r>
                                <a:rPr lang="en-US" sz="2000">
                                  <a:latin typeface="Cambria Math" panose="02040503050406030204" pitchFamily="18" charset="0"/>
                                </a:rPr>
                                <m:t>2</m:t>
                              </m:r>
                            </m:sup>
                          </m:sSubSup>
                          <m:r>
                            <a:rPr lang="en-GB" sz="2000">
                              <a:latin typeface="Cambria Math" panose="02040503050406030204" pitchFamily="18" charset="0"/>
                            </a:rPr>
                            <m:t>|</m:t>
                          </m:r>
                          <m:r>
                            <a:rPr lang="da-DK" sz="2000">
                              <a:latin typeface="Cambria Math" panose="02040503050406030204" pitchFamily="18" charset="0"/>
                            </a:rPr>
                            <m:t>…</m:t>
                          </m:r>
                        </m:e>
                      </m:d>
                      <m:r>
                        <m:rPr>
                          <m:sty m:val="p"/>
                        </m:rPr>
                        <a:rPr lang="da-DK" sz="2000">
                          <a:latin typeface="Cambria Math" panose="02040503050406030204" pitchFamily="18" charset="0"/>
                        </a:rPr>
                        <m:t>p</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m:rPr>
                                  <m:sty m:val="p"/>
                                </m:rPr>
                                <a:rPr lang="da-DK" sz="2000">
                                  <a:latin typeface="Cambria Math" panose="02040503050406030204" pitchFamily="18" charset="0"/>
                                </a:rPr>
                                <m:t>σ</m:t>
                              </m:r>
                            </m:e>
                            <m:sub>
                              <m:r>
                                <m:rPr>
                                  <m:sty m:val="p"/>
                                </m:rPr>
                                <a:rPr lang="da-DK" sz="2000" b="0" i="0" smtClean="0">
                                  <a:latin typeface="Cambria Math" panose="02040503050406030204" pitchFamily="18" charset="0"/>
                                </a:rPr>
                                <m:t>e</m:t>
                              </m:r>
                            </m:sub>
                            <m:sup>
                              <m:r>
                                <a:rPr lang="en-US" sz="2000">
                                  <a:latin typeface="Cambria Math" panose="02040503050406030204" pitchFamily="18" charset="0"/>
                                </a:rPr>
                                <m:t>2</m:t>
                              </m:r>
                            </m:sup>
                          </m:sSubSup>
                          <m:r>
                            <a:rPr lang="en-GB" sz="2000">
                              <a:latin typeface="Cambria Math" panose="02040503050406030204" pitchFamily="18" charset="0"/>
                            </a:rPr>
                            <m:t>|</m:t>
                          </m:r>
                          <m:r>
                            <a:rPr lang="da-DK" sz="2000">
                              <a:latin typeface="Cambria Math" panose="02040503050406030204" pitchFamily="18" charset="0"/>
                            </a:rPr>
                            <m:t>…</m:t>
                          </m:r>
                        </m:e>
                      </m:d>
                    </m:oMath>
                  </m:oMathPara>
                </a14:m>
                <a:endParaRPr kumimoji="0" lang="en-US" sz="2000" b="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endParaRPr lang="en-GB" sz="2000" dirty="0" smtClean="0"/>
              </a:p>
              <a:p>
                <a:r>
                  <a:rPr lang="en-GB" sz="1800" dirty="0" smtClean="0"/>
                  <a:t>The </a:t>
                </a:r>
                <a:r>
                  <a:rPr lang="en-GB" sz="1800" dirty="0"/>
                  <a:t>prior density of marker effects, </a:t>
                </a:r>
                <a14:m>
                  <m:oMath xmlns:m="http://schemas.openxmlformats.org/officeDocument/2006/math">
                    <m:r>
                      <m:rPr>
                        <m:sty m:val="p"/>
                      </m:rPr>
                      <a:rPr lang="da-DK" sz="1800">
                        <a:latin typeface="Cambria Math" panose="02040503050406030204" pitchFamily="18" charset="0"/>
                      </a:rPr>
                      <m:t>p</m:t>
                    </m:r>
                    <m:d>
                      <m:dPr>
                        <m:ctrlPr>
                          <a:rPr lang="en-US" sz="1800" i="1">
                            <a:latin typeface="Cambria Math" panose="02040503050406030204" pitchFamily="18" charset="0"/>
                          </a:rPr>
                        </m:ctrlPr>
                      </m:dPr>
                      <m:e>
                        <m:r>
                          <a:rPr lang="da-DK" sz="1800" b="1">
                            <a:latin typeface="Cambria Math" panose="02040503050406030204" pitchFamily="18" charset="0"/>
                          </a:rPr>
                          <m:t>𝐛</m:t>
                        </m:r>
                        <m:r>
                          <a:rPr lang="en-GB" sz="1800">
                            <a:latin typeface="Cambria Math" panose="02040503050406030204" pitchFamily="18" charset="0"/>
                          </a:rPr>
                          <m:t>|</m:t>
                        </m:r>
                        <m:sSubSup>
                          <m:sSubSupPr>
                            <m:ctrlPr>
                              <a:rPr lang="en-US" sz="1800" i="1">
                                <a:latin typeface="Cambria Math" panose="02040503050406030204" pitchFamily="18" charset="0"/>
                              </a:rPr>
                            </m:ctrlPr>
                          </m:sSubSupPr>
                          <m:e>
                            <m:r>
                              <m:rPr>
                                <m:sty m:val="p"/>
                              </m:rPr>
                              <a:rPr lang="da-DK" sz="1800">
                                <a:latin typeface="Cambria Math" panose="02040503050406030204" pitchFamily="18" charset="0"/>
                              </a:rPr>
                              <m:t>σ</m:t>
                            </m:r>
                          </m:e>
                          <m:sub>
                            <m:r>
                              <m:rPr>
                                <m:sty m:val="p"/>
                              </m:rPr>
                              <a:rPr lang="en-US" sz="1800">
                                <a:latin typeface="Cambria Math" panose="02040503050406030204" pitchFamily="18" charset="0"/>
                              </a:rPr>
                              <m:t>β</m:t>
                            </m:r>
                          </m:sub>
                          <m:sup>
                            <m:r>
                              <a:rPr lang="en-US" sz="1800">
                                <a:latin typeface="Cambria Math" panose="02040503050406030204" pitchFamily="18" charset="0"/>
                              </a:rPr>
                              <m:t>2</m:t>
                            </m:r>
                          </m:sup>
                        </m:sSubSup>
                        <m:r>
                          <a:rPr lang="da-DK" sz="1800">
                            <a:latin typeface="Cambria Math" panose="02040503050406030204" pitchFamily="18" charset="0"/>
                          </a:rPr>
                          <m:t>…</m:t>
                        </m:r>
                      </m:e>
                    </m:d>
                  </m:oMath>
                </a14:m>
                <a:r>
                  <a:rPr lang="en-US" sz="1800" dirty="0" smtClean="0"/>
                  <a:t>,</a:t>
                </a:r>
                <a:r>
                  <a:rPr lang="en-US" sz="1800" dirty="0"/>
                  <a:t> defines whether the model will induce variable selection and shrinkage or shrinkage only. </a:t>
                </a:r>
                <a:endParaRPr lang="en-US" sz="1800" dirty="0" smtClean="0"/>
              </a:p>
              <a:p>
                <a:endParaRPr lang="da-DK" sz="1800" dirty="0"/>
              </a:p>
              <a:p>
                <a:r>
                  <a:rPr lang="en-US" sz="1800" dirty="0">
                    <a:solidFill>
                      <a:srgbClr val="000000"/>
                    </a:solidFill>
                  </a:rPr>
                  <a:t>Also, the choice of prior will define the extent and type of shrinkage induced</a:t>
                </a:r>
                <a:r>
                  <a:rPr lang="en-US" sz="1800" dirty="0" smtClean="0">
                    <a:solidFill>
                      <a:srgbClr val="000000"/>
                    </a:solidFill>
                  </a:rPr>
                  <a:t>.</a:t>
                </a:r>
                <a:endParaRPr lang="en-US" sz="1800" dirty="0" smtClean="0"/>
              </a:p>
              <a:p>
                <a:endParaRPr lang="da-DK" sz="1800" dirty="0" smtClean="0"/>
              </a:p>
              <a:p>
                <a:r>
                  <a:rPr lang="en-US" sz="1800" dirty="0" smtClean="0"/>
                  <a:t>Ideally the </a:t>
                </a:r>
                <a:r>
                  <a:rPr lang="en-US" sz="1800" dirty="0"/>
                  <a:t>choice of prior for the marker effect should </a:t>
                </a:r>
                <a:r>
                  <a:rPr lang="en-US" sz="1800" dirty="0" smtClean="0"/>
                  <a:t>reflect </a:t>
                </a:r>
                <a:r>
                  <a:rPr lang="en-US" sz="1800" dirty="0"/>
                  <a:t>the genetic architecture of the trait, and will vary (perhaps a lot) across traits</a:t>
                </a:r>
                <a:r>
                  <a:rPr lang="en-US" sz="1800" dirty="0" smtClean="0"/>
                  <a:t>.</a:t>
                </a:r>
              </a:p>
              <a:p>
                <a:endParaRPr lang="en-US" sz="1800" dirty="0" smtClean="0"/>
              </a:p>
              <a:p>
                <a:r>
                  <a:rPr lang="da-DK" sz="1600" dirty="0" smtClean="0">
                    <a:solidFill>
                      <a:srgbClr val="000000"/>
                    </a:solidFill>
                  </a:rPr>
                  <a:t>						(</a:t>
                </a:r>
                <a:r>
                  <a:rPr lang="da-DK" sz="1600" dirty="0">
                    <a:solidFill>
                      <a:srgbClr val="000000"/>
                    </a:solidFill>
                  </a:rPr>
                  <a:t>de los </a:t>
                </a:r>
                <a:r>
                  <a:rPr lang="da-DK" sz="1600" dirty="0" err="1">
                    <a:solidFill>
                      <a:srgbClr val="000000"/>
                    </a:solidFill>
                  </a:rPr>
                  <a:t>Campos</a:t>
                </a:r>
                <a:r>
                  <a:rPr lang="da-DK" sz="1600" dirty="0">
                    <a:solidFill>
                      <a:srgbClr val="000000"/>
                    </a:solidFill>
                  </a:rPr>
                  <a:t> et al. 2013)</a:t>
                </a:r>
                <a:endParaRPr lang="en-US" sz="1600" dirty="0">
                  <a:solidFill>
                    <a:srgbClr val="000000"/>
                  </a:solidFill>
                </a:endParaRPr>
              </a:p>
              <a:p>
                <a:endParaRPr lang="en-US" sz="2000" dirty="0"/>
              </a:p>
              <a:p>
                <a:endParaRPr lang="en-US" sz="2000" dirty="0" smtClean="0"/>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797310"/>
              </a:xfrm>
              <a:prstGeom prst="rect">
                <a:avLst/>
              </a:prstGeom>
              <a:blipFill>
                <a:blip r:embed="rId3"/>
                <a:stretch>
                  <a:fillRect l="-800" t="-897"/>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1848493549"/>
      </p:ext>
    </p:extLst>
  </p:cSld>
  <p:clrMapOvr>
    <a:masterClrMapping/>
  </p:clrMapOvr>
  <p:transition advClick="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8433078"/>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mj-lt"/>
            </a:endParaRPr>
          </a:p>
          <a:p>
            <a:r>
              <a:rPr lang="en-GB" altLang="en-US" sz="2000" dirty="0" smtClean="0">
                <a:latin typeface="+mj-lt"/>
              </a:rPr>
              <a:t>Commonly </a:t>
            </a:r>
            <a:r>
              <a:rPr lang="en-GB" altLang="en-US" sz="2000" dirty="0">
                <a:latin typeface="+mj-lt"/>
              </a:rPr>
              <a:t>used prior densities of marker effects (all with zero mean and unit variance</a:t>
            </a:r>
            <a:r>
              <a:rPr lang="en-GB" altLang="en-US" sz="2000" dirty="0" smtClean="0">
                <a:latin typeface="+mj-lt"/>
              </a:rPr>
              <a:t>): </a:t>
            </a:r>
          </a:p>
          <a:p>
            <a:endParaRPr lang="en-GB" altLang="en-US" sz="2000" dirty="0">
              <a:latin typeface="+mj-lt"/>
            </a:endParaRPr>
          </a:p>
          <a:p>
            <a:endParaRPr lang="en-GB" altLang="en-US" sz="20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smtClean="0">
              <a:latin typeface="+mj-lt"/>
            </a:endParaRPr>
          </a:p>
          <a:p>
            <a:r>
              <a:rPr lang="en-US" altLang="en-US" sz="1800" dirty="0" smtClean="0">
                <a:latin typeface="+mj-lt"/>
              </a:rPr>
              <a:t>The </a:t>
            </a:r>
            <a:r>
              <a:rPr lang="en-US" altLang="en-US" sz="1800" dirty="0">
                <a:latin typeface="+mj-lt"/>
              </a:rPr>
              <a:t>densities are organized in a way that, starting from the Gaussian in the top left corner, as one moves clockwise, the amount of mass at zero increases and tails become thicker and flatter.</a:t>
            </a:r>
            <a:endParaRPr lang="en-GB" altLang="en-US" sz="18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a:latin typeface="+mj-lt"/>
            </a:endParaRPr>
          </a:p>
          <a:p>
            <a:endParaRPr lang="en-GB" altLang="en-US" sz="2000" dirty="0" smtClean="0">
              <a:latin typeface="+mj-lt"/>
            </a:endParaRPr>
          </a:p>
          <a:p>
            <a:endParaRPr lang="en-GB" altLang="en-US" sz="2000" dirty="0">
              <a:latin typeface="+mj-lt"/>
            </a:endParaRPr>
          </a:p>
          <a:p>
            <a:r>
              <a:rPr lang="en-GB" altLang="en-US" sz="2000" dirty="0" smtClean="0">
                <a:latin typeface="+mj-lt"/>
              </a:rPr>
              <a:t> </a:t>
            </a:r>
            <a:endParaRPr lang="en-GB" altLang="en-US" sz="2000" dirty="0">
              <a:latin typeface="+mj-lt"/>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676400"/>
            <a:ext cx="5463022" cy="39989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6477001" y="5105400"/>
            <a:ext cx="3634220" cy="1686827"/>
          </a:xfrm>
          <a:prstGeom prst="rect">
            <a:avLst/>
          </a:prstGeom>
        </p:spPr>
        <p:txBody>
          <a:bodyPr wrap="square">
            <a:spAutoFit/>
          </a:bodyPr>
          <a:lstStyle/>
          <a:p>
            <a:pPr lvl="0">
              <a:defRPr/>
            </a:pPr>
            <a:endParaRPr lang="en-US" sz="4000" dirty="0">
              <a:solidFill>
                <a:srgbClr val="000000"/>
              </a:solidFill>
            </a:endParaRPr>
          </a:p>
          <a:p>
            <a:pPr lvl="0">
              <a:defRPr/>
            </a:pPr>
            <a:r>
              <a:rPr lang="da-DK" sz="4000" dirty="0">
                <a:solidFill>
                  <a:srgbClr val="000000"/>
                </a:solidFill>
              </a:rPr>
              <a:t>			          </a:t>
            </a:r>
            <a:r>
              <a:rPr lang="da-DK" sz="4800" dirty="0">
                <a:solidFill>
                  <a:srgbClr val="000000"/>
                </a:solidFill>
              </a:rPr>
              <a:t> </a:t>
            </a:r>
            <a:r>
              <a:rPr lang="da-DK" sz="1600" dirty="0" smtClean="0">
                <a:solidFill>
                  <a:srgbClr val="000000"/>
                </a:solidFill>
              </a:rPr>
              <a:t>(de los </a:t>
            </a:r>
            <a:r>
              <a:rPr lang="da-DK" sz="1600" dirty="0" err="1" smtClean="0">
                <a:solidFill>
                  <a:srgbClr val="000000"/>
                </a:solidFill>
              </a:rPr>
              <a:t>Campos</a:t>
            </a:r>
            <a:r>
              <a:rPr lang="da-DK" sz="1600" dirty="0" smtClean="0">
                <a:solidFill>
                  <a:srgbClr val="000000"/>
                </a:solidFill>
              </a:rPr>
              <a:t> </a:t>
            </a:r>
            <a:r>
              <a:rPr lang="da-DK" sz="1600" dirty="0">
                <a:solidFill>
                  <a:srgbClr val="000000"/>
                </a:solidFill>
              </a:rPr>
              <a:t>et al. </a:t>
            </a:r>
            <a:r>
              <a:rPr lang="da-DK" sz="1600" dirty="0" smtClean="0">
                <a:solidFill>
                  <a:srgbClr val="000000"/>
                </a:solidFill>
              </a:rPr>
              <a:t>2013)</a:t>
            </a:r>
            <a:endParaRPr lang="en-US" sz="1600" dirty="0">
              <a:solidFill>
                <a:srgbClr val="000000"/>
              </a:solidFill>
            </a:endParaRPr>
          </a:p>
        </p:txBody>
      </p:sp>
    </p:spTree>
    <p:extLst>
      <p:ext uri="{BB962C8B-B14F-4D97-AF65-F5344CB8AC3E}">
        <p14:creationId xmlns:p14="http://schemas.microsoft.com/office/powerpoint/2010/main" val="4119206053"/>
      </p:ext>
    </p:extLst>
  </p:cSld>
  <p:clrMapOvr>
    <a:masterClrMapping/>
  </p:clrMapOvr>
  <p:transition advClick="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124754"/>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lvl="0"/>
            <a:r>
              <a:rPr lang="en-GB" altLang="en-US" sz="2000" dirty="0"/>
              <a:t>Commonly used prior densities of marker effects </a:t>
            </a:r>
            <a:r>
              <a:rPr lang="en-GB" altLang="en-US" sz="2000" dirty="0" smtClean="0"/>
              <a:t>:</a:t>
            </a:r>
          </a:p>
          <a:p>
            <a:pPr lvl="0"/>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lang="en-US" sz="1800" dirty="0" smtClean="0">
                <a:solidFill>
                  <a:srgbClr val="000000"/>
                </a:solidFill>
              </a:rPr>
              <a:t>BLUP: </a:t>
            </a:r>
            <a:r>
              <a:rPr kumimoji="0" lang="en-US" sz="1800" b="0" i="0" u="none" strike="noStrike" kern="1200" cap="none" spc="0" normalizeH="0" baseline="0" noProof="0" dirty="0" smtClean="0">
                <a:ln>
                  <a:noFill/>
                </a:ln>
                <a:solidFill>
                  <a:srgbClr val="000000"/>
                </a:solidFill>
                <a:effectLst/>
                <a:uLnTx/>
                <a:uFillTx/>
              </a:rPr>
              <a:t>Assigning </a:t>
            </a:r>
            <a:r>
              <a:rPr kumimoji="0" lang="en-US" sz="1800" b="0" i="0" u="none" strike="noStrike" kern="1200" cap="none" spc="0" normalizeH="0" baseline="0" noProof="0" dirty="0">
                <a:ln>
                  <a:noFill/>
                </a:ln>
                <a:solidFill>
                  <a:srgbClr val="000000"/>
                </a:solidFill>
                <a:effectLst/>
                <a:uLnTx/>
                <a:uFillTx/>
              </a:rPr>
              <a:t>a Gaussian prior to β implies that the posterior means are the </a:t>
            </a:r>
            <a:r>
              <a:rPr kumimoji="0" lang="en-US" sz="1800" b="0" i="0" u="none" strike="noStrike" kern="1200" cap="none" spc="0" normalizeH="0" baseline="0" noProof="0" dirty="0" smtClean="0">
                <a:ln>
                  <a:noFill/>
                </a:ln>
                <a:solidFill>
                  <a:srgbClr val="000000"/>
                </a:solidFill>
                <a:effectLst/>
                <a:uLnTx/>
                <a:uFillTx/>
              </a:rPr>
              <a:t>BLUP estimates (same as Ridge</a:t>
            </a:r>
            <a:r>
              <a:rPr kumimoji="0" lang="en-US" sz="1800" b="0" i="0" u="none" strike="noStrike" kern="1200" cap="none" spc="0" normalizeH="0" noProof="0" dirty="0" smtClean="0">
                <a:ln>
                  <a:noFill/>
                </a:ln>
                <a:solidFill>
                  <a:srgbClr val="000000"/>
                </a:solidFill>
                <a:effectLst/>
                <a:uLnTx/>
                <a:uFillTx/>
              </a:rPr>
              <a:t> Regression).</a:t>
            </a:r>
            <a:endParaRPr kumimoji="0" lang="en-US" sz="1800" b="0" i="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rPr>
              <a:t>Bayesian Lasso: Assigning </a:t>
            </a:r>
            <a:r>
              <a:rPr kumimoji="0" lang="en-US" sz="1800" b="0" i="0" u="none" strike="noStrike" kern="1200" cap="none" spc="0" normalizeH="0" baseline="0" noProof="0" dirty="0">
                <a:ln>
                  <a:noFill/>
                </a:ln>
                <a:solidFill>
                  <a:srgbClr val="000000"/>
                </a:solidFill>
                <a:effectLst/>
                <a:uLnTx/>
                <a:uFillTx/>
              </a:rPr>
              <a:t>a double-exponential or Laplace prior is the density used in the Bayesian </a:t>
            </a:r>
            <a:r>
              <a:rPr kumimoji="0" lang="en-US" sz="1800" b="0" i="0" u="none" strike="noStrike" kern="1200" cap="none" spc="0" normalizeH="0" baseline="0" noProof="0" dirty="0" smtClean="0">
                <a:ln>
                  <a:noFill/>
                </a:ln>
                <a:solidFill>
                  <a:srgbClr val="000000"/>
                </a:solidFill>
                <a:effectLst/>
                <a:uLnTx/>
                <a:uFillTx/>
              </a:rPr>
              <a:t>LASSO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rPr>
              <a:t>Bayes A: similar to ridge regression but t-distribution prior (rather than Gaussian) for the βj ; variance comes from an inverse-χ 2 instead of being fixed. Estimation via Gibbs sampling. </a:t>
            </a:r>
            <a:endParaRPr kumimoji="0" lang="en-US" sz="1800" b="0" i="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rPr>
              <a:t>Bayes </a:t>
            </a:r>
            <a:r>
              <a:rPr kumimoji="0" lang="en-US" sz="1800" b="0" i="0" u="none" strike="noStrike" kern="1200" cap="none" spc="0" normalizeH="0" baseline="0" noProof="0" dirty="0">
                <a:ln>
                  <a:noFill/>
                </a:ln>
                <a:solidFill>
                  <a:srgbClr val="000000"/>
                </a:solidFill>
                <a:effectLst/>
                <a:uLnTx/>
                <a:uFillTx/>
              </a:rPr>
              <a:t>Cπ: uses a “rounded spike” (low-variance Gaussian) at origin many small effects can contribute to polygenic component, reduces the dimensionality of the model (makes Gibbs sampling feasible). </a:t>
            </a:r>
            <a:endParaRPr kumimoji="0" lang="en-US" sz="1800" b="0" i="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en-US" sz="18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rPr>
              <a:t>Bayes </a:t>
            </a:r>
            <a:r>
              <a:rPr kumimoji="0" lang="en-US" sz="1800" b="0" i="0" u="none" strike="noStrike" kern="1200" cap="none" spc="0" normalizeH="0" baseline="0" noProof="0" dirty="0">
                <a:ln>
                  <a:noFill/>
                </a:ln>
                <a:solidFill>
                  <a:srgbClr val="000000"/>
                </a:solidFill>
                <a:effectLst/>
                <a:uLnTx/>
                <a:uFillTx/>
              </a:rPr>
              <a:t>R: Hierarchical Bayesian mixture model with 4 Gaussian components, with variances scaled by 0, </a:t>
            </a:r>
            <a:r>
              <a:rPr kumimoji="0" lang="en-US" sz="1800" b="0" i="0" u="none" strike="noStrike" kern="1200" cap="none" spc="0" normalizeH="0" baseline="0" noProof="0" dirty="0" smtClean="0">
                <a:ln>
                  <a:noFill/>
                </a:ln>
                <a:solidFill>
                  <a:srgbClr val="000000"/>
                </a:solidFill>
                <a:effectLst/>
                <a:uLnTx/>
                <a:uFillTx/>
              </a:rPr>
              <a:t>0.0001 </a:t>
            </a:r>
            <a:r>
              <a:rPr kumimoji="0" lang="en-US" sz="1800" b="0" i="0" u="none" strike="noStrike" kern="1200" cap="none" spc="0" normalizeH="0" baseline="0" noProof="0" dirty="0">
                <a:ln>
                  <a:noFill/>
                </a:ln>
                <a:solidFill>
                  <a:srgbClr val="000000"/>
                </a:solidFill>
                <a:effectLst/>
                <a:uLnTx/>
                <a:uFillTx/>
              </a:rPr>
              <a:t>, </a:t>
            </a:r>
            <a:r>
              <a:rPr kumimoji="0" lang="en-US" sz="1800" b="0" i="0" u="none" strike="noStrike" kern="1200" cap="none" spc="0" normalizeH="0" baseline="0" noProof="0" dirty="0" smtClean="0">
                <a:ln>
                  <a:noFill/>
                </a:ln>
                <a:solidFill>
                  <a:srgbClr val="000000"/>
                </a:solidFill>
                <a:effectLst/>
                <a:uLnTx/>
                <a:uFillTx/>
              </a:rPr>
              <a:t>0.001 </a:t>
            </a:r>
            <a:r>
              <a:rPr kumimoji="0" lang="en-US" sz="1800" b="0" i="0" u="none" strike="noStrike" kern="1200" cap="none" spc="0" normalizeH="0" baseline="0" noProof="0" dirty="0">
                <a:ln>
                  <a:noFill/>
                </a:ln>
                <a:solidFill>
                  <a:srgbClr val="000000"/>
                </a:solidFill>
                <a:effectLst/>
                <a:uLnTx/>
                <a:uFillTx/>
              </a:rPr>
              <a:t>, and </a:t>
            </a:r>
            <a:r>
              <a:rPr kumimoji="0" lang="en-US" sz="1800" b="0" i="0" u="none" strike="noStrike" kern="1200" cap="none" spc="0" normalizeH="0" baseline="0" noProof="0" dirty="0" smtClean="0">
                <a:ln>
                  <a:noFill/>
                </a:ln>
                <a:solidFill>
                  <a:srgbClr val="000000"/>
                </a:solidFill>
                <a:effectLst/>
                <a:uLnTx/>
                <a:uFillTx/>
              </a:rPr>
              <a:t>0.01 </a:t>
            </a:r>
            <a:r>
              <a:rPr kumimoji="0" lang="en-US" sz="1800" b="0" i="0" u="none" strike="noStrike" kern="1200" cap="none" spc="0" normalizeH="0" baseline="0" noProof="0" dirty="0">
                <a:ln>
                  <a:noFill/>
                </a:ln>
                <a:solidFill>
                  <a:srgbClr val="000000"/>
                </a:solidFill>
                <a:effectLst/>
                <a:uLnTx/>
                <a:uFillTx/>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(de los </a:t>
            </a:r>
            <a:r>
              <a:rPr kumimoji="0" lang="da-DK" sz="1600" b="0" i="0" u="none" strike="noStrike" kern="1200" cap="none" spc="0" normalizeH="0" baseline="0" noProof="0" dirty="0" err="1" smtClean="0">
                <a:ln>
                  <a:noFill/>
                </a:ln>
                <a:solidFill>
                  <a:srgbClr val="000000"/>
                </a:solidFill>
                <a:effectLst/>
                <a:uLnTx/>
                <a:uFillTx/>
                <a:latin typeface="AU Passata" pitchFamily="34" charset="0"/>
                <a:ea typeface="+mn-ea"/>
                <a:cs typeface="+mn-cs"/>
              </a:rPr>
              <a:t>Campos</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2013, Lloyd-Jones et al. 2019, Vilhjálmsson et al. 2015)</a:t>
            </a: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p:txBody>
      </p:sp>
    </p:spTree>
    <p:extLst>
      <p:ext uri="{BB962C8B-B14F-4D97-AF65-F5344CB8AC3E}">
        <p14:creationId xmlns:p14="http://schemas.microsoft.com/office/powerpoint/2010/main" val="3797721049"/>
      </p:ext>
    </p:extLst>
  </p:cSld>
  <p:clrMapOvr>
    <a:masterClrMapping/>
  </p:clrMapOvr>
  <p:transition advClick="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524607"/>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In the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Bayesian</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multiple regression</a:t>
                </a:r>
                <a:r>
                  <a:rPr kumimoji="0" lang="da-DK" sz="2000" b="0" i="0" u="none" strike="noStrike" kern="1200" cap="none" spc="0" normalizeH="0" noProof="0" dirty="0" smtClean="0">
                    <a:ln>
                      <a:noFill/>
                    </a:ln>
                    <a:solidFill>
                      <a:srgbClr val="000000"/>
                    </a:solidFill>
                    <a:effectLst/>
                    <a:uLnTx/>
                    <a:uFillTx/>
                    <a:latin typeface="AU Passata" pitchFamily="34" charset="0"/>
                    <a:ea typeface="+mn-ea"/>
                    <a:cs typeface="+mn-cs"/>
                  </a:rPr>
                  <a:t> model t</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he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marker effects, </a:t>
                </a:r>
                <a14:m>
                  <m:oMath xmlns:m="http://schemas.openxmlformats.org/officeDocument/2006/math">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oMath>
                </a14:m>
                <a:r>
                  <a:rPr kumimoji="0" lang="en-US" sz="2000" b="1" i="0" u="none" strike="noStrike" kern="1200" cap="none" spc="0" normalizeH="0" baseline="0" noProof="0" dirty="0">
                    <a:ln>
                      <a:noFill/>
                    </a:ln>
                    <a:solidFill>
                      <a:srgbClr val="000000"/>
                    </a:solidFill>
                    <a:effectLst/>
                    <a:uLnTx/>
                    <a:uFillTx/>
                    <a:latin typeface="AU Passata" pitchFamily="34" charset="0"/>
                    <a:ea typeface="+mn-ea"/>
                    <a:cs typeface="+mn-cs"/>
                  </a:rPr>
                  <a:t>,</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are a priori assumed to be sampled from a mixture with a point mass at zero and univariate normal distributions conditional on common marker effect variance </a:t>
                </a:r>
                <a14:m>
                  <m:oMath xmlns:m="http://schemas.openxmlformats.org/officeDocument/2006/math">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and</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variance scaling factors, </a:t>
                </a:r>
                <a14:m>
                  <m:oMath xmlns:m="http://schemas.openxmlformats.org/officeDocument/2006/math">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𝛄</m:t>
                    </m:r>
                  </m:oMath>
                </a14:m>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m:t>
                          </m:r>
                        </m:e>
                        <m:sub>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sub>
                      </m:s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𝛄</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begChr m:val="{"/>
                          <m:endChr m:val=""/>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mcs>
                                <m:mc>
                                  <m:mcPr>
                                    <m:count m:val="1"/>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0 </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probability</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e>
                            </m:mr>
                            <m:mr>
                              <m:e>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N</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e>
                                </m:d>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probability</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e>
                            </m:mr>
                            <m:mr>
                              <m:e>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e>
                            </m:mr>
                            <m:mr>
                              <m:e>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N</m:t>
                                </m:r>
                                <m:d>
                                  <m:d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e>
                                </m:d>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probability</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e>
                            </m:mr>
                          </m:m>
                        </m:e>
                      </m:d>
                    </m:oMath>
                  </m:oMathPara>
                </a14:m>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where </a:t>
                </a:r>
                <a14:m>
                  <m:oMath xmlns:m="http://schemas.openxmlformats.org/officeDocument/2006/math">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𝛑</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is a vector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of probabilities and </a:t>
                </a:r>
                <a14:m>
                  <m:oMath xmlns:m="http://schemas.openxmlformats.org/officeDocument/2006/math">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𝛄</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is a vector of variance scaling factors for each of C marker variance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classes</a:t>
                </a:r>
                <a:r>
                  <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(e.g. </a:t>
                </a:r>
                <a:r>
                  <a:rPr kumimoji="0" lang="en-US" sz="1800" b="0" i="0" u="none" strike="noStrike" kern="1200" cap="none" spc="0" normalizeH="0" baseline="0" noProof="0" dirty="0" err="1" smtClean="0">
                    <a:ln>
                      <a:noFill/>
                    </a:ln>
                    <a:solidFill>
                      <a:srgbClr val="000000"/>
                    </a:solidFill>
                    <a:effectLst/>
                    <a:uLnTx/>
                    <a:uFillTx/>
                    <a:latin typeface="AU Passata" pitchFamily="34" charset="0"/>
                    <a:ea typeface="+mn-ea"/>
                    <a:cs typeface="+mn-cs"/>
                  </a:rPr>
                  <a:t>SBayesR</a:t>
                </a: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 or </a:t>
                </a:r>
                <a:r>
                  <a:rPr kumimoji="0" lang="en-US" sz="1800" b="0" i="0" u="none" strike="noStrike" kern="1200" cap="none" spc="0" normalizeH="0" baseline="0" noProof="0" dirty="0" err="1" smtClean="0">
                    <a:ln>
                      <a:noFill/>
                    </a:ln>
                    <a:solidFill>
                      <a:srgbClr val="000000"/>
                    </a:solidFill>
                    <a:effectLst/>
                    <a:uLnTx/>
                    <a:uFillTx/>
                    <a:latin typeface="AU Passata" pitchFamily="34" charset="0"/>
                    <a:ea typeface="+mn-ea"/>
                    <a:cs typeface="+mn-cs"/>
                  </a:rPr>
                  <a:t>LDPred</a:t>
                </a: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(Lloyd-Jones et al. 2019, Vilhjálmsson et al. 2015)</a:t>
                </a: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524607"/>
              </a:xfrm>
              <a:prstGeom prst="rect">
                <a:avLst/>
              </a:prstGeom>
              <a:blipFill>
                <a:blip r:embed="rId3"/>
                <a:stretch>
                  <a:fillRect l="-800" t="-934" r="-1309"/>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584198303"/>
      </p:ext>
    </p:extLst>
  </p:cSld>
  <p:clrMapOvr>
    <a:masterClrMapping/>
  </p:clrMapOvr>
  <p:transition advClick="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5358133"/>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Estimation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of the joint marker effects depend on additional model parameters such as a probability of being causal (</a:t>
                </a:r>
                <a14:m>
                  <m:oMath xmlns:m="http://schemas.openxmlformats.org/officeDocument/2006/math">
                    <m:r>
                      <a:rPr kumimoji="0" lang="da-DK"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𝛑</m:t>
                    </m:r>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an overall marker variance (</a:t>
                </a:r>
                <a14:m>
                  <m:oMath xmlns:m="http://schemas.openxmlformats.org/officeDocument/2006/math">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and residual variance (</a:t>
                </a:r>
                <a14:m>
                  <m:oMath xmlns:m="http://schemas.openxmlformats.org/officeDocument/2006/math">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m:t>
                        </m:r>
                      </m:sub>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a:t>
                </a: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An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iterative algorithm for estimating joint marker effects.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The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model parameters can be pre-specified or can be estimated as part of the iterative estimation procedure. </a:t>
                </a: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Estimation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of model parameters can be done by sampling from fully conditional posterior distributions or by using a grid search over potential model parameter values. </a:t>
                </a: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5358133"/>
              </a:xfrm>
              <a:prstGeom prst="rect">
                <a:avLst/>
              </a:prstGeom>
              <a:blipFill>
                <a:blip r:embed="rId3"/>
                <a:stretch>
                  <a:fillRect l="-727" t="-1138"/>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116056795"/>
      </p:ext>
    </p:extLst>
  </p:cSld>
  <p:clrMapOvr>
    <a:masterClrMapping/>
  </p:clrMapOvr>
  <p:transition advClick="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7249998"/>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err="1" smtClean="0">
                    <a:ln>
                      <a:noFill/>
                    </a:ln>
                    <a:solidFill>
                      <a:srgbClr val="333333"/>
                    </a:solidFill>
                    <a:effectLst/>
                    <a:uLnTx/>
                    <a:uFillTx/>
                    <a:latin typeface="AU Passata" pitchFamily="34" charset="0"/>
                    <a:ea typeface="+mn-ea"/>
                    <a:cs typeface="+mn-cs"/>
                  </a:rPr>
                  <a:t>Weights</a:t>
                </a:r>
                <a:r>
                  <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0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used</a:t>
                </a:r>
                <a:r>
                  <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rPr>
                  <a:t> in </a:t>
                </a:r>
                <a:r>
                  <a:rPr kumimoji="0" lang="da-DK" sz="20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0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rPr>
                  <a:t> scores </a:t>
                </a:r>
                <a:r>
                  <a:rPr kumimoji="0" lang="da-DK" sz="20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estimated</a:t>
                </a:r>
                <a:r>
                  <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0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using</a:t>
                </a:r>
                <a:r>
                  <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en-US" sz="2000" b="0" i="0" u="none" strike="noStrike" kern="1200" cap="none" spc="0" normalizeH="0" baseline="0" noProof="0" dirty="0" smtClean="0">
                    <a:ln>
                      <a:noFill/>
                    </a:ln>
                    <a:solidFill>
                      <a:srgbClr val="333333"/>
                    </a:solidFill>
                    <a:effectLst/>
                    <a:uLnTx/>
                    <a:uFillTx/>
                    <a:latin typeface="AU Passata" pitchFamily="34" charset="0"/>
                    <a:ea typeface="+mn-ea"/>
                    <a:cs typeface="+mn-cs"/>
                  </a:rPr>
                  <a:t>Bayesian linear regression (BLR) models: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14:m>
                  <m:oMath xmlns:m="http://schemas.openxmlformats.org/officeDocument/2006/math">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b</m:t>
                        </m:r>
                      </m:e>
                      <m:sub>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j</m:t>
                        </m:r>
                      </m:sub>
                    </m:sSub>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bSup>
                      <m:sSub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16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𝛄</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mcs>
                              <m:mc>
                                <m:mcPr>
                                  <m:count m:val="1"/>
                                  <m:mcJc m:val="center"/>
                                </m:mcPr>
                              </m:mc>
                            </m:mcs>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0 </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probability</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1</m:t>
                                  </m:r>
                                </m:sub>
                              </m:sSub>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e>
                          </m:mr>
                          <m:mr>
                            <m:e>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N</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sSubSup>
                                    <m:sSub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e>
                              </m:d>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probability</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b>
                              </m:sSub>
                            </m:e>
                          </m:mr>
                          <m:mr>
                            <m:e>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e>
                          </m:mr>
                          <m:mr>
                            <m:e>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N</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sSubSup>
                                    <m:sSubSup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γ</m:t>
                                          </m:r>
                                        </m:e>
                                        <m:sub>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σ</m:t>
                                      </m:r>
                                    </m:e>
                                    <m:sub>
                                      <m:r>
                                        <m:rPr>
                                          <m:sty m:val="p"/>
                                        </m:rP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β</m:t>
                                      </m:r>
                                    </m:sub>
                                    <m:sup>
                                      <m:r>
                                        <a:rPr kumimoji="0" lang="en-US"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sup>
                                  </m:sSubSup>
                                </m:e>
                              </m:d>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with</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probability</m:t>
                              </m:r>
                              <m: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π</m:t>
                                  </m:r>
                                </m:e>
                                <m:sub>
                                  <m:r>
                                    <m:rPr>
                                      <m:sty m:val="p"/>
                                    </m:rPr>
                                    <a:rPr kumimoji="0" lang="da-DK" sz="16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C</m:t>
                                  </m:r>
                                </m:sub>
                              </m:sSub>
                            </m:e>
                          </m:mr>
                        </m:m>
                      </m:e>
                    </m:d>
                  </m:oMath>
                </a14:m>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60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BLR handles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different</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genetic</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architectures</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few</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large,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many</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small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effects</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a:t>
                </a:r>
                <a:endParaRPr kumimoji="0" lang="en-US"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1200"/>
                  </a:spcAft>
                  <a:buClrTx/>
                  <a:buSzTx/>
                  <a:buFontTx/>
                  <a:buChar char="-"/>
                  <a:tabLst/>
                  <a:defRPr/>
                </a:pPr>
                <a:r>
                  <a:rPr kumimoji="0" lang="en-US" sz="1800" b="0" i="0" u="none" strike="noStrike" kern="1200" cap="none" spc="0" normalizeH="0" baseline="0" noProof="0" dirty="0" smtClean="0">
                    <a:ln>
                      <a:noFill/>
                    </a:ln>
                    <a:solidFill>
                      <a:srgbClr val="333333"/>
                    </a:solidFill>
                    <a:effectLst/>
                    <a:uLnTx/>
                    <a:uFillTx/>
                    <a:latin typeface="AU Passata" pitchFamily="34" charset="0"/>
                    <a:ea typeface="+mn-ea"/>
                    <a:cs typeface="+mn-cs"/>
                  </a:rPr>
                  <a:t>BLR </a:t>
                </a:r>
                <a:r>
                  <a:rPr kumimoji="0" lang="en-US" sz="1800" b="0" i="0" u="none" strike="noStrike" kern="1200" cap="none" spc="0" normalizeH="0" baseline="0" noProof="0" dirty="0">
                    <a:ln>
                      <a:noFill/>
                    </a:ln>
                    <a:solidFill>
                      <a:srgbClr val="333333"/>
                    </a:solidFill>
                    <a:effectLst/>
                    <a:uLnTx/>
                    <a:uFillTx/>
                    <a:latin typeface="AU Passata" pitchFamily="34" charset="0"/>
                    <a:ea typeface="+mn-ea"/>
                    <a:cs typeface="+mn-cs"/>
                  </a:rPr>
                  <a:t>models leads to much clearer genetic signal leading to better predictive power for genetic risk </a:t>
                </a:r>
                <a:r>
                  <a:rPr kumimoji="0" lang="en-US" sz="1800" b="0" i="0" u="none" strike="noStrike" kern="1200" cap="none" spc="0" normalizeH="0" baseline="0" noProof="0" dirty="0" smtClean="0">
                    <a:ln>
                      <a:noFill/>
                    </a:ln>
                    <a:solidFill>
                      <a:srgbClr val="333333"/>
                    </a:solidFill>
                    <a:effectLst/>
                    <a:uLnTx/>
                    <a:uFillTx/>
                    <a:latin typeface="AU Passata" pitchFamily="34" charset="0"/>
                    <a:ea typeface="+mn-ea"/>
                    <a:cs typeface="+mn-cs"/>
                  </a:rPr>
                  <a:t>predictors	</a:t>
                </a:r>
                <a:r>
                  <a:rPr kumimoji="0" lang="en-US" sz="1200" b="0" i="0" u="none" strike="noStrike" kern="1200" cap="none" spc="0" normalizeH="0" baseline="0" noProof="0" dirty="0" smtClean="0">
                    <a:ln>
                      <a:noFill/>
                    </a:ln>
                    <a:solidFill>
                      <a:srgbClr val="333333"/>
                    </a:solidFill>
                    <a:effectLst/>
                    <a:uLnTx/>
                    <a:uFillTx/>
                    <a:latin typeface="AU Passata" pitchFamily="34" charset="0"/>
                    <a:ea typeface="+mn-ea"/>
                    <a:cs typeface="+mn-cs"/>
                  </a:rPr>
                  <a:t>(</a:t>
                </a:r>
                <a:r>
                  <a:rPr kumimoji="0" lang="da-DK" sz="1200" b="0" i="0" u="none" strike="noStrike" kern="1200" cap="none" spc="0" normalizeH="0" baseline="0" noProof="0" dirty="0" smtClean="0">
                    <a:ln>
                      <a:noFill/>
                    </a:ln>
                    <a:solidFill>
                      <a:srgbClr val="000000"/>
                    </a:solidFill>
                    <a:effectLst/>
                    <a:uLnTx/>
                    <a:uFillTx/>
                    <a:latin typeface="AU Passata" pitchFamily="34" charset="0"/>
                    <a:ea typeface="+mn-ea"/>
                    <a:cs typeface="+mn-cs"/>
                    <a:hlinkClick r:id="rId3"/>
                  </a:rPr>
                  <a:t>Lloyd-Jones </a:t>
                </a:r>
                <a:r>
                  <a:rPr kumimoji="0" lang="da-DK" sz="1200" b="0" i="0" u="none" strike="noStrike" kern="1200" cap="none" spc="0" normalizeH="0" baseline="0" noProof="0" dirty="0">
                    <a:ln>
                      <a:noFill/>
                    </a:ln>
                    <a:solidFill>
                      <a:srgbClr val="000000"/>
                    </a:solidFill>
                    <a:effectLst/>
                    <a:uLnTx/>
                    <a:uFillTx/>
                    <a:latin typeface="AU Passata" pitchFamily="34" charset="0"/>
                    <a:ea typeface="+mn-ea"/>
                    <a:cs typeface="+mn-cs"/>
                    <a:hlinkClick r:id="rId3"/>
                  </a:rPr>
                  <a:t>et al. 2019</a:t>
                </a:r>
                <a:r>
                  <a:rPr kumimoji="0" lang="da-DK" sz="12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200" b="0" i="0" u="none" strike="noStrike" kern="1200" cap="none" spc="0" normalizeH="0" baseline="0" noProof="0" dirty="0">
                    <a:ln>
                      <a:noFill/>
                    </a:ln>
                    <a:solidFill>
                      <a:srgbClr val="000000"/>
                    </a:solidFill>
                    <a:effectLst/>
                    <a:uLnTx/>
                    <a:uFillTx/>
                    <a:latin typeface="AU Passata" pitchFamily="34" charset="0"/>
                    <a:ea typeface="+mn-ea"/>
                    <a:cs typeface="+mn-cs"/>
                    <a:hlinkClick r:id="rId4"/>
                  </a:rPr>
                  <a:t>Vilhjálmsson et al. </a:t>
                </a:r>
                <a:r>
                  <a:rPr kumimoji="0" lang="da-DK" sz="1200" b="0" i="0" u="none" strike="noStrike" kern="1200" cap="none" spc="0" normalizeH="0" baseline="0" noProof="0" dirty="0" smtClean="0">
                    <a:ln>
                      <a:noFill/>
                    </a:ln>
                    <a:solidFill>
                      <a:srgbClr val="000000"/>
                    </a:solidFill>
                    <a:effectLst/>
                    <a:uLnTx/>
                    <a:uFillTx/>
                    <a:latin typeface="AU Passata" pitchFamily="34" charset="0"/>
                    <a:ea typeface="+mn-ea"/>
                    <a:cs typeface="+mn-cs"/>
                    <a:hlinkClick r:id="rId4"/>
                  </a:rPr>
                  <a:t>2015</a:t>
                </a:r>
                <a:r>
                  <a:rPr kumimoji="0" lang="en-US" sz="1200" b="0" i="0" u="none" strike="noStrike" kern="1200" cap="none" spc="0" normalizeH="0" baseline="0" noProof="0" dirty="0" smtClean="0">
                    <a:ln>
                      <a:noFill/>
                    </a:ln>
                    <a:solidFill>
                      <a:srgbClr val="333333"/>
                    </a:solidFill>
                    <a:effectLst/>
                    <a:uLnTx/>
                    <a:uFillTx/>
                    <a:latin typeface="AU Passata" pitchFamily="34" charset="0"/>
                    <a:ea typeface="+mn-ea"/>
                    <a:cs typeface="+mn-cs"/>
                  </a:rPr>
                  <a:t>)</a:t>
                </a: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US"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Standard GWAS signal 	             BLR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adjusted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GWAS signal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7249998"/>
              </a:xfrm>
              <a:prstGeom prst="rect">
                <a:avLst/>
              </a:prstGeom>
              <a:blipFill>
                <a:blip r:embed="rId5"/>
                <a:stretch>
                  <a:fillRect l="-800" t="-840"/>
                </a:stretch>
              </a:blipFill>
              <a:ln w="9525">
                <a:noFill/>
                <a:miter lim="800000"/>
                <a:headEnd/>
                <a:tailEnd/>
              </a:ln>
            </p:spPr>
            <p:txBody>
              <a:bodyPr/>
              <a:lstStyle/>
              <a:p>
                <a:r>
                  <a:rPr lang="en-US">
                    <a:noFill/>
                  </a:rPr>
                  <a:t> </a:t>
                </a:r>
              </a:p>
            </p:txBody>
          </p:sp>
        </mc:Fallback>
      </mc:AlternateContent>
      <p:pic>
        <p:nvPicPr>
          <p:cNvPr id="9" name="Picture 8" descr="C:\Users\AU223366\AppData\Local\Temp\scp59013\data\scratch\user\peters\results\posterior_plots_sbayesr_gwas350_filtered_chr17.png"/>
          <p:cNvPicPr>
            <a:picLocks noChangeAspect="1"/>
          </p:cNvPicPr>
          <p:nvPr/>
        </p:nvPicPr>
        <p:blipFill rotWithShape="1">
          <a:blip r:embed="rId6">
            <a:extLst>
              <a:ext uri="{28A0092B-C50C-407E-A947-70E740481C1C}">
                <a14:useLocalDpi xmlns:a14="http://schemas.microsoft.com/office/drawing/2010/main" val="0"/>
              </a:ext>
            </a:extLst>
          </a:blip>
          <a:srcRect l="47841" t="72373"/>
          <a:stretch/>
        </p:blipFill>
        <p:spPr bwMode="auto">
          <a:xfrm>
            <a:off x="1506062" y="5029200"/>
            <a:ext cx="2303938" cy="1287600"/>
          </a:xfrm>
          <a:prstGeom prst="rect">
            <a:avLst/>
          </a:prstGeom>
          <a:noFill/>
          <a:ln>
            <a:noFill/>
          </a:ln>
        </p:spPr>
      </p:pic>
      <p:pic>
        <p:nvPicPr>
          <p:cNvPr id="10" name="Picture 9" descr="C:\Users\AU223366\AppData\Local\Temp\scp59013\data\scratch\user\peters\results\posterior_plots_sbayesr_gwas350_filtered_chr17.png"/>
          <p:cNvPicPr>
            <a:picLocks noChangeAspect="1"/>
          </p:cNvPicPr>
          <p:nvPr/>
        </p:nvPicPr>
        <p:blipFill rotWithShape="1">
          <a:blip r:embed="rId6">
            <a:extLst>
              <a:ext uri="{28A0092B-C50C-407E-A947-70E740481C1C}">
                <a14:useLocalDpi xmlns:a14="http://schemas.microsoft.com/office/drawing/2010/main" val="0"/>
              </a:ext>
            </a:extLst>
          </a:blip>
          <a:srcRect l="47841" t="5883" r="1661" b="67286"/>
          <a:stretch/>
        </p:blipFill>
        <p:spPr bwMode="auto">
          <a:xfrm>
            <a:off x="4578000" y="5029200"/>
            <a:ext cx="2280000" cy="1211400"/>
          </a:xfrm>
          <a:prstGeom prst="rect">
            <a:avLst/>
          </a:prstGeom>
          <a:noFill/>
          <a:ln>
            <a:noFill/>
          </a:ln>
        </p:spPr>
      </p:pic>
      <p:sp>
        <p:nvSpPr>
          <p:cNvPr id="2" name="Rectangle 1"/>
          <p:cNvSpPr/>
          <p:nvPr/>
        </p:nvSpPr>
        <p:spPr>
          <a:xfrm>
            <a:off x="6400800" y="2334161"/>
            <a:ext cx="1676400" cy="132343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1" i="0" u="none" strike="noStrike" kern="1200" cap="none" spc="0" normalizeH="0" baseline="0" noProof="0" dirty="0" err="1" smtClean="0">
                <a:ln>
                  <a:noFill/>
                </a:ln>
                <a:solidFill>
                  <a:srgbClr val="FF0000"/>
                </a:solidFill>
                <a:effectLst/>
                <a:uLnTx/>
                <a:uFillTx/>
                <a:latin typeface="AU Passata" pitchFamily="34" charset="0"/>
                <a:ea typeface="+mn-ea"/>
                <a:cs typeface="+mn-cs"/>
              </a:rPr>
              <a:t>Effect</a:t>
            </a:r>
            <a:r>
              <a:rPr kumimoji="0" lang="da-DK" sz="1600" b="1" i="0" u="none" strike="noStrike" kern="1200" cap="none" spc="0" normalizeH="0" baseline="0" noProof="0" dirty="0" smtClean="0">
                <a:ln>
                  <a:noFill/>
                </a:ln>
                <a:solidFill>
                  <a:srgbClr val="FF0000"/>
                </a:solidFill>
                <a:effectLst/>
                <a:uLnTx/>
                <a:uFillTx/>
                <a:latin typeface="AU Passata" pitchFamily="34" charset="0"/>
                <a:ea typeface="+mn-ea"/>
                <a:cs typeface="+mn-cs"/>
              </a:rPr>
              <a:t> </a:t>
            </a:r>
            <a:r>
              <a:rPr kumimoji="0" lang="da-DK" sz="1600" b="1" i="0" u="none" strike="noStrike" kern="1200" cap="none" spc="0" normalizeH="0" baseline="0" noProof="0" dirty="0" err="1" smtClean="0">
                <a:ln>
                  <a:noFill/>
                </a:ln>
                <a:solidFill>
                  <a:srgbClr val="FF0000"/>
                </a:solidFill>
                <a:effectLst/>
                <a:uLnTx/>
                <a:uFillTx/>
                <a:latin typeface="AU Passata" pitchFamily="34" charset="0"/>
                <a:ea typeface="+mn-ea"/>
                <a:cs typeface="+mn-cs"/>
              </a:rPr>
              <a:t>size</a:t>
            </a:r>
            <a:endParaRPr kumimoji="0" lang="da-DK" sz="1600" b="1" i="0" u="none" strike="noStrike" kern="1200" cap="none" spc="0" normalizeH="0" baseline="0" noProof="0" dirty="0" smtClean="0">
              <a:ln>
                <a:noFill/>
              </a:ln>
              <a:solidFill>
                <a:srgbClr val="FF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FF0000"/>
                </a:solidFill>
                <a:effectLst/>
                <a:uLnTx/>
                <a:uFillTx/>
                <a:latin typeface="AU Passata" pitchFamily="34" charset="0"/>
                <a:ea typeface="+mn-ea"/>
                <a:cs typeface="+mn-cs"/>
              </a:rPr>
              <a:t>No </a:t>
            </a:r>
            <a:r>
              <a:rPr kumimoji="0" lang="da-DK" sz="1600" b="0" i="0" u="none" strike="noStrike" kern="1200" cap="none" spc="0" normalizeH="0" baseline="0" noProof="0" dirty="0" err="1" smtClean="0">
                <a:ln>
                  <a:noFill/>
                </a:ln>
                <a:solidFill>
                  <a:srgbClr val="FF0000"/>
                </a:solidFill>
                <a:effectLst/>
                <a:uLnTx/>
                <a:uFillTx/>
                <a:latin typeface="AU Passata" pitchFamily="34" charset="0"/>
                <a:ea typeface="+mn-ea"/>
                <a:cs typeface="+mn-cs"/>
              </a:rPr>
              <a:t>effect</a:t>
            </a:r>
            <a:endParaRPr kumimoji="0" lang="da-DK" sz="1600" b="0" i="0" u="none" strike="noStrike" kern="1200" cap="none" spc="0" normalizeH="0" baseline="0" noProof="0" dirty="0" smtClean="0">
              <a:ln>
                <a:noFill/>
              </a:ln>
              <a:solidFill>
                <a:srgbClr val="FF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FF0000"/>
                </a:solidFill>
                <a:effectLst/>
                <a:uLnTx/>
                <a:uFillTx/>
                <a:latin typeface="AU Passata" pitchFamily="34" charset="0"/>
                <a:ea typeface="+mn-ea"/>
                <a:cs typeface="+mn-cs"/>
              </a:rPr>
              <a:t>Small </a:t>
            </a:r>
            <a:r>
              <a:rPr kumimoji="0" lang="da-DK" sz="1600" b="0" i="0" u="none" strike="noStrike" kern="1200" cap="none" spc="0" normalizeH="0" baseline="0" noProof="0" dirty="0" err="1" smtClean="0">
                <a:ln>
                  <a:noFill/>
                </a:ln>
                <a:solidFill>
                  <a:srgbClr val="FF0000"/>
                </a:solidFill>
                <a:effectLst/>
                <a:uLnTx/>
                <a:uFillTx/>
                <a:latin typeface="AU Passata" pitchFamily="34" charset="0"/>
                <a:ea typeface="+mn-ea"/>
                <a:cs typeface="+mn-cs"/>
              </a:rPr>
              <a:t>effect</a:t>
            </a:r>
            <a:endParaRPr kumimoji="0" lang="da-DK" sz="1600" b="0" i="0" u="none" strike="noStrike" kern="1200" cap="none" spc="0" normalizeH="0" baseline="0" noProof="0" dirty="0" smtClean="0">
              <a:ln>
                <a:noFill/>
              </a:ln>
              <a:solidFill>
                <a:srgbClr val="FF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FF0000"/>
                </a:solidFill>
                <a:effectLst/>
                <a:uLnTx/>
                <a:uFillTx/>
                <a:latin typeface="AU Passat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FF0000"/>
                </a:solidFill>
                <a:effectLst/>
                <a:uLnTx/>
                <a:uFillTx/>
                <a:latin typeface="AU Passata" pitchFamily="34" charset="0"/>
                <a:ea typeface="+mn-ea"/>
                <a:cs typeface="+mn-cs"/>
              </a:rPr>
              <a:t>Large </a:t>
            </a:r>
            <a:r>
              <a:rPr kumimoji="0" lang="da-DK" sz="1600" b="0" i="0" u="none" strike="noStrike" kern="1200" cap="none" spc="0" normalizeH="0" baseline="0" noProof="0" dirty="0" err="1" smtClean="0">
                <a:ln>
                  <a:noFill/>
                </a:ln>
                <a:solidFill>
                  <a:srgbClr val="FF0000"/>
                </a:solidFill>
                <a:effectLst/>
                <a:uLnTx/>
                <a:uFillTx/>
                <a:latin typeface="AU Passata" pitchFamily="34" charset="0"/>
                <a:ea typeface="+mn-ea"/>
                <a:cs typeface="+mn-cs"/>
              </a:rPr>
              <a:t>effect</a:t>
            </a:r>
            <a:endParaRPr kumimoji="0" lang="en-US" sz="1600" b="0" i="0" u="none" strike="noStrike" kern="1200" cap="none" spc="0" normalizeH="0" baseline="0" noProof="0" dirty="0">
              <a:ln>
                <a:noFill/>
              </a:ln>
              <a:solidFill>
                <a:srgbClr val="FF0000"/>
              </a:solidFill>
              <a:effectLst/>
              <a:uLnTx/>
              <a:uFillTx/>
              <a:latin typeface="AU Passata" pitchFamily="34" charset="0"/>
              <a:ea typeface="+mn-ea"/>
              <a:cs typeface="+mn-cs"/>
            </a:endParaRPr>
          </a:p>
        </p:txBody>
      </p:sp>
    </p:spTree>
    <p:extLst>
      <p:ext uri="{BB962C8B-B14F-4D97-AF65-F5344CB8AC3E}">
        <p14:creationId xmlns:p14="http://schemas.microsoft.com/office/powerpoint/2010/main" val="115991818"/>
      </p:ext>
    </p:extLst>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449353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lang="da-DK" sz="2800" noProof="0" dirty="0" err="1" smtClean="0">
                <a:solidFill>
                  <a:srgbClr val="000000"/>
                </a:solidFill>
                <a:latin typeface="AU Passata"/>
              </a:rPr>
              <a:t>Outline</a:t>
            </a:r>
            <a:endParaRPr kumimoji="0" lang="da-DK" sz="2800" b="0" i="0" u="none" strike="noStrike" kern="1200" cap="none" spc="0" normalizeH="0" baseline="0" noProof="0" dirty="0" smtClean="0">
              <a:ln>
                <a:noFill/>
              </a:ln>
              <a:solidFill>
                <a:srgbClr val="000000"/>
              </a:solidFill>
              <a:effectLst/>
              <a:uLnTx/>
              <a:uFillTx/>
              <a:latin typeface="AU Passata"/>
              <a:ea typeface="+mn-ea"/>
              <a:cs typeface="+mn-cs"/>
            </a:endParaRPr>
          </a:p>
          <a:p>
            <a:pPr marL="514350" lvl="0" indent="-514350">
              <a:spcAft>
                <a:spcPts val="1200"/>
              </a:spcAft>
              <a:buAutoNum type="arabicPeriod"/>
              <a:defRPr/>
            </a:pPr>
            <a:endParaRPr lang="da-DK" sz="2800" dirty="0" smtClean="0">
              <a:solidFill>
                <a:srgbClr val="333333"/>
              </a:solidFill>
            </a:endParaRPr>
          </a:p>
          <a:p>
            <a:pPr marL="514350" lvl="0" indent="-514350">
              <a:spcAft>
                <a:spcPts val="1200"/>
              </a:spcAft>
              <a:buAutoNum type="arabicPeriod"/>
              <a:defRPr/>
            </a:pPr>
            <a:endParaRPr lang="da-DK" sz="2800" dirty="0" smtClean="0">
              <a:solidFill>
                <a:srgbClr val="333333"/>
              </a:solidFill>
            </a:endParaRPr>
          </a:p>
          <a:p>
            <a:pPr marL="457200" lvl="0" indent="-457200">
              <a:spcAft>
                <a:spcPts val="1200"/>
              </a:spcAft>
              <a:buFont typeface="+mj-lt"/>
              <a:buAutoNum type="arabicPeriod"/>
              <a:defRPr/>
            </a:pPr>
            <a:r>
              <a:rPr lang="da-DK" sz="2200" dirty="0" err="1" smtClean="0">
                <a:solidFill>
                  <a:srgbClr val="333333"/>
                </a:solidFill>
              </a:rPr>
              <a:t>Introduction</a:t>
            </a:r>
            <a:r>
              <a:rPr lang="da-DK" sz="2200" dirty="0" smtClean="0">
                <a:solidFill>
                  <a:srgbClr val="333333"/>
                </a:solidFill>
              </a:rPr>
              <a:t> to </a:t>
            </a:r>
            <a:r>
              <a:rPr lang="da-DK" sz="2200" dirty="0" err="1" smtClean="0">
                <a:solidFill>
                  <a:srgbClr val="333333"/>
                </a:solidFill>
              </a:rPr>
              <a:t>Polygenic</a:t>
            </a:r>
            <a:r>
              <a:rPr lang="da-DK" sz="2200" dirty="0" smtClean="0">
                <a:solidFill>
                  <a:srgbClr val="333333"/>
                </a:solidFill>
              </a:rPr>
              <a:t> </a:t>
            </a:r>
            <a:r>
              <a:rPr lang="da-DK" sz="2200" dirty="0" err="1" smtClean="0">
                <a:solidFill>
                  <a:srgbClr val="333333"/>
                </a:solidFill>
              </a:rPr>
              <a:t>Risk</a:t>
            </a:r>
            <a:r>
              <a:rPr lang="da-DK" sz="2200" dirty="0" smtClean="0">
                <a:solidFill>
                  <a:srgbClr val="333333"/>
                </a:solidFill>
              </a:rPr>
              <a:t> Scoring</a:t>
            </a:r>
          </a:p>
          <a:p>
            <a:pPr marL="457200" lvl="0" indent="-457200">
              <a:spcAft>
                <a:spcPts val="1200"/>
              </a:spcAft>
              <a:buFont typeface="+mj-lt"/>
              <a:buAutoNum type="arabicPeriod"/>
              <a:defRPr/>
            </a:pPr>
            <a:r>
              <a:rPr lang="da-DK" sz="2200" dirty="0">
                <a:solidFill>
                  <a:srgbClr val="333333"/>
                </a:solidFill>
              </a:rPr>
              <a:t>Data </a:t>
            </a:r>
            <a:r>
              <a:rPr lang="da-DK" sz="2200" dirty="0" err="1" smtClean="0">
                <a:solidFill>
                  <a:srgbClr val="333333"/>
                </a:solidFill>
              </a:rPr>
              <a:t>used</a:t>
            </a:r>
            <a:r>
              <a:rPr lang="da-DK" sz="2200" dirty="0" smtClean="0">
                <a:solidFill>
                  <a:srgbClr val="333333"/>
                </a:solidFill>
              </a:rPr>
              <a:t> for </a:t>
            </a:r>
            <a:r>
              <a:rPr lang="da-DK" sz="2200" dirty="0" err="1" smtClean="0">
                <a:solidFill>
                  <a:srgbClr val="333333"/>
                </a:solidFill>
              </a:rPr>
              <a:t>Polygenic</a:t>
            </a:r>
            <a:r>
              <a:rPr lang="da-DK" sz="2200" dirty="0" smtClean="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p>
          <a:p>
            <a:pPr marL="457200" indent="-457200">
              <a:spcAft>
                <a:spcPts val="1200"/>
              </a:spcAft>
              <a:buFont typeface="+mj-lt"/>
              <a:buAutoNum type="arabicPeriod"/>
              <a:defRPr/>
            </a:pPr>
            <a:r>
              <a:rPr lang="da-DK" sz="2200" dirty="0" smtClean="0">
                <a:solidFill>
                  <a:srgbClr val="333333"/>
                </a:solidFill>
              </a:rPr>
              <a:t>Methods </a:t>
            </a:r>
            <a:r>
              <a:rPr lang="da-DK" sz="2200" dirty="0">
                <a:solidFill>
                  <a:srgbClr val="333333"/>
                </a:solidFill>
              </a:rPr>
              <a:t>for Computing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p>
          <a:p>
            <a:pPr marL="457200" indent="-457200">
              <a:spcAft>
                <a:spcPts val="1200"/>
              </a:spcAft>
              <a:buFont typeface="+mj-lt"/>
              <a:buAutoNum type="arabicPeriod"/>
              <a:defRPr/>
            </a:pPr>
            <a:r>
              <a:rPr lang="da-DK" sz="2200" dirty="0" smtClean="0">
                <a:solidFill>
                  <a:srgbClr val="333333"/>
                </a:solidFill>
              </a:rPr>
              <a:t>Methods </a:t>
            </a:r>
            <a:r>
              <a:rPr lang="da-DK" sz="2200" dirty="0">
                <a:solidFill>
                  <a:srgbClr val="333333"/>
                </a:solidFill>
              </a:rPr>
              <a:t>for </a:t>
            </a:r>
            <a:r>
              <a:rPr lang="da-DK" sz="2200" dirty="0" err="1">
                <a:solidFill>
                  <a:srgbClr val="333333"/>
                </a:solidFill>
              </a:rPr>
              <a:t>Evaluating</a:t>
            </a:r>
            <a:r>
              <a:rPr lang="da-DK" sz="2200" dirty="0">
                <a:solidFill>
                  <a:srgbClr val="333333"/>
                </a:solidFill>
              </a:rPr>
              <a:t>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endParaRPr lang="da-DK" sz="2200" dirty="0">
              <a:solidFill>
                <a:srgbClr val="333333"/>
              </a:solidFill>
            </a:endParaRPr>
          </a:p>
          <a:p>
            <a:pPr marL="457200" lvl="0" indent="-457200">
              <a:spcAft>
                <a:spcPts val="1200"/>
              </a:spcAft>
              <a:buFont typeface="+mj-lt"/>
              <a:buAutoNum type="arabicPeriod"/>
              <a:defRPr/>
            </a:pPr>
            <a:r>
              <a:rPr lang="da-DK" sz="2200" dirty="0" err="1">
                <a:solidFill>
                  <a:srgbClr val="333333"/>
                </a:solidFill>
              </a:rPr>
              <a:t>Clinical</a:t>
            </a:r>
            <a:r>
              <a:rPr lang="da-DK" sz="2200" dirty="0">
                <a:solidFill>
                  <a:srgbClr val="333333"/>
                </a:solidFill>
              </a:rPr>
              <a:t> Utility of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endParaRPr lang="da-DK" sz="2200" dirty="0">
              <a:solidFill>
                <a:srgbClr val="333333"/>
              </a:solidFill>
            </a:endParaRPr>
          </a:p>
          <a:p>
            <a:pPr marL="457200" lvl="0" indent="-457200">
              <a:spcAft>
                <a:spcPts val="1200"/>
              </a:spcAft>
              <a:buFont typeface="+mj-lt"/>
              <a:buAutoNum type="arabicPeriod"/>
              <a:defRPr/>
            </a:pPr>
            <a:r>
              <a:rPr lang="da-DK" sz="2200" dirty="0" smtClean="0">
                <a:solidFill>
                  <a:srgbClr val="333333"/>
                </a:solidFill>
              </a:rPr>
              <a:t>Brief </a:t>
            </a:r>
            <a:r>
              <a:rPr lang="da-DK" sz="2200" dirty="0" err="1" smtClean="0">
                <a:solidFill>
                  <a:srgbClr val="333333"/>
                </a:solidFill>
              </a:rPr>
              <a:t>Introduction</a:t>
            </a:r>
            <a:r>
              <a:rPr lang="da-DK" sz="2200" dirty="0" smtClean="0">
                <a:solidFill>
                  <a:srgbClr val="333333"/>
                </a:solidFill>
              </a:rPr>
              <a:t> to </a:t>
            </a:r>
            <a:r>
              <a:rPr lang="da-DK" sz="2200" dirty="0" err="1" smtClean="0">
                <a:solidFill>
                  <a:srgbClr val="333333"/>
                </a:solidFill>
              </a:rPr>
              <a:t>using</a:t>
            </a:r>
            <a:r>
              <a:rPr lang="da-DK" sz="2200" dirty="0" smtClean="0">
                <a:solidFill>
                  <a:srgbClr val="333333"/>
                </a:solidFill>
              </a:rPr>
              <a:t> R-</a:t>
            </a:r>
            <a:r>
              <a:rPr lang="da-DK" sz="2200" dirty="0" err="1" smtClean="0">
                <a:solidFill>
                  <a:srgbClr val="333333"/>
                </a:solidFill>
              </a:rPr>
              <a:t>package</a:t>
            </a:r>
            <a:r>
              <a:rPr lang="da-DK" sz="2200" dirty="0" smtClean="0">
                <a:solidFill>
                  <a:srgbClr val="333333"/>
                </a:solidFill>
              </a:rPr>
              <a:t> </a:t>
            </a:r>
            <a:r>
              <a:rPr lang="da-DK" sz="2200" dirty="0" err="1" smtClean="0">
                <a:solidFill>
                  <a:srgbClr val="333333"/>
                </a:solidFill>
              </a:rPr>
              <a:t>qgg</a:t>
            </a:r>
            <a:r>
              <a:rPr lang="da-DK" sz="2200" dirty="0" smtClean="0">
                <a:solidFill>
                  <a:srgbClr val="333333"/>
                </a:solidFill>
              </a:rPr>
              <a:t> for PRS</a:t>
            </a:r>
          </a:p>
        </p:txBody>
      </p:sp>
    </p:spTree>
    <p:extLst>
      <p:ext uri="{BB962C8B-B14F-4D97-AF65-F5344CB8AC3E}">
        <p14:creationId xmlns:p14="http://schemas.microsoft.com/office/powerpoint/2010/main" val="2304367818"/>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555641"/>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Comparison</a:t>
            </a:r>
            <a:r>
              <a:rPr kumimoji="0" lang="en-US" sz="2000" b="0" i="0" u="none" strike="noStrike" kern="1200" cap="none" spc="0" normalizeH="0" noProof="0" dirty="0" smtClean="0">
                <a:ln>
                  <a:noFill/>
                </a:ln>
                <a:solidFill>
                  <a:srgbClr val="000000"/>
                </a:solidFill>
                <a:effectLst/>
                <a:uLnTx/>
                <a:uFillTx/>
                <a:latin typeface="AU Passata" pitchFamily="34" charset="0"/>
                <a:ea typeface="+mn-ea"/>
                <a:cs typeface="+mn-cs"/>
              </a:rPr>
              <a:t> of polygenic risk score methods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on </a:t>
            </a:r>
            <a:r>
              <a:rPr kumimoji="0" lang="da-DK"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simulated</a:t>
            </a:r>
            <a:r>
              <a:rPr lang="da-DK" sz="2000" noProof="0" dirty="0" smtClean="0">
                <a:solidFill>
                  <a:srgbClr val="000000"/>
                </a:solidFill>
              </a:rPr>
              <a:t> data:</a:t>
            </a: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smtClean="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smtClean="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smtClean="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(Lloyd-Jones et al. 2019)</a:t>
            </a: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p:txBody>
      </p:sp>
      <p:pic>
        <p:nvPicPr>
          <p:cNvPr id="28676" name="Picture 4"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7" y="2133600"/>
            <a:ext cx="8857463" cy="3962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14400" y="6136460"/>
            <a:ext cx="2209800" cy="738664"/>
          </a:xfrm>
          <a:prstGeom prst="rect">
            <a:avLst/>
          </a:prstGeom>
        </p:spPr>
        <p:txBody>
          <a:bodyPr wrap="square">
            <a:spAutoFit/>
          </a:bodyPr>
          <a:lstStyle/>
          <a:p>
            <a:r>
              <a:rPr lang="en-US" sz="1400" dirty="0">
                <a:cs typeface="Arial" charset="0"/>
              </a:rPr>
              <a:t>2500 variants ~ N(0, 0.01) </a:t>
            </a:r>
          </a:p>
          <a:p>
            <a:r>
              <a:rPr lang="en-US" sz="1400" dirty="0" smtClean="0">
                <a:cs typeface="Arial" charset="0"/>
              </a:rPr>
              <a:t>5000 </a:t>
            </a:r>
            <a:r>
              <a:rPr lang="en-US" sz="1400" dirty="0">
                <a:cs typeface="Arial" charset="0"/>
              </a:rPr>
              <a:t>variants ~ </a:t>
            </a:r>
            <a:r>
              <a:rPr lang="en-US" sz="1400" dirty="0" smtClean="0">
                <a:cs typeface="Arial" charset="0"/>
              </a:rPr>
              <a:t>N(0, 0.1</a:t>
            </a:r>
            <a:r>
              <a:rPr lang="en-US" sz="1400" dirty="0">
                <a:cs typeface="Arial" charset="0"/>
              </a:rPr>
              <a:t>) </a:t>
            </a:r>
          </a:p>
          <a:p>
            <a:r>
              <a:rPr lang="en-US" sz="1400" dirty="0">
                <a:cs typeface="Arial" charset="0"/>
              </a:rPr>
              <a:t>2500 variants ~ N(0, </a:t>
            </a:r>
            <a:r>
              <a:rPr lang="en-US" sz="1400" dirty="0" smtClean="0">
                <a:cs typeface="Arial" charset="0"/>
              </a:rPr>
              <a:t>1</a:t>
            </a:r>
            <a:r>
              <a:rPr lang="en-US" sz="1400" dirty="0">
                <a:cs typeface="Arial" charset="0"/>
              </a:rPr>
              <a:t>) </a:t>
            </a:r>
          </a:p>
        </p:txBody>
      </p:sp>
    </p:spTree>
    <p:extLst>
      <p:ext uri="{BB962C8B-B14F-4D97-AF65-F5344CB8AC3E}">
        <p14:creationId xmlns:p14="http://schemas.microsoft.com/office/powerpoint/2010/main" val="2410404082"/>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309420"/>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U Passata"/>
                <a:ea typeface="+mn-ea"/>
                <a:cs typeface="+mn-cs"/>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AU Passata"/>
              <a:ea typeface="+mn-ea"/>
              <a:cs typeface="+mn-cs"/>
            </a:endParaRPr>
          </a:p>
          <a:p>
            <a:pPr lvl="0">
              <a:defRPr/>
            </a:pPr>
            <a:r>
              <a:rPr lang="en-US" sz="2000" dirty="0">
                <a:solidFill>
                  <a:srgbClr val="000000"/>
                </a:solidFill>
              </a:rPr>
              <a:t>Comparison of polygenic </a:t>
            </a:r>
            <a:r>
              <a:rPr lang="en-US" sz="2000" dirty="0" smtClean="0">
                <a:solidFill>
                  <a:srgbClr val="000000"/>
                </a:solidFill>
              </a:rPr>
              <a:t>risk </a:t>
            </a:r>
            <a:r>
              <a:rPr lang="en-US" sz="2000" dirty="0">
                <a:solidFill>
                  <a:srgbClr val="000000"/>
                </a:solidFill>
              </a:rPr>
              <a:t>score methods </a:t>
            </a:r>
            <a:r>
              <a:rPr lang="da-DK" sz="2000" dirty="0" smtClean="0">
                <a:solidFill>
                  <a:srgbClr val="000000"/>
                </a:solidFill>
              </a:rPr>
              <a:t>on real data</a:t>
            </a:r>
            <a:r>
              <a:rPr lang="da-DK" sz="2000" dirty="0">
                <a:solidFill>
                  <a:srgbClr val="000000"/>
                </a:solidFill>
              </a:rPr>
              <a:t>:</a:t>
            </a:r>
            <a:endParaRPr lang="en-US"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(Lloyd-Jones et al. 2019)</a:t>
            </a:r>
            <a:endParaRPr kumimoji="0" lang="en-US" sz="16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p:txBody>
      </p:sp>
      <p:pic>
        <p:nvPicPr>
          <p:cNvPr id="28678" name="Picture 6" descr="Fig.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057400"/>
            <a:ext cx="6749805"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504645"/>
      </p:ext>
    </p:extLst>
  </p:cSld>
  <p:clrMapOvr>
    <a:masterClrMapping/>
  </p:clrMapOvr>
  <p:transition advClick="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404261" y="452497"/>
            <a:ext cx="8358740" cy="10726013"/>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GB"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rPr>
              <a:t>Bayesian linear regression (BLR) models: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rPr>
              <a:t>unified mapping of genetic variants, estimation of genetic parameters (e.g. heritability) and prediction of disease risk  </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rPr>
              <a:t>handles different genetic architectures (few large, many small effects)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rPr>
              <a:t>scale to large data (e.g. sparse LD)</a:t>
            </a:r>
          </a:p>
          <a:p>
            <a:pPr marL="285750" marR="0" lvl="0" indent="-285750" algn="l" defTabSz="914400" rtl="0" eaLnBrk="1" fontAlgn="base" latinLnBrk="0" hangingPunct="1">
              <a:lnSpc>
                <a:spcPct val="100000"/>
              </a:lnSpc>
              <a:spcBef>
                <a:spcPct val="0"/>
              </a:spcBef>
              <a:spcAft>
                <a:spcPts val="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r" defTabSz="914400"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AU Passata" pitchFamily="34" charset="0"/>
                <a:ea typeface="+mn-ea"/>
                <a:cs typeface="+mn-cs"/>
              </a:rPr>
              <a:t>(</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Lloyd-Jones et al. 2019, Vilhjálmsson et al. 2015</a:t>
            </a:r>
            <a:r>
              <a:rPr kumimoji="0" lang="en-US" sz="1600" b="0" i="0" u="none" strike="noStrike" kern="1200" cap="none" spc="0" normalizeH="0" baseline="0" noProof="0" dirty="0">
                <a:ln>
                  <a:noFill/>
                </a:ln>
                <a:solidFill>
                  <a:srgbClr val="333333"/>
                </a:solidFill>
                <a:effectLst/>
                <a:uLnTx/>
                <a:uFillTx/>
                <a:latin typeface="AU Passata" pitchFamily="34" charset="0"/>
                <a:ea typeface="+mn-ea"/>
                <a:cs typeface="+mn-cs"/>
              </a:rPr>
              <a:t>)</a:t>
            </a:r>
          </a:p>
          <a:p>
            <a:pPr marL="285750" marR="0" lvl="0" indent="-285750" algn="l" defTabSz="914400" rtl="0" eaLnBrk="1" fontAlgn="base" latinLnBrk="0" hangingPunct="1">
              <a:lnSpc>
                <a:spcPct val="100000"/>
              </a:lnSpc>
              <a:spcBef>
                <a:spcPct val="0"/>
              </a:spcBef>
              <a:spcAft>
                <a:spcPts val="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rPr>
              <a:t>Multi-trait and multi-component Bayesian linear regression (BLR) models: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rPr>
              <a:t>handle multiple traits 		</a:t>
            </a:r>
            <a:r>
              <a:rPr kumimoji="0" lang="en-GB" sz="1800" b="0" i="0" u="none" strike="noStrike" kern="1200" cap="none" spc="0" normalizeH="0" baseline="0" noProof="0" dirty="0">
                <a:ln>
                  <a:noFill/>
                </a:ln>
                <a:solidFill>
                  <a:srgbClr val="00B050"/>
                </a:solidFill>
                <a:effectLst/>
                <a:uLnTx/>
                <a:uFillTx/>
                <a:latin typeface="AU Passata" pitchFamily="34" charset="0"/>
                <a:ea typeface="+mn-ea"/>
                <a:cs typeface="+mn-cs"/>
              </a:rPr>
              <a:t>         =&gt; use correlated trait information</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rPr>
              <a:t>extend to multiple marker groups	</a:t>
            </a:r>
            <a:r>
              <a:rPr kumimoji="0" lang="en-GB" sz="1800" b="0" i="0" u="none" strike="noStrike" kern="1200" cap="none" spc="0" normalizeH="0" baseline="0" noProof="0" dirty="0">
                <a:ln>
                  <a:noFill/>
                </a:ln>
                <a:solidFill>
                  <a:srgbClr val="00B050"/>
                </a:solidFill>
                <a:effectLst/>
                <a:uLnTx/>
                <a:uFillTx/>
                <a:latin typeface="AU Passata" pitchFamily="34" charset="0"/>
                <a:ea typeface="+mn-ea"/>
                <a:cs typeface="+mn-cs"/>
              </a:rPr>
              <a:t>         =&gt; use functional marker information</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rPr>
              <a:t>extend to joint analysis of individual level and summary data</a:t>
            </a:r>
          </a:p>
          <a:p>
            <a:pPr marL="285750" marR="0" lvl="0" indent="-285750" algn="l" defTabSz="914400" rtl="0" eaLnBrk="1" fontAlgn="base" latinLnBrk="0" hangingPunct="1">
              <a:lnSpc>
                <a:spcPct val="100000"/>
              </a:lnSpc>
              <a:spcBef>
                <a:spcPct val="0"/>
              </a:spcBef>
              <a:spcAft>
                <a:spcPts val="0"/>
              </a:spcAft>
              <a:buClrTx/>
              <a:buSzTx/>
              <a:buFontTx/>
              <a:buChar char="-"/>
              <a:tabLst/>
              <a:defRPr/>
            </a:pPr>
            <a:endPar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endPar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r" defTabSz="914400" rtl="0" eaLnBrk="1" fontAlgn="base" latinLnBrk="0" hangingPunct="1">
              <a:lnSpc>
                <a:spcPct val="100000"/>
              </a:lnSpc>
              <a:spcBef>
                <a:spcPct val="0"/>
              </a:spcBef>
              <a:spcAft>
                <a:spcPts val="0"/>
              </a:spcAft>
              <a:buClrTx/>
              <a:buSzTx/>
              <a:buFontTx/>
              <a:buNone/>
              <a:tabLst/>
              <a:defRPr/>
            </a:pPr>
            <a:r>
              <a:rPr kumimoji="0" lang="da-DK" sz="1600" b="0" i="0" u="none" strike="noStrike" kern="1200" cap="none" spc="0" normalizeH="0" baseline="0" noProof="0" dirty="0">
                <a:ln>
                  <a:noFill/>
                </a:ln>
                <a:effectLst/>
                <a:uLnTx/>
                <a:uFillTx/>
                <a:latin typeface="AU Passata" pitchFamily="34" charset="0"/>
                <a:ea typeface="+mn-ea"/>
                <a:cs typeface="+mn-cs"/>
              </a:rPr>
              <a:t>(Sørensen et al. </a:t>
            </a:r>
            <a:r>
              <a:rPr kumimoji="0" lang="da-DK" sz="1600" b="0" i="0" u="none" strike="noStrike" kern="1200" cap="none" spc="0" normalizeH="0" baseline="0" noProof="0" dirty="0" smtClean="0">
                <a:ln>
                  <a:noFill/>
                </a:ln>
                <a:effectLst/>
                <a:uLnTx/>
                <a:uFillTx/>
                <a:latin typeface="AU Passata" pitchFamily="34" charset="0"/>
                <a:ea typeface="+mn-ea"/>
                <a:cs typeface="+mn-cs"/>
              </a:rPr>
              <a:t>2015, </a:t>
            </a:r>
            <a:r>
              <a:rPr kumimoji="0" lang="da-DK" sz="1600" b="0" i="0" u="none" strike="noStrike" kern="1200" cap="none" spc="0" normalizeH="0" baseline="0" noProof="0" dirty="0">
                <a:ln>
                  <a:noFill/>
                </a:ln>
                <a:effectLst/>
                <a:uLnTx/>
                <a:uFillTx/>
                <a:latin typeface="AU Passata" pitchFamily="34" charset="0"/>
                <a:ea typeface="+mn-ea"/>
                <a:cs typeface="+mn-cs"/>
              </a:rPr>
              <a:t>Cheng et al. </a:t>
            </a:r>
            <a:r>
              <a:rPr kumimoji="0" lang="da-DK" sz="1600" b="0" i="0" u="none" strike="noStrike" kern="1200" cap="none" spc="0" normalizeH="0" baseline="0" noProof="0" dirty="0" smtClean="0">
                <a:ln>
                  <a:noFill/>
                </a:ln>
                <a:effectLst/>
                <a:uLnTx/>
                <a:uFillTx/>
                <a:latin typeface="AU Passata" pitchFamily="34" charset="0"/>
                <a:ea typeface="+mn-ea"/>
                <a:cs typeface="+mn-cs"/>
              </a:rPr>
              <a:t>2018)</a:t>
            </a:r>
            <a:endParaRPr kumimoji="0" lang="en-GB" sz="1600" b="0" i="0" u="none" strike="noStrike" kern="1200" cap="none" spc="0" normalizeH="0" baseline="0" noProof="0" dirty="0">
              <a:ln>
                <a:noFill/>
              </a:ln>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600"/>
              </a:spcAft>
              <a:buClrTx/>
              <a:buSzTx/>
              <a:buFontTx/>
              <a:buNone/>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60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60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1200"/>
              </a:spcAft>
              <a:buClrTx/>
              <a:buSzTx/>
              <a:buFontTx/>
              <a:buChar char="-"/>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1200"/>
              </a:spcAft>
              <a:buClrTx/>
              <a:buSzTx/>
              <a:buFontTx/>
              <a:buChar char="-"/>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1200"/>
              </a:spcAft>
              <a:buClrTx/>
              <a:buSzTx/>
              <a:buFontTx/>
              <a:buChar char="-"/>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1200"/>
              </a:spcAft>
              <a:buClrTx/>
              <a:buSzTx/>
              <a:buFontTx/>
              <a:buChar char="-"/>
              <a:tabLst/>
              <a:defRPr/>
            </a:pPr>
            <a:endParaRPr kumimoji="0" lang="en-GB" sz="1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GB"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solidFill>
                <a:srgbClr val="333333"/>
              </a:solidFill>
              <a:effectLst/>
              <a:uLnTx/>
              <a:uFillTx/>
              <a:latin typeface="AU Passata" pitchFamily="34" charset="0"/>
              <a:ea typeface="+mn-ea"/>
              <a:cs typeface="+mn-cs"/>
            </a:endParaRPr>
          </a:p>
        </p:txBody>
      </p:sp>
    </p:spTree>
    <p:extLst>
      <p:ext uri="{BB962C8B-B14F-4D97-AF65-F5344CB8AC3E}">
        <p14:creationId xmlns:p14="http://schemas.microsoft.com/office/powerpoint/2010/main" val="3109635751"/>
      </p:ext>
    </p:extLst>
  </p:cSld>
  <p:clrMapOvr>
    <a:masterClrMapping/>
  </p:clrMapOvr>
  <p:transition advClick="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5154744"/>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U Passata"/>
                    <a:ea typeface="+mn-ea"/>
                    <a:cs typeface="+mn-cs"/>
                  </a:rPr>
                  <a:t>Multi marker effects with regularization using correlated trait information: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U Passata" pitchFamily="34" charset="0"/>
                    <a:ea typeface="+mn-ea"/>
                    <a:cs typeface="+mn-cs"/>
                  </a:rPr>
                  <a:t>		</a:t>
                </a:r>
                <a14:m>
                  <m:oMath xmlns:m="http://schemas.openxmlformats.org/officeDocument/2006/math">
                    <m:acc>
                      <m:accPr>
                        <m:chr m:val="̂"/>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GB"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𝐛</m:t>
                        </m:r>
                      </m:e>
                    </m:acc>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sSup>
                      <m:sSup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𝐈</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pPr>
                              <m:e>
                                <m:r>
                                  <a:rPr kumimoji="0" lang="da-DK" sz="2000" b="1"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𝐁</m:t>
                                </m:r>
                              </m:e>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p>
                            </m:sSup>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𝐄</m:t>
                            </m:r>
                          </m:e>
                        </m:d>
                      </m:e>
                      <m:sup>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𝟏</m:t>
                        </m:r>
                      </m:sup>
                    </m:sSup>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𝐗</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𝐲</m:t>
                    </m:r>
                  </m:oMath>
                </a14:m>
                <a:r>
                  <a:rPr kumimoji="0" lang="en-US" sz="2000" b="1" i="0" u="none" strike="noStrike" kern="1200" cap="none" spc="0" normalizeH="0" baseline="0" noProof="0" dirty="0">
                    <a:ln>
                      <a:noFill/>
                    </a:ln>
                    <a:solidFill>
                      <a:srgbClr val="000000"/>
                    </a:solidFill>
                    <a:effectLst/>
                    <a:uLnTx/>
                    <a:uFillTx/>
                    <a:latin typeface="AU Passata"/>
                    <a:ea typeface="+mn-ea"/>
                    <a:cs typeface="+mn-cs"/>
                  </a:rPr>
                  <a:t>	</a:t>
                </a:r>
                <a:r>
                  <a:rPr kumimoji="0" lang="en-US" sz="2000" b="0" i="0" u="none" strike="noStrike" kern="1200" cap="none" spc="0" normalizeH="0" baseline="0" noProof="0" dirty="0">
                    <a:ln>
                      <a:noFill/>
                    </a:ln>
                    <a:solidFill>
                      <a:srgbClr val="000000"/>
                    </a:solidFill>
                    <a:effectLst/>
                    <a:uLnTx/>
                    <a:uFillTx/>
                    <a:latin typeface="AU Passata"/>
                    <a:ea typeface="+mn-ea"/>
                    <a:cs typeface="+mn-cs"/>
                  </a:rPr>
                  <a:t>(multiple trait BLR)</a:t>
                </a:r>
                <a:r>
                  <a:rPr kumimoji="0" lang="en-US" sz="2000" b="1" i="0" u="none" strike="noStrike" kern="1200" cap="none" spc="0" normalizeH="0" baseline="0" noProof="0" dirty="0">
                    <a:ln>
                      <a:noFill/>
                    </a:ln>
                    <a:solidFill>
                      <a:srgbClr val="000000"/>
                    </a:solidFill>
                    <a:effectLst/>
                    <a:uLnTx/>
                    <a:uFillTx/>
                    <a:latin typeface="AU Passata"/>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1"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da-DK" sz="2000" b="0" i="0" u="none" strike="noStrike" kern="1200" cap="none" spc="0" normalizeH="0" baseline="0" noProof="0" dirty="0" err="1">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Genetic</a:t>
                </a:r>
                <a:r>
                  <a:rPr kumimoji="0" lang="da-DK"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da-DK" sz="2000" b="0" i="0" u="none" strike="noStrike" kern="1200" cap="none" spc="0" normalizeH="0" baseline="0" noProof="0" dirty="0" err="1">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co</a:t>
                </a:r>
                <a:r>
                  <a:rPr kumimoji="0" lang="da-DK"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r>
                  <a:rPr kumimoji="0" lang="da-DK" sz="2000" b="0" i="0" u="none" strike="noStrike" kern="1200" cap="none" spc="0" normalizeH="0" baseline="0" noProof="0" dirty="0" err="1">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variances</a:t>
                </a:r>
                <a:r>
                  <a:rPr kumimoji="0" lang="da-DK"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AU Passata"/>
                    <a:ea typeface="+mn-ea"/>
                    <a:cs typeface="+mn-cs"/>
                  </a:rPr>
                  <a:t>Residual (co)variance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1" i="0" u="none" strike="noStrike" kern="1200" cap="none" spc="0" normalizeH="0" baseline="0" noProof="0" dirty="0">
                    <a:ln>
                      <a:noFill/>
                    </a:ln>
                    <a:solidFill>
                      <a:srgbClr val="000000"/>
                    </a:solidFill>
                    <a:effectLst/>
                    <a:uLnTx/>
                    <a:uFillTx/>
                    <a:latin typeface="AU Passata" pitchFamily="34" charset="0"/>
                    <a:ea typeface="Times New Roman" panose="02020603050405020304" pitchFamily="18" charset="0"/>
                    <a:cs typeface="Times New Roman" panose="02020603050405020304" pitchFamily="18" charset="0"/>
                  </a:rPr>
                  <a:t>	</a:t>
                </a:r>
                <a14:m>
                  <m:oMath xmlns:m="http://schemas.openxmlformats.org/officeDocument/2006/math">
                    <m:r>
                      <a:rPr kumimoji="0" lang="da-DK" sz="2000" b="1" i="0" u="none" strike="noStrike" kern="1200" cap="none" spc="0" normalizeH="0" baseline="0" noProof="0" smtClean="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𝐁</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mcs>
                              <m:mc>
                                <m:mcPr>
                                  <m:count m:val="2"/>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σ</m:t>
                                  </m:r>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b</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kumimoji="0" lang="en-US"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da-DK" sz="20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𝛔</m:t>
                                  </m:r>
                                </m:e>
                                <m:sub>
                                  <m:sSub>
                                    <m:sSubPr>
                                      <m:ctrlPr>
                                        <a:rPr kumimoji="0" lang="en-US"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a:rPr kumimoji="0" lang="da-DK" sz="2000" b="1" i="0" u="none" strike="noStrike" kern="12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𝐛</m:t>
                                      </m:r>
                                    </m:e>
                                    <m:sub>
                                      <m:r>
                                        <a:rPr kumimoji="0" lang="da-DK" sz="20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𝟏𝟐</m:t>
                                      </m:r>
                                    </m:sub>
                                  </m:sSub>
                                </m:sub>
                                <m:sup>
                                  <m:r>
                                    <a:rPr kumimoji="0" lang="da-DK" sz="20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e>
                          </m:mr>
                          <m:mr>
                            <m:e>
                              <m:sSubSup>
                                <m:sSubSupPr>
                                  <m:ctrlPr>
                                    <a:rPr kumimoji="0" lang="en-US" sz="2000" b="1"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SupPr>
                                <m:e>
                                  <m:r>
                                    <a:rPr kumimoji="0" lang="da-DK" sz="20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𝛔</m:t>
                                  </m:r>
                                </m:e>
                                <m:sub>
                                  <m:sSub>
                                    <m:sSubPr>
                                      <m:ctrlPr>
                                        <a:rPr kumimoji="0" lang="en-US" sz="20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da-DK" sz="2000" b="1" i="0" u="none" strike="noStrike" kern="1200" cap="none" spc="0" normalizeH="0" baseline="0" noProof="0" smtClean="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𝐛</m:t>
                                      </m:r>
                                    </m:e>
                                    <m:sub>
                                      <m:r>
                                        <a:rPr kumimoji="0" lang="da-DK" sz="20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𝟐𝟏</m:t>
                                      </m:r>
                                    </m:sub>
                                  </m:sSub>
                                </m:sub>
                                <m:sup>
                                  <m:r>
                                    <a:rPr kumimoji="0" lang="da-DK" sz="20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e>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σ</m:t>
                                  </m:r>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smtClean="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b</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e>
                          </m:mr>
                        </m:m>
                      </m:e>
                    </m:d>
                  </m:oMath>
                </a14:m>
                <a:r>
                  <a:rPr kumimoji="0" lang="da-DK" sz="2000" b="1"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𝐄</m:t>
                    </m:r>
                    <m:r>
                      <a:rPr kumimoji="0" lang="da-DK" sz="2000" b="1"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kumimoji="0" lang="en-US" sz="2000" b="1"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dPr>
                      <m:e>
                        <m:m>
                          <m:mPr>
                            <m:mcs>
                              <m:mc>
                                <m:mcPr>
                                  <m:count m:val="2"/>
                                  <m:mcJc m:val="center"/>
                                </m:mcPr>
                              </m:mc>
                            </m:mcs>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mPr>
                          <m:mr>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σ</m:t>
                                  </m:r>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e</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ub>
                                  </m:sSub>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σ</m:t>
                                  </m:r>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e</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12</m:t>
                                      </m:r>
                                    </m:sub>
                                  </m:sSub>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e>
                          </m:mr>
                          <m:mr>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σ</m:t>
                                  </m:r>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e</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21</m:t>
                                      </m:r>
                                    </m:sub>
                                  </m:sSub>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σ</m:t>
                                  </m:r>
                                </m:e>
                                <m:sub>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e</m:t>
                                      </m:r>
                                    </m:e>
                                    <m:sub>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b>
                                  </m:sSub>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up>
                              </m:sSubSup>
                            </m:e>
                          </m:mr>
                        </m:m>
                      </m:e>
                    </m:d>
                  </m:oMath>
                </a14:m>
                <a:r>
                  <a:rPr kumimoji="0" lang="da-DK" sz="2000" b="1"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endParaRPr kumimoji="0" lang="da-DK"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a:ea typeface="+mn-ea"/>
                  <a:cs typeface="+mn-cs"/>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5154744"/>
              </a:xfrm>
              <a:prstGeom prst="rect">
                <a:avLst/>
              </a:prstGeom>
              <a:blipFill>
                <a:blip r:embed="rId3"/>
                <a:stretch>
                  <a:fillRect l="-800" t="-1182"/>
                </a:stretch>
              </a:blipFill>
              <a:ln w="9525">
                <a:noFill/>
                <a:miter lim="800000"/>
                <a:headEnd/>
                <a:tailEnd/>
              </a:ln>
            </p:spPr>
            <p:txBody>
              <a:bodyPr/>
              <a:lstStyle/>
              <a:p>
                <a:r>
                  <a:rPr lang="en-US">
                    <a:noFill/>
                  </a:rPr>
                  <a:t> </a:t>
                </a:r>
              </a:p>
            </p:txBody>
          </p:sp>
        </mc:Fallback>
      </mc:AlternateContent>
      <p:cxnSp>
        <p:nvCxnSpPr>
          <p:cNvPr id="5" name="Straight Arrow Connector 4"/>
          <p:cNvCxnSpPr/>
          <p:nvPr/>
        </p:nvCxnSpPr>
        <p:spPr bwMode="auto">
          <a:xfrm flipH="1" flipV="1">
            <a:off x="2362201" y="4876800"/>
            <a:ext cx="457199" cy="685800"/>
          </a:xfrm>
          <a:prstGeom prst="straightConnector1">
            <a:avLst/>
          </a:prstGeom>
          <a:solidFill>
            <a:schemeClr val="accent2"/>
          </a:solidFill>
          <a:ln w="38100" cap="flat" cmpd="sng" algn="ctr">
            <a:solidFill>
              <a:srgbClr val="FF0000"/>
            </a:solidFill>
            <a:prstDash val="solid"/>
            <a:round/>
            <a:headEnd type="none" w="med" len="med"/>
            <a:tailEnd type="triangle"/>
          </a:ln>
          <a:effectLst/>
        </p:spPr>
      </p:cxnSp>
      <p:cxnSp>
        <p:nvCxnSpPr>
          <p:cNvPr id="19" name="Straight Arrow Connector 18"/>
          <p:cNvCxnSpPr/>
          <p:nvPr/>
        </p:nvCxnSpPr>
        <p:spPr bwMode="auto">
          <a:xfrm flipV="1">
            <a:off x="2743200" y="2667000"/>
            <a:ext cx="1295401" cy="457200"/>
          </a:xfrm>
          <a:prstGeom prst="straightConnector1">
            <a:avLst/>
          </a:prstGeom>
          <a:solidFill>
            <a:schemeClr val="accent2"/>
          </a:solidFill>
          <a:ln w="38100" cap="flat" cmpd="sng" algn="ctr">
            <a:solidFill>
              <a:srgbClr val="FF0000"/>
            </a:solidFill>
            <a:prstDash val="solid"/>
            <a:round/>
            <a:headEnd type="none" w="med" len="med"/>
            <a:tailEnd type="triangle"/>
          </a:ln>
          <a:effectLst/>
        </p:spPr>
      </p:cxnSp>
      <p:cxnSp>
        <p:nvCxnSpPr>
          <p:cNvPr id="21" name="Straight Arrow Connector 20"/>
          <p:cNvCxnSpPr/>
          <p:nvPr/>
        </p:nvCxnSpPr>
        <p:spPr bwMode="auto">
          <a:xfrm flipH="1" flipV="1">
            <a:off x="4572000" y="2687737"/>
            <a:ext cx="1447800" cy="512663"/>
          </a:xfrm>
          <a:prstGeom prst="straightConnector1">
            <a:avLst/>
          </a:prstGeom>
          <a:solidFill>
            <a:schemeClr val="accent2"/>
          </a:solidFill>
          <a:ln w="3810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a:xfrm>
                <a:off x="533400" y="5597552"/>
                <a:ext cx="5029200" cy="137980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800" b="0" i="0" u="none" strike="noStrike" kern="1200" cap="none" spc="0" normalizeH="0" baseline="0" noProof="0" dirty="0">
                    <a:ln>
                      <a:noFill/>
                    </a:ln>
                    <a:solidFill>
                      <a:srgbClr val="000000"/>
                    </a:solidFill>
                    <a:effectLst/>
                    <a:uLnTx/>
                    <a:uFillTx/>
                    <a:latin typeface="AU Passata"/>
                    <a:ea typeface="+mn-ea"/>
                    <a:cs typeface="+mn-cs"/>
                  </a:rPr>
                  <a:t>If </a:t>
                </a:r>
                <a:r>
                  <a:rPr kumimoji="0" lang="da-DK" sz="1800" b="0" i="0" u="none" strike="noStrike" kern="1200" cap="none" spc="0" normalizeH="0" baseline="0" noProof="0" dirty="0" err="1">
                    <a:ln>
                      <a:noFill/>
                    </a:ln>
                    <a:solidFill>
                      <a:srgbClr val="000000"/>
                    </a:solidFill>
                    <a:effectLst/>
                    <a:uLnTx/>
                    <a:uFillTx/>
                    <a:latin typeface="AU Passata"/>
                    <a:ea typeface="+mn-ea"/>
                    <a:cs typeface="+mn-cs"/>
                  </a:rPr>
                  <a:t>genetic</a:t>
                </a:r>
                <a:r>
                  <a:rPr kumimoji="0" lang="da-DK" sz="1800" b="0" i="0" u="none" strike="noStrike" kern="1200" cap="none" spc="0" normalizeH="0" baseline="0" noProof="0" dirty="0">
                    <a:ln>
                      <a:noFill/>
                    </a:ln>
                    <a:solidFill>
                      <a:srgbClr val="000000"/>
                    </a:solidFill>
                    <a:effectLst/>
                    <a:uLnTx/>
                    <a:uFillTx/>
                    <a:latin typeface="AU Passata"/>
                    <a:ea typeface="+mn-ea"/>
                    <a:cs typeface="+mn-cs"/>
                  </a:rPr>
                  <a:t> </a:t>
                </a:r>
                <a:r>
                  <a:rPr kumimoji="0" lang="da-DK" sz="1800" b="0" i="0" u="none" strike="noStrike" kern="1200" cap="none" spc="0" normalizeH="0" baseline="0" noProof="0" dirty="0" err="1">
                    <a:ln>
                      <a:noFill/>
                    </a:ln>
                    <a:solidFill>
                      <a:srgbClr val="000000"/>
                    </a:solidFill>
                    <a:effectLst/>
                    <a:uLnTx/>
                    <a:uFillTx/>
                    <a:latin typeface="AU Passata"/>
                    <a:ea typeface="+mn-ea"/>
                    <a:cs typeface="+mn-cs"/>
                  </a:rPr>
                  <a:t>covariance</a:t>
                </a:r>
                <a:r>
                  <a:rPr kumimoji="0" lang="da-DK" sz="1800" b="0" i="0" u="none" strike="noStrike" kern="1200" cap="none" spc="0" normalizeH="0" baseline="0" noProof="0" dirty="0">
                    <a:ln>
                      <a:noFill/>
                    </a:ln>
                    <a:solidFill>
                      <a:srgbClr val="000000"/>
                    </a:solidFill>
                    <a:effectLst/>
                    <a:uLnTx/>
                    <a:uFillTx/>
                    <a:latin typeface="AU Passata"/>
                    <a:ea typeface="+mn-ea"/>
                    <a:cs typeface="+mn-cs"/>
                  </a:rPr>
                  <a:t> (</a:t>
                </a:r>
                <a14:m>
                  <m:oMath xmlns:m="http://schemas.openxmlformats.org/officeDocument/2006/math">
                    <m:sSubSup>
                      <m:sSubSupPr>
                        <m:ctrlP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SupPr>
                      <m:e>
                        <m:r>
                          <a:rPr kumimoji="0" lang="da-DK" sz="18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𝛔</m:t>
                        </m:r>
                      </m:e>
                      <m:sub>
                        <m:sSub>
                          <m:sSubPr>
                            <m:ctrlPr>
                              <a:rPr kumimoji="0" lang="en-US" sz="1800" b="1" i="1" u="none" strike="noStrike" kern="1200" cap="none" spc="0" normalizeH="0" baseline="0" noProof="0">
                                <a:ln>
                                  <a:noFill/>
                                </a:ln>
                                <a:solidFill>
                                  <a:srgbClr val="FF0000"/>
                                </a:solidFill>
                                <a:effectLst/>
                                <a:uLnTx/>
                                <a:uFillTx/>
                                <a:latin typeface="Cambria Math" panose="02040503050406030204" pitchFamily="18" charset="0"/>
                                <a:ea typeface="+mn-ea"/>
                                <a:cs typeface="+mn-cs"/>
                              </a:rPr>
                            </m:ctrlPr>
                          </m:sSubPr>
                          <m:e>
                            <m:r>
                              <a:rPr kumimoji="0" lang="da-DK" sz="18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𝐛</m:t>
                            </m:r>
                          </m:e>
                          <m:sub>
                            <m:r>
                              <a:rPr kumimoji="0" lang="da-DK" sz="18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𝟐𝟏</m:t>
                            </m:r>
                          </m:sub>
                        </m:sSub>
                      </m:sub>
                      <m:sup>
                        <m:r>
                          <a:rPr kumimoji="0" lang="da-DK" sz="1800" b="1" i="0" u="none" strike="noStrike" kern="1200" cap="none" spc="0" normalizeH="0" baseline="0" noProof="0">
                            <a:ln>
                              <a:noFill/>
                            </a:ln>
                            <a:solidFill>
                              <a:srgbClr val="FF0000"/>
                            </a:solidFill>
                            <a:effectLst/>
                            <a:uLnTx/>
                            <a:uFillTx/>
                            <a:latin typeface="Cambria Math" panose="02040503050406030204" pitchFamily="18" charset="0"/>
                            <a:ea typeface="Calibri" panose="020F0502020204030204" pitchFamily="34" charset="0"/>
                            <a:cs typeface="Times New Roman" panose="02020603050405020304" pitchFamily="18" charset="0"/>
                          </a:rPr>
                          <m:t>𝟐</m:t>
                        </m:r>
                      </m:sup>
                    </m:sSubSup>
                  </m:oMath>
                </a14:m>
                <a:r>
                  <a:rPr kumimoji="0" lang="en-US" sz="1800" b="0" i="0" u="none" strike="noStrike" kern="1200" cap="none" spc="0" normalizeH="0" baseline="0" noProof="0" dirty="0">
                    <a:ln>
                      <a:noFill/>
                    </a:ln>
                    <a:solidFill>
                      <a:srgbClr val="000000"/>
                    </a:solidFill>
                    <a:effectLst/>
                    <a:uLnTx/>
                    <a:uFillTx/>
                    <a:latin typeface="AU Passata"/>
                    <a:ea typeface="+mn-ea"/>
                    <a:cs typeface="+mn-cs"/>
                  </a:rPr>
                  <a:t>) is different from zero information can be borrowed across traits!</a:t>
                </a: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4400" b="0" i="0" u="none" strike="noStrike" kern="1200" cap="none" spc="0" normalizeH="0" baseline="0" noProof="0" dirty="0">
                  <a:ln>
                    <a:noFill/>
                  </a:ln>
                  <a:solidFill>
                    <a:srgbClr val="000000"/>
                  </a:solidFill>
                  <a:effectLst/>
                  <a:uLnTx/>
                  <a:uFillTx/>
                  <a:latin typeface="AU Passata"/>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533400" y="5597552"/>
                <a:ext cx="5029200" cy="1379801"/>
              </a:xfrm>
              <a:prstGeom prst="rect">
                <a:avLst/>
              </a:prstGeom>
              <a:blipFill>
                <a:blip r:embed="rId4"/>
                <a:stretch>
                  <a:fillRect l="-1091" t="-881"/>
                </a:stretch>
              </a:blipFill>
            </p:spPr>
            <p:txBody>
              <a:bodyPr/>
              <a:lstStyle/>
              <a:p>
                <a:r>
                  <a:rPr lang="en-US">
                    <a:noFill/>
                  </a:rPr>
                  <a:t> </a:t>
                </a:r>
              </a:p>
            </p:txBody>
          </p:sp>
        </mc:Fallback>
      </mc:AlternateContent>
    </p:spTree>
    <p:extLst>
      <p:ext uri="{BB962C8B-B14F-4D97-AF65-F5344CB8AC3E}">
        <p14:creationId xmlns:p14="http://schemas.microsoft.com/office/powerpoint/2010/main" val="755789999"/>
      </p:ext>
    </p:extLst>
  </p:cSld>
  <p:clrMapOvr>
    <a:masterClrMapping/>
  </p:clrMapOvr>
  <p:transition advClick="0"/>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740307"/>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marL="0" marR="0" lvl="0" indent="0" algn="ctr" defTabSz="209550" rtl="0" eaLnBrk="1" fontAlgn="base" latinLnBrk="0" hangingPunct="1">
              <a:lnSpc>
                <a:spcPct val="100000"/>
              </a:lnSpc>
              <a:spcBef>
                <a:spcPct val="0"/>
              </a:spcBef>
              <a:spcAft>
                <a:spcPts val="120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The value (increase in prediction accuracy or detection power) of using correlated trait information depend on:</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1" i="0" u="none" strike="noStrike" kern="1200" cap="none" spc="0" normalizeH="0" baseline="0" noProof="0" dirty="0">
                <a:ln>
                  <a:noFill/>
                </a:ln>
                <a:solidFill>
                  <a:srgbClr val="000000"/>
                </a:solidFill>
                <a:effectLst/>
                <a:uLnTx/>
                <a:uFillTx/>
                <a:latin typeface="AU Passata" pitchFamily="34" charset="0"/>
                <a:ea typeface="+mn-ea"/>
                <a:cs typeface="+mn-cs"/>
              </a:rPr>
              <a:t>Panel A</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MT-BLR, marker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effect</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b=0.025 for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two</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continous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traits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r</a:t>
            </a:r>
            <a:r>
              <a:rPr kumimoji="0" lang="da-DK" sz="1600" b="0" i="0" u="none" strike="noStrike" kern="1200" cap="none" spc="0" normalizeH="0" baseline="-25000" noProof="0" dirty="0" err="1">
                <a:ln>
                  <a:noFill/>
                </a:ln>
                <a:solidFill>
                  <a:srgbClr val="000000"/>
                </a:solidFill>
                <a:effectLst/>
                <a:uLnTx/>
                <a:uFillTx/>
                <a:latin typeface="AU Passata" pitchFamily="34" charset="0"/>
                <a:ea typeface="+mn-ea"/>
                <a:cs typeface="+mn-cs"/>
              </a:rPr>
              <a:t>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=0.1,0.3,0.9</a:t>
            </a: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1" i="0" u="none" strike="noStrike" kern="1200" cap="none" spc="0" normalizeH="0" baseline="0" noProof="0" dirty="0">
                <a:ln>
                  <a:noFill/>
                </a:ln>
                <a:solidFill>
                  <a:srgbClr val="000000"/>
                </a:solidFill>
                <a:effectLst/>
                <a:uLnTx/>
                <a:uFillTx/>
                <a:latin typeface="AU Passata" pitchFamily="34" charset="0"/>
                <a:ea typeface="+mn-ea"/>
                <a:cs typeface="+mn-cs"/>
              </a:rPr>
              <a:t>Panel B</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MT-BLUP, h</a:t>
            </a:r>
            <a:r>
              <a:rPr kumimoji="0" lang="da-DK" sz="1600" b="0" i="0" u="none" strike="noStrike" kern="1200" cap="none" spc="0" normalizeH="0" baseline="30000" noProof="0" dirty="0">
                <a:ln>
                  <a:noFill/>
                </a:ln>
                <a:solidFill>
                  <a:srgbClr val="000000"/>
                </a:solidFill>
                <a:effectLst/>
                <a:uLnTx/>
                <a:uFillTx/>
                <a:latin typeface="AU Passata" pitchFamily="34" charset="0"/>
                <a:ea typeface="+mn-ea"/>
                <a:cs typeface="+mn-cs"/>
              </a:rPr>
              <a:t>2</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=0.3 for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two</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continous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traits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r</a:t>
            </a:r>
            <a:r>
              <a:rPr kumimoji="0" lang="da-DK" sz="1600" b="0" i="0" u="none" strike="noStrike" kern="1200" cap="none" spc="0" normalizeH="0" baseline="-25000" noProof="0" dirty="0" err="1">
                <a:ln>
                  <a:noFill/>
                </a:ln>
                <a:solidFill>
                  <a:srgbClr val="000000"/>
                </a:solidFill>
                <a:effectLst/>
                <a:uLnTx/>
                <a:uFillTx/>
                <a:latin typeface="AU Passata" pitchFamily="34" charset="0"/>
                <a:ea typeface="+mn-ea"/>
                <a:cs typeface="+mn-cs"/>
              </a:rPr>
              <a:t>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=0.1,0.3,0.9</a:t>
            </a: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740" r="35055"/>
          <a:stretch/>
        </p:blipFill>
        <p:spPr bwMode="auto">
          <a:xfrm>
            <a:off x="762000" y="2286000"/>
            <a:ext cx="4115435" cy="3608385"/>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5181600" y="2130147"/>
            <a:ext cx="3733801" cy="3754874"/>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rPr>
              <a:t>number of observations</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rPr>
              <a:t>heritability of the traits </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rPr>
              <a:t>genetic correlation between traits</a:t>
            </a:r>
          </a:p>
          <a:p>
            <a:pPr marL="342900" marR="0" lvl="0" indent="-342900" algn="l" defTabSz="914400" rtl="0" eaLnBrk="1" fontAlgn="base" latinLnBrk="0" hangingPunct="1">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rPr>
              <a:t>disease prevalence</a:t>
            </a: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rPr>
              <a:t>In particular, low heritability traits with small number of observations will benefit most from a multiple trait analysis with a high heritability traits with large number of observations.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da-DK" sz="1400" b="0" i="0" u="none" strike="noStrike" kern="1200" cap="none" spc="0" normalizeH="0" baseline="0" noProof="0" dirty="0" err="1">
                <a:ln>
                  <a:noFill/>
                </a:ln>
                <a:solidFill>
                  <a:srgbClr val="81A0C6"/>
                </a:solidFill>
                <a:effectLst/>
                <a:uLnTx/>
                <a:uFillTx/>
                <a:latin typeface="AU Passata" pitchFamily="34" charset="0"/>
                <a:ea typeface="+mn-ea"/>
                <a:cs typeface="+mn-cs"/>
              </a:rPr>
              <a:t>Rheenen</a:t>
            </a:r>
            <a:r>
              <a:rPr kumimoji="0" lang="da-DK" sz="1400" b="0" i="0" u="none" strike="noStrike" kern="1200" cap="none" spc="0" normalizeH="0" baseline="0" noProof="0" dirty="0">
                <a:ln>
                  <a:noFill/>
                </a:ln>
                <a:solidFill>
                  <a:srgbClr val="81A0C6"/>
                </a:solidFill>
                <a:effectLst/>
                <a:uLnTx/>
                <a:uFillTx/>
                <a:latin typeface="AU Passata" pitchFamily="34" charset="0"/>
                <a:ea typeface="+mn-ea"/>
                <a:cs typeface="+mn-cs"/>
              </a:rPr>
              <a:t> et al 2019</a:t>
            </a:r>
            <a:endParaRPr kumimoji="0" lang="en-US" sz="1400" b="0" i="0" u="none" strike="noStrike" kern="1200" cap="none" spc="0" normalizeH="0" baseline="0" noProof="0" dirty="0">
              <a:ln>
                <a:noFill/>
              </a:ln>
              <a:solidFill>
                <a:srgbClr val="81A0C6"/>
              </a:solidFill>
              <a:effectLst/>
              <a:uLnTx/>
              <a:uFillTx/>
              <a:latin typeface="AU Passata" pitchFamily="34" charset="0"/>
              <a:ea typeface="+mn-ea"/>
              <a:cs typeface="+mn-cs"/>
            </a:endParaRPr>
          </a:p>
        </p:txBody>
      </p:sp>
    </p:spTree>
    <p:extLst>
      <p:ext uri="{BB962C8B-B14F-4D97-AF65-F5344CB8AC3E}">
        <p14:creationId xmlns:p14="http://schemas.microsoft.com/office/powerpoint/2010/main" val="3542269287"/>
      </p:ext>
    </p:extLst>
  </p:cSld>
  <p:clrMapOvr>
    <a:masterClrMapping/>
  </p:clrMapOvr>
  <p:transition advClick="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4524315"/>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MT-BLR models is used for simultaneously estimation of genetic parameters (heritability and correlation) and gene mapping:</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a:ln>
                  <a:noFill/>
                </a:ln>
                <a:solidFill>
                  <a:srgbClr val="000000"/>
                </a:solidFill>
                <a:effectLst/>
                <a:uLnTx/>
                <a:uFillTx/>
                <a:latin typeface="AU Passata" pitchFamily="34" charset="0"/>
                <a:ea typeface="+mn-ea"/>
                <a:cs typeface="+mn-cs"/>
              </a:rPr>
              <a:t>						</a:t>
            </a: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pic>
        <p:nvPicPr>
          <p:cNvPr id="2" name="Picture 1"/>
          <p:cNvPicPr>
            <a:picLocks noChangeAspect="1"/>
          </p:cNvPicPr>
          <p:nvPr/>
        </p:nvPicPr>
        <p:blipFill>
          <a:blip r:embed="rId3"/>
          <a:stretch>
            <a:fillRect/>
          </a:stretch>
        </p:blipFill>
        <p:spPr>
          <a:xfrm>
            <a:off x="990600" y="2286000"/>
            <a:ext cx="4005051" cy="4386485"/>
          </a:xfrm>
          <a:prstGeom prst="rect">
            <a:avLst/>
          </a:prstGeom>
        </p:spPr>
      </p:pic>
      <p:sp>
        <p:nvSpPr>
          <p:cNvPr id="4" name="Rectangle 3"/>
          <p:cNvSpPr/>
          <p:nvPr/>
        </p:nvSpPr>
        <p:spPr>
          <a:xfrm>
            <a:off x="5411874" y="2542516"/>
            <a:ext cx="3274926" cy="378565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Heritability</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for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pathways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may</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differ</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across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traits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mapping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of multiple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genetic</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variants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each</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with small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effects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Genetic</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correlation</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between</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traits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may</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differ</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across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pathways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(”How joint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effects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of multiple markers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correlates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across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traits</a:t>
            </a:r>
            <a:r>
              <a:rPr kumimoji="0" lang="da-DK" sz="16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Mapping</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of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genetic</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variants with moderate to large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effects</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increased</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a:t>
            </a:r>
            <a:r>
              <a:rPr kumimoji="0" lang="da-DK" sz="1600" b="0" i="0" u="none" strike="noStrike" kern="1200" cap="none" spc="0" normalizeH="0" baseline="0" noProof="0" dirty="0" err="1">
                <a:ln>
                  <a:noFill/>
                </a:ln>
                <a:solidFill>
                  <a:srgbClr val="000000"/>
                </a:solidFill>
                <a:effectLst/>
                <a:uLnTx/>
                <a:uFillTx/>
                <a:latin typeface="AU Passata" pitchFamily="34" charset="0"/>
                <a:ea typeface="+mn-ea"/>
                <a:cs typeface="+mn-cs"/>
              </a:rPr>
              <a:t>detection</a:t>
            </a:r>
            <a:r>
              <a:rPr kumimoji="0" lang="da-DK" sz="1600" b="0" i="0" u="none" strike="noStrike" kern="1200" cap="none" spc="0" normalizeH="0" baseline="0" noProof="0" dirty="0">
                <a:ln>
                  <a:noFill/>
                </a:ln>
                <a:solidFill>
                  <a:srgbClr val="000000"/>
                </a:solidFill>
                <a:effectLst/>
                <a:uLnTx/>
                <a:uFillTx/>
                <a:latin typeface="AU Passata" pitchFamily="34" charset="0"/>
                <a:ea typeface="+mn-ea"/>
                <a:cs typeface="+mn-cs"/>
              </a:rPr>
              <a:t> power)</a:t>
            </a:r>
            <a:endParaRPr kumimoji="0" lang="en-US" sz="16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Tree>
    <p:extLst>
      <p:ext uri="{BB962C8B-B14F-4D97-AF65-F5344CB8AC3E}">
        <p14:creationId xmlns:p14="http://schemas.microsoft.com/office/powerpoint/2010/main" val="2744616914"/>
      </p:ext>
    </p:extLst>
  </p:cSld>
  <p:clrMapOvr>
    <a:masterClrMapping/>
  </p:clrMapOvr>
  <p:transition advClick="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340197"/>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Computing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A range of biological relevant multiple trait BLR models can be specified including: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rPr>
              <a:t>correlated traits and/or diseases in the same population </a:t>
            </a: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rPr>
              <a:t>correlated traits and/or diseases across populations </a:t>
            </a: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rPr>
              <a:t>correlated traits and/or diseases across environments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rPr>
              <a:t>use information on functional marker groups to detect functional related genetic variants each contributing small effects across traits, environments or populations</a:t>
            </a: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rPr>
              <a:t>use summary statistics or individual level genotype and phenotype data (i.e. combine data from GWAS consortia and Biobanks)</a:t>
            </a: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da-DK"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rPr>
              <a:t>The multi-trait and multi-component trait BLR models are implemented using fast and memory efficient algorithms in C++ and made publicly available in the R software package </a:t>
            </a:r>
            <a:r>
              <a:rPr kumimoji="0" lang="en-GB" sz="1800" b="0" i="0" u="none" strike="noStrike" kern="1200" cap="none" spc="0" normalizeH="0" baseline="0" noProof="0" dirty="0" err="1">
                <a:ln>
                  <a:noFill/>
                </a:ln>
                <a:solidFill>
                  <a:srgbClr val="000000"/>
                </a:solidFill>
                <a:effectLst/>
                <a:uLnTx/>
                <a:uFillTx/>
                <a:latin typeface="AU Passata" pitchFamily="34" charset="0"/>
                <a:ea typeface="+mn-ea"/>
                <a:cs typeface="+mn-cs"/>
              </a:rPr>
              <a:t>qgg</a:t>
            </a:r>
            <a:r>
              <a:rPr kumimoji="0" lang="en-GB" sz="1800" b="0" i="0" u="none" strike="noStrike" kern="1200" cap="none" spc="0" normalizeH="0" baseline="0" noProof="0" dirty="0">
                <a:ln>
                  <a:noFill/>
                </a:ln>
                <a:solidFill>
                  <a:srgbClr val="000000"/>
                </a:solidFill>
                <a:effectLst/>
                <a:uLnTx/>
                <a:uFillTx/>
                <a:latin typeface="AU Passata" pitchFamily="34" charset="0"/>
                <a:ea typeface="+mn-ea"/>
                <a:cs typeface="+mn-cs"/>
              </a:rPr>
              <a:t> (https://cran.r-project.org/web/packages/qgg).</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Tree>
    <p:extLst>
      <p:ext uri="{BB962C8B-B14F-4D97-AF65-F5344CB8AC3E}">
        <p14:creationId xmlns:p14="http://schemas.microsoft.com/office/powerpoint/2010/main" val="3378307935"/>
      </p:ext>
    </p:extLst>
  </p:cSld>
  <p:clrMapOvr>
    <a:masterClrMapping/>
  </p:clrMapOvr>
  <p:transition advClick="0"/>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46330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da-DK" sz="2800" b="0" i="0" u="none" strike="noStrike" kern="1200" cap="none" spc="0" normalizeH="0" baseline="0" noProof="0" dirty="0" err="1" smtClean="0">
                <a:ln>
                  <a:noFill/>
                </a:ln>
                <a:solidFill>
                  <a:srgbClr val="000000"/>
                </a:solidFill>
                <a:effectLst/>
                <a:uLnTx/>
                <a:uFillTx/>
                <a:latin typeface="AU Passata"/>
                <a:ea typeface="+mn-ea"/>
                <a:cs typeface="+mn-cs"/>
              </a:rPr>
              <a:t>Outline</a:t>
            </a:r>
            <a:endParaRPr kumimoji="0" lang="da-DK" sz="28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Introduction</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to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Scoring</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Data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used</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for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Training/</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Validation</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Individidual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level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or summary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statistic</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data</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Methods </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for Computing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Standard approach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based</a:t>
            </a:r>
            <a:r>
              <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on LD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pruning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thresholding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(P+T)</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Bayesion</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approach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shrinkage</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estimation</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Ldpred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BayesR</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a:t>
            </a:r>
          </a:p>
          <a:p>
            <a:pPr marL="285750" indent="-285750">
              <a:spcAft>
                <a:spcPts val="0"/>
              </a:spcAft>
              <a:buFontTx/>
              <a:buChar char="-"/>
              <a:defRPr/>
            </a:pPr>
            <a:r>
              <a:rPr lang="da-DK" sz="1800" dirty="0">
                <a:solidFill>
                  <a:srgbClr val="333333"/>
                </a:solidFill>
              </a:rPr>
              <a:t>Multiple </a:t>
            </a:r>
            <a:r>
              <a:rPr lang="da-DK" sz="1800" dirty="0" err="1">
                <a:solidFill>
                  <a:srgbClr val="333333"/>
                </a:solidFill>
              </a:rPr>
              <a:t>trait</a:t>
            </a:r>
            <a:r>
              <a:rPr lang="da-DK" sz="1800" dirty="0">
                <a:solidFill>
                  <a:srgbClr val="333333"/>
                </a:solidFill>
              </a:rPr>
              <a:t> </a:t>
            </a:r>
            <a:r>
              <a:rPr lang="da-DK" sz="1800" dirty="0" err="1" smtClean="0">
                <a:solidFill>
                  <a:srgbClr val="333333"/>
                </a:solidFill>
              </a:rPr>
              <a:t>approaches</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Methods </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for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Evaluating</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Population or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individual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level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measures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Quantitative</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binary</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traits</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Expected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accuracies</a:t>
            </a:r>
            <a:endPar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Clinical</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Utility of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Scores</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endParaRPr>
          </a:p>
        </p:txBody>
      </p:sp>
    </p:spTree>
    <p:extLst>
      <p:ext uri="{BB962C8B-B14F-4D97-AF65-F5344CB8AC3E}">
        <p14:creationId xmlns:p14="http://schemas.microsoft.com/office/powerpoint/2010/main" val="2755197599"/>
      </p:ext>
    </p:extLst>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58641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r>
                  <a:rPr lang="en-US" sz="2000" dirty="0"/>
                  <a:t>After fitting a prediction model in a training sample, we can measure success using a </a:t>
                </a:r>
                <a:r>
                  <a:rPr lang="en-US" sz="2000" dirty="0" smtClean="0"/>
                  <a:t>validation </a:t>
                </a:r>
                <a:r>
                  <a:rPr lang="en-US" sz="2000" dirty="0"/>
                  <a:t>sample for which the phenotype is available (but these individuals must not form part of the training population).</a:t>
                </a:r>
                <a:endParaRPr lang="en-US" sz="2000" dirty="0">
                  <a:solidFill>
                    <a:srgbClr val="000000"/>
                  </a:solidFill>
                </a:endParaRPr>
              </a:p>
              <a:p>
                <a:endParaRPr lang="en-US" sz="2000" dirty="0" smtClean="0">
                  <a:solidFill>
                    <a:srgbClr val="000000"/>
                  </a:solidFill>
                </a:endParaRPr>
              </a:p>
              <a:p>
                <a:pPr lvl="0"/>
                <a:r>
                  <a:rPr lang="en-US" sz="2000" dirty="0" smtClean="0"/>
                  <a:t>Suppose </a:t>
                </a:r>
                <a:r>
                  <a:rPr lang="en-US" sz="2000" dirty="0"/>
                  <a:t>that in a </a:t>
                </a:r>
                <a:r>
                  <a:rPr lang="en-US" sz="2000" dirty="0" smtClean="0"/>
                  <a:t>validation </a:t>
                </a:r>
                <a:r>
                  <a:rPr lang="en-US" sz="2000" dirty="0"/>
                  <a:t>sample of size k we have </a:t>
                </a:r>
                <a:r>
                  <a:rPr lang="en-US" sz="2000" dirty="0" smtClean="0"/>
                  <a:t>the predicted values </a:t>
                </a:r>
                <a14:m>
                  <m:oMath xmlns:m="http://schemas.openxmlformats.org/officeDocument/2006/math">
                    <m:sSub>
                      <m:sSubPr>
                        <m:ctrlPr>
                          <a:rPr lang="en-US" sz="2000" i="1">
                            <a:latin typeface="Cambria Math" panose="02040503050406030204" pitchFamily="18" charset="0"/>
                          </a:rPr>
                        </m:ctrlPr>
                      </m:sSubPr>
                      <m:e>
                        <m:acc>
                          <m:accPr>
                            <m:chr m:val="̂"/>
                            <m:ctrlPr>
                              <a:rPr lang="da-DK" sz="2000" i="1">
                                <a:latin typeface="Cambria Math" panose="02040503050406030204" pitchFamily="18" charset="0"/>
                              </a:rPr>
                            </m:ctrlPr>
                          </m:accPr>
                          <m:e>
                            <m:r>
                              <a:rPr lang="da-DK" sz="2000" b="1" i="0">
                                <a:latin typeface="Cambria Math" panose="02040503050406030204" pitchFamily="18" charset="0"/>
                              </a:rPr>
                              <m:t>𝐲</m:t>
                            </m:r>
                          </m:e>
                        </m:acc>
                        <m:r>
                          <a:rPr lang="da-DK" sz="2000" b="0" i="0" smtClean="0">
                            <a:latin typeface="Cambria Math" panose="02040503050406030204" pitchFamily="18" charset="0"/>
                          </a:rPr>
                          <m:t>=[</m:t>
                        </m:r>
                        <m:acc>
                          <m:accPr>
                            <m:chr m:val="̂"/>
                            <m:ctrlPr>
                              <a:rPr lang="en-US" sz="2000" i="1" smtClean="0">
                                <a:latin typeface="Cambria Math" panose="02040503050406030204" pitchFamily="18" charset="0"/>
                              </a:rPr>
                            </m:ctrlPr>
                          </m:accPr>
                          <m:e>
                            <m:r>
                              <m:rPr>
                                <m:sty m:val="p"/>
                              </m:rPr>
                              <a:rPr lang="da-DK" sz="2000" b="0" i="0" smtClean="0">
                                <a:latin typeface="Cambria Math" panose="02040503050406030204" pitchFamily="18" charset="0"/>
                              </a:rPr>
                              <m:t>y</m:t>
                            </m:r>
                          </m:e>
                        </m:acc>
                      </m:e>
                      <m:sub>
                        <m:r>
                          <a:rPr lang="da-DK" sz="2000" b="0" i="0" smtClean="0">
                            <a:latin typeface="Cambria Math" panose="02040503050406030204" pitchFamily="18" charset="0"/>
                          </a:rPr>
                          <m:t>1</m:t>
                        </m:r>
                      </m:sub>
                    </m:sSub>
                  </m:oMath>
                </a14:m>
                <a:r>
                  <a:rPr lang="en-US" sz="2000" dirty="0"/>
                  <a:t>, . . . ,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da-DK" sz="2000" i="0">
                                <a:latin typeface="Cambria Math" panose="02040503050406030204" pitchFamily="18" charset="0"/>
                              </a:rPr>
                              <m:t>y</m:t>
                            </m:r>
                          </m:e>
                        </m:acc>
                      </m:e>
                      <m:sub>
                        <m:r>
                          <m:rPr>
                            <m:sty m:val="p"/>
                          </m:rPr>
                          <a:rPr lang="da-DK" sz="2000" b="0" i="0" smtClean="0">
                            <a:latin typeface="Cambria Math" panose="02040503050406030204" pitchFamily="18" charset="0"/>
                          </a:rPr>
                          <m:t>k</m:t>
                        </m:r>
                      </m:sub>
                    </m:sSub>
                    <m:r>
                      <a:rPr lang="da-DK" sz="2000" b="0" i="0" smtClean="0">
                        <a:latin typeface="Cambria Math" panose="02040503050406030204" pitchFamily="18" charset="0"/>
                      </a:rPr>
                      <m:t>]</m:t>
                    </m:r>
                  </m:oMath>
                </a14:m>
                <a:r>
                  <a:rPr lang="en-US" sz="2000" dirty="0"/>
                  <a:t>, and the observed values </a:t>
                </a:r>
                <a14:m>
                  <m:oMath xmlns:m="http://schemas.openxmlformats.org/officeDocument/2006/math">
                    <m:sSub>
                      <m:sSubPr>
                        <m:ctrlPr>
                          <a:rPr lang="en-US" sz="2000" i="1">
                            <a:latin typeface="Cambria Math" panose="02040503050406030204" pitchFamily="18" charset="0"/>
                          </a:rPr>
                        </m:ctrlPr>
                      </m:sSubPr>
                      <m:e>
                        <m:r>
                          <m:rPr>
                            <m:sty m:val="p"/>
                          </m:rPr>
                          <a:rPr lang="da-DK" sz="2000" i="0" smtClean="0">
                            <a:latin typeface="Cambria Math" panose="02040503050406030204" pitchFamily="18" charset="0"/>
                          </a:rPr>
                          <m:t>y</m:t>
                        </m:r>
                        <m:r>
                          <a:rPr lang="da-DK" sz="2000" i="0">
                            <a:latin typeface="Cambria Math" panose="02040503050406030204" pitchFamily="18" charset="0"/>
                          </a:rPr>
                          <m:t>=[</m:t>
                        </m:r>
                        <m:r>
                          <m:rPr>
                            <m:sty m:val="p"/>
                          </m:rPr>
                          <a:rPr lang="da-DK" sz="2000" b="0" i="0" smtClean="0">
                            <a:latin typeface="Cambria Math" panose="02040503050406030204" pitchFamily="18" charset="0"/>
                          </a:rPr>
                          <m:t>y</m:t>
                        </m:r>
                      </m:e>
                      <m:sub>
                        <m:r>
                          <a:rPr lang="da-DK" sz="2000" i="0">
                            <a:latin typeface="Cambria Math" panose="02040503050406030204" pitchFamily="18" charset="0"/>
                          </a:rPr>
                          <m:t>1</m:t>
                        </m:r>
                      </m:sub>
                    </m:sSub>
                  </m:oMath>
                </a14:m>
                <a:r>
                  <a:rPr lang="en-US" sz="2000" dirty="0"/>
                  <a:t>, . . . , </a:t>
                </a:r>
                <a14:m>
                  <m:oMath xmlns:m="http://schemas.openxmlformats.org/officeDocument/2006/math">
                    <m:sSub>
                      <m:sSubPr>
                        <m:ctrlPr>
                          <a:rPr lang="en-US" sz="2000" i="1">
                            <a:latin typeface="Cambria Math" panose="02040503050406030204" pitchFamily="18" charset="0"/>
                          </a:rPr>
                        </m:ctrlPr>
                      </m:sSubPr>
                      <m:e>
                        <m:r>
                          <m:rPr>
                            <m:sty m:val="p"/>
                          </m:rPr>
                          <a:rPr lang="da-DK" sz="2000" b="0" i="0" smtClean="0">
                            <a:latin typeface="Cambria Math" panose="02040503050406030204" pitchFamily="18" charset="0"/>
                          </a:rPr>
                          <m:t>y</m:t>
                        </m:r>
                      </m:e>
                      <m:sub>
                        <m:r>
                          <m:rPr>
                            <m:sty m:val="p"/>
                          </m:rPr>
                          <a:rPr lang="da-DK" sz="2000" i="0">
                            <a:latin typeface="Cambria Math" panose="02040503050406030204" pitchFamily="18" charset="0"/>
                          </a:rPr>
                          <m:t>k</m:t>
                        </m:r>
                      </m:sub>
                    </m:sSub>
                    <m:r>
                      <a:rPr lang="da-DK" sz="2000" i="0">
                        <a:latin typeface="Cambria Math" panose="02040503050406030204" pitchFamily="18" charset="0"/>
                      </a:rPr>
                      <m:t>]</m:t>
                    </m:r>
                  </m:oMath>
                </a14:m>
                <a:r>
                  <a:rPr lang="en-US" sz="2000" dirty="0" smtClean="0"/>
                  <a:t>.</a:t>
                </a:r>
              </a:p>
              <a:p>
                <a:pPr lvl="0"/>
                <a:r>
                  <a:rPr lang="en-US" sz="2000" dirty="0" smtClean="0"/>
                  <a:t> </a:t>
                </a:r>
              </a:p>
              <a:p>
                <a:pPr marL="342900" lvl="0" indent="-342900">
                  <a:spcAft>
                    <a:spcPts val="600"/>
                  </a:spcAft>
                  <a:buFontTx/>
                  <a:buChar char="-"/>
                </a:pPr>
                <a:r>
                  <a:rPr lang="en-US" sz="2000" dirty="0" smtClean="0"/>
                  <a:t>The </a:t>
                </a:r>
                <a:r>
                  <a:rPr lang="en-US" sz="2000" dirty="0"/>
                  <a:t>closer the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da-DK" sz="2000" i="0">
                                <a:latin typeface="Cambria Math" panose="02040503050406030204" pitchFamily="18" charset="0"/>
                              </a:rPr>
                              <m:t>y</m:t>
                            </m:r>
                          </m:e>
                        </m:acc>
                      </m:e>
                      <m:sub>
                        <m:r>
                          <m:rPr>
                            <m:sty m:val="p"/>
                          </m:rPr>
                          <a:rPr lang="da-DK" sz="2000" b="0" i="0" smtClean="0">
                            <a:latin typeface="Cambria Math" panose="02040503050406030204" pitchFamily="18" charset="0"/>
                          </a:rPr>
                          <m:t>i</m:t>
                        </m:r>
                      </m:sub>
                    </m:sSub>
                  </m:oMath>
                </a14:m>
                <a:r>
                  <a:rPr lang="en-US" sz="2000" dirty="0"/>
                  <a:t> to the </a:t>
                </a:r>
                <a14:m>
                  <m:oMath xmlns:m="http://schemas.openxmlformats.org/officeDocument/2006/math">
                    <m:sSub>
                      <m:sSubPr>
                        <m:ctrlPr>
                          <a:rPr lang="en-US" sz="2000" i="1">
                            <a:latin typeface="Cambria Math" panose="02040503050406030204" pitchFamily="18" charset="0"/>
                          </a:rPr>
                        </m:ctrlPr>
                      </m:sSubPr>
                      <m:e>
                        <m:r>
                          <m:rPr>
                            <m:sty m:val="p"/>
                          </m:rPr>
                          <a:rPr lang="da-DK" sz="2000" b="0" i="0" smtClean="0">
                            <a:latin typeface="Cambria Math" panose="02040503050406030204" pitchFamily="18" charset="0"/>
                          </a:rPr>
                          <m:t>y</m:t>
                        </m:r>
                      </m:e>
                      <m:sub>
                        <m:r>
                          <m:rPr>
                            <m:sty m:val="p"/>
                          </m:rPr>
                          <a:rPr lang="da-DK" sz="2000" b="0" i="0" smtClean="0">
                            <a:latin typeface="Cambria Math" panose="02040503050406030204" pitchFamily="18" charset="0"/>
                          </a:rPr>
                          <m:t>i</m:t>
                        </m:r>
                      </m:sub>
                    </m:sSub>
                  </m:oMath>
                </a14:m>
                <a:r>
                  <a:rPr lang="en-US" sz="2000" dirty="0"/>
                  <a:t> the better, but there are many ways to measure closeness. </a:t>
                </a:r>
                <a:endParaRPr lang="en-US" sz="2000" dirty="0" smtClean="0"/>
              </a:p>
              <a:p>
                <a:pPr marL="342900" lvl="0" indent="-342900">
                  <a:spcAft>
                    <a:spcPts val="600"/>
                  </a:spcAft>
                  <a:buFontTx/>
                  <a:buChar char="-"/>
                </a:pPr>
                <a:r>
                  <a:rPr lang="en-US" sz="2000" dirty="0" smtClean="0"/>
                  <a:t>The </a:t>
                </a:r>
                <a:r>
                  <a:rPr lang="en-US" sz="2000" dirty="0"/>
                  <a:t>different metrics are typically highly correlated but they are not </a:t>
                </a:r>
                <a:r>
                  <a:rPr lang="en-US" sz="2000" dirty="0" smtClean="0"/>
                  <a:t>equivalent. </a:t>
                </a:r>
                <a:endParaRPr lang="en-US" sz="2000" dirty="0"/>
              </a:p>
              <a:p>
                <a:pPr marL="342900" lvl="0" indent="-342900">
                  <a:buFontTx/>
                  <a:buChar char="-"/>
                </a:pPr>
                <a:r>
                  <a:rPr lang="da-DK" sz="2000" dirty="0" err="1" smtClean="0"/>
                  <a:t>Different</a:t>
                </a:r>
                <a:r>
                  <a:rPr lang="da-DK" sz="2000" dirty="0" smtClean="0"/>
                  <a:t> measures for </a:t>
                </a:r>
                <a:r>
                  <a:rPr lang="en-US" sz="2000" dirty="0" smtClean="0">
                    <a:solidFill>
                      <a:srgbClr val="000000"/>
                    </a:solidFill>
                  </a:rPr>
                  <a:t>predictive accuracy for </a:t>
                </a:r>
                <a:r>
                  <a:rPr lang="en-US" sz="2000" dirty="0">
                    <a:solidFill>
                      <a:srgbClr val="000000"/>
                    </a:solidFill>
                  </a:rPr>
                  <a:t>continuous </a:t>
                </a:r>
                <a:r>
                  <a:rPr lang="en-US" sz="2000" dirty="0" smtClean="0">
                    <a:solidFill>
                      <a:srgbClr val="000000"/>
                    </a:solidFill>
                  </a:rPr>
                  <a:t>traits and binary traits</a:t>
                </a:r>
              </a:p>
              <a:p>
                <a:pPr marL="342900" lvl="0" indent="-342900">
                  <a:buFontTx/>
                  <a:buChar char="-"/>
                </a:pPr>
                <a:endParaRPr lang="da-DK" sz="2000" dirty="0">
                  <a:solidFill>
                    <a:srgbClr val="000000"/>
                  </a:solidFill>
                </a:endParaRPr>
              </a:p>
              <a:p>
                <a:pPr marL="342900" lvl="0" indent="-342900">
                  <a:buFontTx/>
                  <a:buChar char="-"/>
                </a:pPr>
                <a:endParaRPr lang="en-US" sz="2000" dirty="0" smtClean="0">
                  <a:solidFill>
                    <a:srgbClr val="000000"/>
                  </a:solidFill>
                </a:endParaRPr>
              </a:p>
              <a:p>
                <a:pPr marL="342900" lvl="0" indent="-342900">
                  <a:buFontTx/>
                  <a:buChar char="-"/>
                </a:pPr>
                <a:endParaRPr lang="en-US" sz="2000" dirty="0" smtClean="0"/>
              </a:p>
              <a:p>
                <a:pPr lvl="0"/>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586418"/>
              </a:xfrm>
              <a:prstGeom prst="rect">
                <a:avLst/>
              </a:prstGeom>
              <a:blipFill>
                <a:blip r:embed="rId3"/>
                <a:stretch>
                  <a:fillRect l="-800" t="-925"/>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906031548"/>
      </p:ext>
    </p:extLst>
  </p:cSld>
  <p:clrMapOvr>
    <a:masterClrMapping/>
  </p:clrMapOvr>
  <p:transition advClick="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p:cNvGrpSpPr/>
          <p:nvPr/>
        </p:nvGrpSpPr>
        <p:grpSpPr>
          <a:xfrm>
            <a:off x="5937176" y="2391619"/>
            <a:ext cx="2819400" cy="2681516"/>
            <a:chOff x="5867400" y="2119084"/>
            <a:chExt cx="2819400" cy="2681516"/>
          </a:xfrm>
        </p:grpSpPr>
        <p:pic>
          <p:nvPicPr>
            <p:cNvPr id="5" name="Picture 4"/>
            <p:cNvPicPr>
              <a:picLocks noChangeAspect="1"/>
            </p:cNvPicPr>
            <p:nvPr/>
          </p:nvPicPr>
          <p:blipFill rotWithShape="1">
            <a:blip r:embed="rId3"/>
            <a:srcRect r="32308" b="35486"/>
            <a:stretch/>
          </p:blipFill>
          <p:spPr>
            <a:xfrm>
              <a:off x="5867400" y="2119084"/>
              <a:ext cx="2819400" cy="2579854"/>
            </a:xfrm>
            <a:prstGeom prst="rect">
              <a:avLst/>
            </a:prstGeom>
          </p:spPr>
        </p:pic>
        <p:sp>
          <p:nvSpPr>
            <p:cNvPr id="3" name="Rectangle 2"/>
            <p:cNvSpPr/>
            <p:nvPr/>
          </p:nvSpPr>
          <p:spPr bwMode="auto">
            <a:xfrm>
              <a:off x="7277100" y="4495800"/>
              <a:ext cx="266700" cy="3048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sp>
          <p:nvSpPr>
            <p:cNvPr id="8" name="Rectangle 7"/>
            <p:cNvSpPr/>
            <p:nvPr/>
          </p:nvSpPr>
          <p:spPr bwMode="auto">
            <a:xfrm>
              <a:off x="5867400" y="3246068"/>
              <a:ext cx="266700" cy="3048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grpSp>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559360"/>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Some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measures of predictive accuracy for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a continuous outcome includes the </a:t>
                </a:r>
                <a:r>
                  <a:rPr kumimoji="0" lang="en-US" sz="2000" b="0" u="none" strike="noStrike" kern="1200" cap="none" spc="0" normalizeH="0" baseline="0" noProof="0" dirty="0" smtClean="0">
                    <a:ln>
                      <a:noFill/>
                    </a:ln>
                    <a:solidFill>
                      <a:srgbClr val="000000"/>
                    </a:solidFill>
                    <a:effectLst/>
                    <a:uLnTx/>
                    <a:uFillTx/>
                  </a:rPr>
                  <a:t>correlation </a:t>
                </a:r>
                <a14:m>
                  <m:oMath xmlns:m="http://schemas.openxmlformats.org/officeDocument/2006/math">
                    <m:r>
                      <m:rPr>
                        <m:sty m:val="p"/>
                      </m:rPr>
                      <a:rPr lang="da-DK" sz="2000" i="0">
                        <a:latin typeface="Cambria Math" panose="02040503050406030204" pitchFamily="18" charset="0"/>
                      </a:rPr>
                      <m:t>cor</m:t>
                    </m:r>
                    <m:r>
                      <a:rPr lang="da-DK" sz="2000" i="0">
                        <a:latin typeface="Cambria Math" panose="02040503050406030204" pitchFamily="18" charset="0"/>
                      </a:rPr>
                      <m:t>(</m:t>
                    </m:r>
                    <m:acc>
                      <m:accPr>
                        <m:chr m:val="̂"/>
                        <m:ctrlPr>
                          <a:rPr lang="da-DK" sz="2000" i="1">
                            <a:latin typeface="Cambria Math" panose="02040503050406030204" pitchFamily="18" charset="0"/>
                          </a:rPr>
                        </m:ctrlPr>
                      </m:accPr>
                      <m:e>
                        <m:r>
                          <a:rPr lang="da-DK" sz="2000" b="1" i="0">
                            <a:latin typeface="Cambria Math" panose="02040503050406030204" pitchFamily="18" charset="0"/>
                          </a:rPr>
                          <m:t>𝐲</m:t>
                        </m:r>
                      </m:e>
                    </m:acc>
                    <m:r>
                      <a:rPr lang="da-DK" sz="2000" b="1" i="0">
                        <a:latin typeface="Cambria Math" panose="02040503050406030204" pitchFamily="18" charset="0"/>
                      </a:rPr>
                      <m:t>,</m:t>
                    </m:r>
                    <m:r>
                      <a:rPr lang="da-DK" sz="2000" b="1" i="0">
                        <a:latin typeface="Cambria Math" panose="02040503050406030204" pitchFamily="18" charset="0"/>
                      </a:rPr>
                      <m:t>𝐲</m:t>
                    </m:r>
                    <m:r>
                      <a:rPr lang="da-DK" sz="2000" i="0">
                        <a:latin typeface="Cambria Math" panose="02040503050406030204" pitchFamily="18" charset="0"/>
                      </a:rPr>
                      <m:t>)</m:t>
                    </m:r>
                  </m:oMath>
                </a14:m>
                <a:r>
                  <a:rPr kumimoji="0" lang="en-US" sz="2000" b="0" u="none" strike="noStrike" kern="1200" cap="none" spc="0" normalizeH="0" baseline="0" noProof="0" dirty="0">
                    <a:ln>
                      <a:noFill/>
                    </a:ln>
                    <a:solidFill>
                      <a:srgbClr val="000000"/>
                    </a:solidFill>
                    <a:effectLst/>
                    <a:uLnTx/>
                    <a:uFillTx/>
                  </a:rPr>
                  <a:t> or else the squared correlation (which is related to variance explained in a regression</a:t>
                </a:r>
                <a:r>
                  <a:rPr kumimoji="0" lang="en-US" sz="2000" b="0" u="none" strike="noStrike" kern="1200" cap="none" spc="0" normalizeH="0" baseline="0" noProof="0" dirty="0" smtClean="0">
                    <a:ln>
                      <a:noFill/>
                    </a:ln>
                    <a:solidFill>
                      <a:srgbClr val="000000"/>
                    </a:solidFill>
                    <a:effectLst/>
                    <a:uLnTx/>
                    <a:uFillTx/>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smtClean="0">
                  <a:solidFill>
                    <a:srgbClr val="000000"/>
                  </a:solidFill>
                </a:endParaRPr>
              </a:p>
              <a:p>
                <a:pPr lvl="0"/>
                <a:r>
                  <a:rPr lang="da-DK" sz="2000" b="0" dirty="0" smtClean="0"/>
                  <a:t>		</a:t>
                </a:r>
                <a14:m>
                  <m:oMath xmlns:m="http://schemas.openxmlformats.org/officeDocument/2006/math">
                    <m:sSup>
                      <m:sSupPr>
                        <m:ctrlPr>
                          <a:rPr lang="da-DK" sz="2000" b="0" i="1" smtClean="0">
                            <a:latin typeface="Cambria Math" panose="02040503050406030204" pitchFamily="18" charset="0"/>
                          </a:rPr>
                        </m:ctrlPr>
                      </m:sSupPr>
                      <m:e>
                        <m:r>
                          <a:rPr lang="da-DK" sz="2000" b="0" i="1" smtClean="0">
                            <a:latin typeface="Cambria Math" panose="02040503050406030204" pitchFamily="18" charset="0"/>
                          </a:rPr>
                          <m:t>𝑅</m:t>
                        </m:r>
                      </m:e>
                      <m:sup>
                        <m:r>
                          <a:rPr lang="da-DK" sz="2000" b="0" i="1" smtClean="0">
                            <a:latin typeface="Cambria Math" panose="02040503050406030204" pitchFamily="18" charset="0"/>
                          </a:rPr>
                          <m:t>2</m:t>
                        </m:r>
                      </m:sup>
                    </m:sSup>
                    <m:r>
                      <a:rPr lang="da-DK" sz="2000" i="0">
                        <a:latin typeface="Cambria Math" panose="02040503050406030204" pitchFamily="18" charset="0"/>
                      </a:rPr>
                      <m:t>=</m:t>
                    </m:r>
                    <m:sSup>
                      <m:sSupPr>
                        <m:ctrlPr>
                          <a:rPr lang="da-DK" sz="2000" b="0" i="1" smtClean="0">
                            <a:latin typeface="Cambria Math" panose="02040503050406030204" pitchFamily="18" charset="0"/>
                          </a:rPr>
                        </m:ctrlPr>
                      </m:sSupPr>
                      <m:e>
                        <m:r>
                          <m:rPr>
                            <m:sty m:val="p"/>
                          </m:rPr>
                          <a:rPr lang="da-DK" sz="2000" i="0">
                            <a:latin typeface="Cambria Math" panose="02040503050406030204" pitchFamily="18" charset="0"/>
                          </a:rPr>
                          <m:t>cor</m:t>
                        </m:r>
                        <m:r>
                          <a:rPr lang="da-DK" sz="2000" i="0">
                            <a:latin typeface="Cambria Math" panose="02040503050406030204" pitchFamily="18" charset="0"/>
                          </a:rPr>
                          <m:t>(</m:t>
                        </m:r>
                        <m:acc>
                          <m:accPr>
                            <m:chr m:val="̂"/>
                            <m:ctrlPr>
                              <a:rPr lang="da-DK" sz="2000" i="1">
                                <a:latin typeface="Cambria Math" panose="02040503050406030204" pitchFamily="18" charset="0"/>
                              </a:rPr>
                            </m:ctrlPr>
                          </m:accPr>
                          <m:e>
                            <m:r>
                              <a:rPr lang="da-DK" sz="2000" b="1" i="0">
                                <a:latin typeface="Cambria Math" panose="02040503050406030204" pitchFamily="18" charset="0"/>
                              </a:rPr>
                              <m:t>𝐲</m:t>
                            </m:r>
                          </m:e>
                        </m:acc>
                        <m:r>
                          <a:rPr lang="da-DK" sz="2000" b="1" i="0">
                            <a:latin typeface="Cambria Math" panose="02040503050406030204" pitchFamily="18" charset="0"/>
                          </a:rPr>
                          <m:t>,</m:t>
                        </m:r>
                        <m:r>
                          <a:rPr lang="da-DK" sz="2000" b="1" i="0">
                            <a:latin typeface="Cambria Math" panose="02040503050406030204" pitchFamily="18" charset="0"/>
                          </a:rPr>
                          <m:t>𝐲</m:t>
                        </m:r>
                        <m:r>
                          <a:rPr lang="da-DK" sz="2000" i="0">
                            <a:latin typeface="Cambria Math" panose="02040503050406030204" pitchFamily="18" charset="0"/>
                          </a:rPr>
                          <m:t>)</m:t>
                        </m:r>
                      </m:e>
                      <m:sup>
                        <m:r>
                          <a:rPr lang="da-DK" sz="2000" b="0" i="0" smtClean="0">
                            <a:latin typeface="Cambria Math" panose="02040503050406030204" pitchFamily="18" charset="0"/>
                          </a:rPr>
                          <m:t>2</m:t>
                        </m:r>
                      </m:sup>
                    </m:sSup>
                  </m:oMath>
                </a14:m>
                <a:r>
                  <a:rPr kumimoji="0" lang="en-US" sz="2000" b="0" u="none" strike="noStrike" kern="1200" cap="none" spc="0" normalizeH="0" baseline="0" noProof="0" dirty="0" smtClean="0">
                    <a:ln>
                      <a:noFill/>
                    </a:ln>
                    <a:solidFill>
                      <a:srgbClr val="000000"/>
                    </a:solidFill>
                    <a:effectLst/>
                    <a:uLnTx/>
                    <a:uFillTx/>
                  </a:rPr>
                  <a:t> </a:t>
                </a:r>
              </a:p>
              <a:p>
                <a:pPr lvl="0"/>
                <a:endParaRPr kumimoji="0" lang="da-DK" sz="2000" b="0" u="none" strike="noStrike" kern="1200" cap="none" spc="0" normalizeH="0" baseline="0" noProof="0" dirty="0" smtClean="0">
                  <a:ln>
                    <a:noFill/>
                  </a:ln>
                  <a:solidFill>
                    <a:srgbClr val="000000"/>
                  </a:solidFill>
                  <a:effectLst/>
                  <a:uLnTx/>
                  <a:uFillTx/>
                </a:endParaRPr>
              </a:p>
              <a:p>
                <a:pPr lvl="0"/>
                <a:endParaRPr kumimoji="0" lang="en-US" sz="2000" b="0" u="none" strike="noStrike" kern="1200" cap="none" spc="0" normalizeH="0" baseline="0" noProof="0" dirty="0" smtClean="0">
                  <a:ln>
                    <a:noFill/>
                  </a:ln>
                  <a:solidFill>
                    <a:srgbClr val="000000"/>
                  </a:solidFill>
                  <a:effectLst/>
                  <a:uLnTx/>
                  <a:uFillTx/>
                </a:endParaRPr>
              </a:p>
              <a:p>
                <a:pPr lvl="0"/>
                <a:r>
                  <a:rPr lang="da-DK" sz="2000" dirty="0" smtClean="0">
                    <a:solidFill>
                      <a:srgbClr val="000000"/>
                    </a:solidFill>
                  </a:rPr>
                  <a:t>The </a:t>
                </a:r>
                <a:r>
                  <a:rPr lang="da-DK" sz="2000" dirty="0" err="1" smtClean="0">
                    <a:solidFill>
                      <a:srgbClr val="000000"/>
                    </a:solidFill>
                  </a:rPr>
                  <a:t>slope</a:t>
                </a:r>
                <a:r>
                  <a:rPr lang="da-DK" sz="2000" dirty="0" smtClean="0">
                    <a:solidFill>
                      <a:srgbClr val="000000"/>
                    </a:solidFill>
                  </a:rPr>
                  <a:t> and </a:t>
                </a:r>
                <a:r>
                  <a:rPr lang="da-DK" sz="2000" dirty="0" err="1" smtClean="0">
                    <a:solidFill>
                      <a:srgbClr val="000000"/>
                    </a:solidFill>
                  </a:rPr>
                  <a:t>intercept</a:t>
                </a:r>
                <a:r>
                  <a:rPr lang="da-DK" sz="2000" dirty="0" smtClean="0">
                    <a:solidFill>
                      <a:srgbClr val="000000"/>
                    </a:solidFill>
                  </a:rPr>
                  <a:t> from a regression:</a:t>
                </a:r>
                <a:endParaRPr kumimoji="0" lang="en-US" sz="2000" b="0" u="none" strike="noStrike" kern="1200" cap="none" spc="0" normalizeH="0" baseline="0" noProof="0" dirty="0" smtClean="0">
                  <a:ln>
                    <a:noFill/>
                  </a:ln>
                  <a:solidFill>
                    <a:srgbClr val="000000"/>
                  </a:solidFill>
                  <a:effectLst/>
                  <a:uLnTx/>
                  <a:uFillTx/>
                </a:endParaRPr>
              </a:p>
              <a:p>
                <a:endParaRPr lang="da-DK" sz="2000" b="1" dirty="0" smtClean="0">
                  <a:latin typeface="Cambria Math" panose="02040503050406030204" pitchFamily="18" charset="0"/>
                </a:endParaRPr>
              </a:p>
              <a:p>
                <a:r>
                  <a:rPr lang="da-DK" sz="2000" b="1" dirty="0" smtClean="0"/>
                  <a:t>		</a:t>
                </a:r>
                <a14:m>
                  <m:oMath xmlns:m="http://schemas.openxmlformats.org/officeDocument/2006/math">
                    <m:r>
                      <a:rPr lang="da-DK" sz="2000" b="1" i="0">
                        <a:latin typeface="Cambria Math" panose="02040503050406030204" pitchFamily="18" charset="0"/>
                      </a:rPr>
                      <m:t>𝐲</m:t>
                    </m:r>
                    <m:r>
                      <a:rPr lang="da-DK" sz="2000" i="0">
                        <a:latin typeface="Cambria Math" panose="02040503050406030204" pitchFamily="18" charset="0"/>
                      </a:rPr>
                      <m:t>=</m:t>
                    </m:r>
                    <m:r>
                      <m:rPr>
                        <m:sty m:val="p"/>
                      </m:rPr>
                      <a:rPr lang="da-DK" sz="2000" b="0" i="0" smtClean="0">
                        <a:latin typeface="Cambria Math" panose="02040503050406030204" pitchFamily="18" charset="0"/>
                      </a:rPr>
                      <m:t>intercept</m:t>
                    </m:r>
                    <m:r>
                      <a:rPr lang="da-DK" sz="2000" b="0" i="0" smtClean="0">
                        <a:latin typeface="Cambria Math" panose="02040503050406030204" pitchFamily="18" charset="0"/>
                      </a:rPr>
                      <m:t>+</m:t>
                    </m:r>
                    <m:r>
                      <m:rPr>
                        <m:sty m:val="p"/>
                      </m:rPr>
                      <a:rPr lang="da-DK" sz="2000" b="0" i="0" smtClean="0">
                        <a:latin typeface="Cambria Math" panose="02040503050406030204" pitchFamily="18" charset="0"/>
                      </a:rPr>
                      <m:t>slope</m:t>
                    </m:r>
                    <m:r>
                      <a:rPr lang="da-DK" sz="2000" b="0" i="0" smtClean="0">
                        <a:latin typeface="Cambria Math" panose="02040503050406030204" pitchFamily="18" charset="0"/>
                      </a:rPr>
                      <m:t> ⋅</m:t>
                    </m:r>
                    <m:acc>
                      <m:accPr>
                        <m:chr m:val="̂"/>
                        <m:ctrlPr>
                          <a:rPr lang="da-DK" sz="2000" i="1">
                            <a:latin typeface="Cambria Math" panose="02040503050406030204" pitchFamily="18" charset="0"/>
                          </a:rPr>
                        </m:ctrlPr>
                      </m:accPr>
                      <m:e>
                        <m:r>
                          <a:rPr lang="da-DK" sz="2000" b="1" i="0">
                            <a:latin typeface="Cambria Math" panose="02040503050406030204" pitchFamily="18" charset="0"/>
                          </a:rPr>
                          <m:t>𝐲</m:t>
                        </m:r>
                      </m:e>
                    </m:acc>
                  </m:oMath>
                </a14:m>
                <a:r>
                  <a:rPr lang="en-US" sz="2000" dirty="0" smtClean="0">
                    <a:solidFill>
                      <a:srgbClr val="000000"/>
                    </a:solidFill>
                  </a:rPr>
                  <a:t>	</a:t>
                </a:r>
                <a:endParaRPr lang="en-US" sz="2000" dirty="0">
                  <a:solidFill>
                    <a:srgbClr val="000000"/>
                  </a:solidFill>
                </a:endParaRPr>
              </a:p>
              <a:p>
                <a:pPr lvl="0"/>
                <a:endParaRPr kumimoji="0" lang="da-DK" sz="2000" b="0" u="none" strike="noStrike" kern="1200" cap="none" spc="0" normalizeH="0" baseline="0" noProof="0" dirty="0" smtClean="0">
                  <a:ln>
                    <a:noFill/>
                  </a:ln>
                  <a:solidFill>
                    <a:srgbClr val="000000"/>
                  </a:solidFill>
                  <a:effectLst/>
                  <a:uLnTx/>
                  <a:uFillTx/>
                </a:endParaRPr>
              </a:p>
              <a:p>
                <a:pPr lvl="0"/>
                <a:endParaRPr kumimoji="0" lang="da-DK" sz="2000" b="0" u="none" strike="noStrike" kern="1200" cap="none" spc="0" normalizeH="0" baseline="0" noProof="0" dirty="0" smtClean="0">
                  <a:ln>
                    <a:noFill/>
                  </a:ln>
                  <a:solidFill>
                    <a:srgbClr val="000000"/>
                  </a:solidFill>
                  <a:effectLst/>
                  <a:uLnTx/>
                  <a:uFillTx/>
                </a:endParaRPr>
              </a:p>
              <a:p>
                <a:pPr lvl="0">
                  <a:defRPr/>
                </a:pPr>
                <a:r>
                  <a:rPr lang="en-US" sz="2000" dirty="0">
                    <a:solidFill>
                      <a:srgbClr val="000000"/>
                    </a:solidFill>
                  </a:rPr>
                  <a:t>The mean absolute error or the (root) mean square error: </a:t>
                </a:r>
              </a:p>
              <a:p>
                <a:pPr lvl="0">
                  <a:defRPr/>
                </a:pPr>
                <a:endParaRPr lang="da-DK" sz="2000" dirty="0">
                  <a:solidFill>
                    <a:srgbClr val="000000"/>
                  </a:solidFill>
                </a:endParaRPr>
              </a:p>
              <a:p>
                <a:pPr lvl="0"/>
                <a:r>
                  <a:rPr lang="da-DK" sz="2000" dirty="0"/>
                  <a:t>		</a:t>
                </a:r>
                <a14:m>
                  <m:oMath xmlns:m="http://schemas.openxmlformats.org/officeDocument/2006/math">
                    <m:r>
                      <m:rPr>
                        <m:sty m:val="p"/>
                      </m:rPr>
                      <a:rPr lang="da-DK" sz="2000" i="0">
                        <a:latin typeface="Cambria Math" panose="02040503050406030204" pitchFamily="18" charset="0"/>
                      </a:rPr>
                      <m:t>MSE</m:t>
                    </m:r>
                    <m:r>
                      <a:rPr lang="da-DK" sz="2000" i="0">
                        <a:latin typeface="Cambria Math" panose="02040503050406030204" pitchFamily="18" charset="0"/>
                      </a:rPr>
                      <m:t>=</m:t>
                    </m:r>
                    <m:f>
                      <m:fPr>
                        <m:ctrlPr>
                          <a:rPr lang="da-DK" sz="2000" i="1">
                            <a:latin typeface="Cambria Math" panose="02040503050406030204" pitchFamily="18" charset="0"/>
                          </a:rPr>
                        </m:ctrlPr>
                      </m:fPr>
                      <m:num>
                        <m:r>
                          <a:rPr lang="da-DK" sz="2000" i="0">
                            <a:latin typeface="Cambria Math" panose="02040503050406030204" pitchFamily="18" charset="0"/>
                          </a:rPr>
                          <m:t>1</m:t>
                        </m:r>
                      </m:num>
                      <m:den>
                        <m:r>
                          <m:rPr>
                            <m:sty m:val="p"/>
                          </m:rPr>
                          <a:rPr lang="da-DK" sz="2000" i="0">
                            <a:latin typeface="Cambria Math" panose="02040503050406030204" pitchFamily="18" charset="0"/>
                          </a:rPr>
                          <m:t>k</m:t>
                        </m:r>
                      </m:den>
                    </m:f>
                    <m:nary>
                      <m:naryPr>
                        <m:chr m:val="∑"/>
                        <m:limLoc m:val="undOvr"/>
                        <m:ctrlPr>
                          <a:rPr lang="en-US" sz="2000" i="1">
                            <a:latin typeface="Cambria Math" panose="02040503050406030204" pitchFamily="18" charset="0"/>
                          </a:rPr>
                        </m:ctrlPr>
                      </m:naryPr>
                      <m:sub>
                        <m:r>
                          <m:rPr>
                            <m:sty m:val="p"/>
                          </m:rPr>
                          <a:rPr lang="en-GB" sz="2000" i="0">
                            <a:latin typeface="Cambria Math" panose="02040503050406030204" pitchFamily="18" charset="0"/>
                          </a:rPr>
                          <m:t>i</m:t>
                        </m:r>
                        <m:r>
                          <a:rPr lang="en-GB" sz="2000" i="0">
                            <a:latin typeface="Cambria Math" panose="02040503050406030204" pitchFamily="18" charset="0"/>
                          </a:rPr>
                          <m:t>=1</m:t>
                        </m:r>
                      </m:sub>
                      <m:sup>
                        <m:r>
                          <m:rPr>
                            <m:sty m:val="p"/>
                          </m:rPr>
                          <a:rPr lang="da-DK" sz="2000" i="0">
                            <a:latin typeface="Cambria Math" panose="02040503050406030204" pitchFamily="18" charset="0"/>
                          </a:rPr>
                          <m:t>k</m:t>
                        </m:r>
                      </m:sup>
                      <m:e>
                        <m:sSup>
                          <m:sSupPr>
                            <m:ctrlPr>
                              <a:rPr lang="en-GB" sz="2000" i="1">
                                <a:latin typeface="Cambria Math" panose="02040503050406030204" pitchFamily="18" charset="0"/>
                              </a:rPr>
                            </m:ctrlPr>
                          </m:sSupPr>
                          <m:e>
                            <m:d>
                              <m:dPr>
                                <m:ctrlPr>
                                  <a:rPr lang="en-GB"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m:rPr>
                                            <m:sty m:val="p"/>
                                          </m:rPr>
                                          <a:rPr lang="da-DK" sz="2000" i="0">
                                            <a:latin typeface="Cambria Math" panose="02040503050406030204" pitchFamily="18" charset="0"/>
                                          </a:rPr>
                                          <m:t>y</m:t>
                                        </m:r>
                                      </m:e>
                                    </m:acc>
                                  </m:e>
                                  <m:sub>
                                    <m:r>
                                      <m:rPr>
                                        <m:sty m:val="p"/>
                                      </m:rPr>
                                      <a:rPr lang="en-GB" sz="2000" i="0">
                                        <a:latin typeface="Cambria Math" panose="02040503050406030204" pitchFamily="18" charset="0"/>
                                      </a:rPr>
                                      <m:t>i</m:t>
                                    </m:r>
                                  </m:sub>
                                </m:sSub>
                                <m:r>
                                  <a:rPr lang="da-DK" sz="2000" b="1" i="0">
                                    <a:latin typeface="Cambria Math" panose="02040503050406030204" pitchFamily="18" charset="0"/>
                                  </a:rPr>
                                  <m:t>−</m:t>
                                </m:r>
                                <m:sSub>
                                  <m:sSubPr>
                                    <m:ctrlPr>
                                      <a:rPr lang="en-US" sz="2000" i="1">
                                        <a:latin typeface="Cambria Math" panose="02040503050406030204" pitchFamily="18" charset="0"/>
                                      </a:rPr>
                                    </m:ctrlPr>
                                  </m:sSubPr>
                                  <m:e>
                                    <m:r>
                                      <m:rPr>
                                        <m:sty m:val="p"/>
                                      </m:rPr>
                                      <a:rPr lang="da-DK" sz="2000" i="0">
                                        <a:latin typeface="Cambria Math" panose="02040503050406030204" pitchFamily="18" charset="0"/>
                                      </a:rPr>
                                      <m:t>y</m:t>
                                    </m:r>
                                  </m:e>
                                  <m:sub>
                                    <m:r>
                                      <m:rPr>
                                        <m:sty m:val="p"/>
                                      </m:rPr>
                                      <a:rPr lang="en-GB" sz="2000" i="0">
                                        <a:latin typeface="Cambria Math" panose="02040503050406030204" pitchFamily="18" charset="0"/>
                                      </a:rPr>
                                      <m:t>i</m:t>
                                    </m:r>
                                  </m:sub>
                                </m:sSub>
                              </m:e>
                            </m:d>
                          </m:e>
                          <m:sup>
                            <m:r>
                              <a:rPr lang="da-DK" sz="2000" i="0">
                                <a:latin typeface="Cambria Math" panose="02040503050406030204" pitchFamily="18" charset="0"/>
                              </a:rPr>
                              <m:t>2</m:t>
                            </m:r>
                          </m:sup>
                        </m:sSup>
                      </m:e>
                    </m:nary>
                  </m:oMath>
                </a14:m>
                <a:r>
                  <a:rPr lang="en-US" sz="2000" dirty="0">
                    <a:solidFill>
                      <a:srgbClr val="000000"/>
                    </a:solidFill>
                  </a:rPr>
                  <a:t> </a:t>
                </a:r>
              </a:p>
              <a:p>
                <a:pPr lvl="0"/>
                <a:endParaRPr lang="en-US" sz="2000" dirty="0">
                  <a:solidFill>
                    <a:srgbClr val="000000"/>
                  </a:solidFill>
                </a:endParaRPr>
              </a:p>
              <a:p>
                <a:pPr lvl="0"/>
                <a:endParaRPr kumimoji="0" lang="en-US" sz="2000" b="0" u="none" strike="noStrike" kern="1200" cap="none" spc="0" normalizeH="0" baseline="0" noProof="0" dirty="0" smtClean="0">
                  <a:ln>
                    <a:noFill/>
                  </a:ln>
                  <a:solidFill>
                    <a:srgbClr val="000000"/>
                  </a:solidFill>
                  <a:effectLst/>
                  <a:uLnTx/>
                  <a:uFillTx/>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559360"/>
              </a:xfrm>
              <a:prstGeom prst="rect">
                <a:avLst/>
              </a:prstGeom>
              <a:blipFill>
                <a:blip r:embed="rId4"/>
                <a:stretch>
                  <a:fillRect l="-800" t="-929" r="-364" b="-9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7258050" y="4674513"/>
                <a:ext cx="40427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da-DK" sz="2200" i="1">
                              <a:latin typeface="Cambria Math" panose="02040503050406030204" pitchFamily="18" charset="0"/>
                            </a:rPr>
                          </m:ctrlPr>
                        </m:accPr>
                        <m:e>
                          <m:r>
                            <a:rPr lang="da-DK" sz="2200" b="1">
                              <a:latin typeface="Cambria Math" panose="02040503050406030204" pitchFamily="18" charset="0"/>
                            </a:rPr>
                            <m:t>𝐲</m:t>
                          </m:r>
                        </m:e>
                      </m:acc>
                    </m:oMath>
                  </m:oMathPara>
                </a14:m>
                <a:endParaRPr lang="en-US" sz="2200" dirty="0"/>
              </a:p>
            </p:txBody>
          </p:sp>
        </mc:Choice>
        <mc:Fallback xmlns="">
          <p:sp>
            <p:nvSpPr>
              <p:cNvPr id="2" name="Rectangle 1"/>
              <p:cNvSpPr>
                <a:spLocks noRot="1" noChangeAspect="1" noMove="1" noResize="1" noEditPoints="1" noAdjustHandles="1" noChangeArrowheads="1" noChangeShapeType="1" noTextEdit="1"/>
              </p:cNvSpPr>
              <p:nvPr/>
            </p:nvSpPr>
            <p:spPr>
              <a:xfrm>
                <a:off x="7258050" y="4674513"/>
                <a:ext cx="404278" cy="430887"/>
              </a:xfrm>
              <a:prstGeom prst="rect">
                <a:avLst/>
              </a:prstGeom>
              <a:blipFill>
                <a:blip r:embed="rId5"/>
                <a:stretch>
                  <a:fillRect t="-1408" r="-18182"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5715000" y="3342992"/>
                <a:ext cx="40427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a-DK" sz="2200" b="1">
                          <a:latin typeface="Cambria Math" panose="02040503050406030204" pitchFamily="18" charset="0"/>
                        </a:rPr>
                        <m:t>𝐲</m:t>
                      </m:r>
                    </m:oMath>
                  </m:oMathPara>
                </a14:m>
                <a:endParaRPr lang="en-US" sz="2200" dirty="0"/>
              </a:p>
            </p:txBody>
          </p:sp>
        </mc:Choice>
        <mc:Fallback xmlns="">
          <p:sp>
            <p:nvSpPr>
              <p:cNvPr id="10" name="Rectangle 9"/>
              <p:cNvSpPr>
                <a:spLocks noRot="1" noChangeAspect="1" noMove="1" noResize="1" noEditPoints="1" noAdjustHandles="1" noChangeArrowheads="1" noChangeShapeType="1" noTextEdit="1"/>
              </p:cNvSpPr>
              <p:nvPr/>
            </p:nvSpPr>
            <p:spPr>
              <a:xfrm>
                <a:off x="5715000" y="3342992"/>
                <a:ext cx="404278" cy="430887"/>
              </a:xfrm>
              <a:prstGeom prst="rect">
                <a:avLst/>
              </a:prstGeom>
              <a:blipFill>
                <a:blip r:embed="rId6"/>
                <a:stretch>
                  <a:fillRect b="-12676"/>
                </a:stretch>
              </a:blipFill>
            </p:spPr>
            <p:txBody>
              <a:bodyPr/>
              <a:lstStyle/>
              <a:p>
                <a:r>
                  <a:rPr lang="en-US">
                    <a:noFill/>
                  </a:rPr>
                  <a:t> </a:t>
                </a:r>
              </a:p>
            </p:txBody>
          </p:sp>
        </mc:Fallback>
      </mc:AlternateContent>
    </p:spTree>
    <p:extLst>
      <p:ext uri="{BB962C8B-B14F-4D97-AF65-F5344CB8AC3E}">
        <p14:creationId xmlns:p14="http://schemas.microsoft.com/office/powerpoint/2010/main" val="4236773711"/>
      </p:ext>
    </p:extLst>
  </p:cSld>
  <p:clrMapOvr>
    <a:masterClrMapping/>
  </p:clrMapOvr>
  <p:transition advClick="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861774"/>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Introduction Polygenic Risk Scoring</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smtClean="0">
              <a:ln>
                <a:noFill/>
              </a:ln>
              <a:solidFill>
                <a:srgbClr val="333333"/>
              </a:solidFill>
              <a:effectLst/>
              <a:uLnTx/>
              <a:uFillTx/>
              <a:latin typeface="AU Passata"/>
              <a:ea typeface="+mn-ea"/>
              <a:cs typeface="+mn-cs"/>
            </a:endParaRPr>
          </a:p>
        </p:txBody>
      </p:sp>
      <p:pic>
        <p:nvPicPr>
          <p:cNvPr id="5122" name="Picture 2" descr="An external file that holds a picture, illustration, etc.&#10;Object name is nihms175346f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5804" y="4648200"/>
            <a:ext cx="2234796" cy="14345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 y="1278081"/>
            <a:ext cx="8001000" cy="144655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Many</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complex</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traits</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diseases</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in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humans</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are</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heritable</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a:spcAft>
                <a:spcPts val="1200"/>
              </a:spcAft>
            </a:pPr>
            <a:endParaRPr lang="da-DK" sz="1800" dirty="0" smtClean="0">
              <a:solidFill>
                <a:srgbClr val="333333"/>
              </a:solidFill>
              <a:latin typeface="AU Passata"/>
            </a:endParaRPr>
          </a:p>
          <a:p>
            <a:pPr marL="285750" indent="-285750">
              <a:spcAft>
                <a:spcPts val="1200"/>
              </a:spcAft>
              <a:buFontTx/>
              <a:buChar char="-"/>
            </a:pPr>
            <a:endParaRPr lang="da-DK" sz="1800" dirty="0" smtClean="0">
              <a:solidFill>
                <a:srgbClr val="000000"/>
              </a:solidFill>
              <a:latin typeface="AU Passata"/>
            </a:endParaRPr>
          </a:p>
        </p:txBody>
      </p:sp>
      <p:sp>
        <p:nvSpPr>
          <p:cNvPr id="3" name="Rectangle 2"/>
          <p:cNvSpPr/>
          <p:nvPr/>
        </p:nvSpPr>
        <p:spPr>
          <a:xfrm>
            <a:off x="6907890" y="6172200"/>
            <a:ext cx="1818126" cy="307777"/>
          </a:xfrm>
          <a:prstGeom prst="rect">
            <a:avLst/>
          </a:prstGeom>
        </p:spPr>
        <p:txBody>
          <a:bodyPr wrap="none">
            <a:spAutoFit/>
          </a:bodyPr>
          <a:lstStyle/>
          <a:p>
            <a:pPr>
              <a:spcAft>
                <a:spcPts val="600"/>
              </a:spcAft>
            </a:pPr>
            <a:r>
              <a:rPr lang="da-DK" sz="1400" dirty="0" smtClean="0">
                <a:solidFill>
                  <a:srgbClr val="333333"/>
                </a:solidFill>
              </a:rPr>
              <a:t>(Manolio </a:t>
            </a:r>
            <a:r>
              <a:rPr lang="da-DK" sz="1400" dirty="0">
                <a:solidFill>
                  <a:srgbClr val="333333"/>
                </a:solidFill>
              </a:rPr>
              <a:t>et al. </a:t>
            </a:r>
            <a:r>
              <a:rPr lang="da-DK" sz="1400" dirty="0" smtClean="0">
                <a:solidFill>
                  <a:srgbClr val="333333"/>
                </a:solidFill>
              </a:rPr>
              <a:t>2009)</a:t>
            </a:r>
            <a:endParaRPr lang="da-DK" sz="1400" dirty="0">
              <a:solidFill>
                <a:srgbClr val="333333"/>
              </a:solidFill>
            </a:endParaRPr>
          </a:p>
        </p:txBody>
      </p:sp>
      <p:sp>
        <p:nvSpPr>
          <p:cNvPr id="4" name="Rectangle 3"/>
          <p:cNvSpPr/>
          <p:nvPr/>
        </p:nvSpPr>
        <p:spPr>
          <a:xfrm>
            <a:off x="609599" y="1905000"/>
            <a:ext cx="5715001" cy="4339650"/>
          </a:xfrm>
          <a:prstGeom prst="rect">
            <a:avLst/>
          </a:prstGeom>
        </p:spPr>
        <p:txBody>
          <a:bodyPr wrap="square">
            <a:spAutoFit/>
          </a:bodyPr>
          <a:lstStyle/>
          <a:p>
            <a:pPr marL="285750" indent="-285750">
              <a:spcAft>
                <a:spcPts val="0"/>
              </a:spcAft>
              <a:buFontTx/>
              <a:buChar char="-"/>
            </a:pPr>
            <a:r>
              <a:rPr lang="en-US" sz="1800" dirty="0">
                <a:solidFill>
                  <a:srgbClr val="333333"/>
                </a:solidFill>
              </a:rPr>
              <a:t>Degree of heritability determines the value of using genetics for </a:t>
            </a:r>
            <a:r>
              <a:rPr lang="en-US" sz="1800" dirty="0" smtClean="0">
                <a:solidFill>
                  <a:srgbClr val="333333"/>
                </a:solidFill>
              </a:rPr>
              <a:t>risk prediction</a:t>
            </a:r>
          </a:p>
          <a:p>
            <a:pPr marL="285750" indent="-285750">
              <a:spcAft>
                <a:spcPts val="600"/>
              </a:spcAft>
              <a:buFontTx/>
              <a:buChar char="-"/>
            </a:pPr>
            <a:endParaRPr lang="en-US" sz="1800" dirty="0">
              <a:solidFill>
                <a:srgbClr val="333333"/>
              </a:solidFill>
            </a:endParaRPr>
          </a:p>
          <a:p>
            <a:pPr marL="285750" indent="-285750">
              <a:spcAft>
                <a:spcPts val="1200"/>
              </a:spcAft>
              <a:buFontTx/>
              <a:buChar char="-"/>
            </a:pPr>
            <a:r>
              <a:rPr lang="da-DK" sz="1800" dirty="0">
                <a:solidFill>
                  <a:srgbClr val="000000"/>
                </a:solidFill>
                <a:latin typeface="AU Passata"/>
              </a:rPr>
              <a:t>F</a:t>
            </a:r>
            <a:r>
              <a:rPr lang="en-US" sz="1800" dirty="0">
                <a:solidFill>
                  <a:srgbClr val="333333"/>
                </a:solidFill>
              </a:rPr>
              <a:t>or many traits and diseases there will be thousands of genetic variants that each contribute with a small effect on disease risk</a:t>
            </a:r>
          </a:p>
          <a:p>
            <a:pPr marL="285750" indent="-285750">
              <a:spcAft>
                <a:spcPts val="0"/>
              </a:spcAft>
              <a:buFontTx/>
              <a:buChar char="-"/>
            </a:pPr>
            <a:r>
              <a:rPr lang="da-DK" sz="1800" dirty="0">
                <a:solidFill>
                  <a:srgbClr val="333333"/>
                </a:solidFill>
              </a:rPr>
              <a:t>Rare variant with large </a:t>
            </a:r>
            <a:r>
              <a:rPr lang="da-DK" sz="1800" dirty="0" err="1">
                <a:solidFill>
                  <a:srgbClr val="333333"/>
                </a:solidFill>
              </a:rPr>
              <a:t>effects</a:t>
            </a:r>
            <a:r>
              <a:rPr lang="da-DK" sz="1800" dirty="0">
                <a:solidFill>
                  <a:srgbClr val="333333"/>
                </a:solidFill>
              </a:rPr>
              <a:t> </a:t>
            </a:r>
            <a:r>
              <a:rPr lang="da-DK" sz="1800" dirty="0" err="1">
                <a:solidFill>
                  <a:srgbClr val="333333"/>
                </a:solidFill>
              </a:rPr>
              <a:t>will</a:t>
            </a:r>
            <a:r>
              <a:rPr lang="da-DK" sz="1800" dirty="0">
                <a:solidFill>
                  <a:srgbClr val="333333"/>
                </a:solidFill>
              </a:rPr>
              <a:t> </a:t>
            </a:r>
            <a:r>
              <a:rPr lang="da-DK" sz="1800" dirty="0" err="1">
                <a:solidFill>
                  <a:srgbClr val="333333"/>
                </a:solidFill>
              </a:rPr>
              <a:t>only</a:t>
            </a:r>
            <a:r>
              <a:rPr lang="da-DK" sz="1800" dirty="0">
                <a:solidFill>
                  <a:srgbClr val="333333"/>
                </a:solidFill>
              </a:rPr>
              <a:t> </a:t>
            </a:r>
            <a:r>
              <a:rPr lang="da-DK" sz="1800" dirty="0" err="1">
                <a:solidFill>
                  <a:srgbClr val="333333"/>
                </a:solidFill>
              </a:rPr>
              <a:t>explain</a:t>
            </a:r>
            <a:r>
              <a:rPr lang="da-DK" sz="1800" dirty="0">
                <a:solidFill>
                  <a:srgbClr val="333333"/>
                </a:solidFill>
              </a:rPr>
              <a:t> small proportion </a:t>
            </a:r>
            <a:r>
              <a:rPr lang="da-DK" sz="1800" dirty="0" smtClean="0">
                <a:solidFill>
                  <a:srgbClr val="333333"/>
                </a:solidFill>
              </a:rPr>
              <a:t>of h</a:t>
            </a:r>
            <a:r>
              <a:rPr lang="da-DK" sz="1800" baseline="30000" dirty="0" smtClean="0">
                <a:solidFill>
                  <a:srgbClr val="333333"/>
                </a:solidFill>
              </a:rPr>
              <a:t>2 </a:t>
            </a:r>
            <a:r>
              <a:rPr lang="da-DK" sz="1800" dirty="0" smtClean="0">
                <a:solidFill>
                  <a:srgbClr val="333333"/>
                </a:solidFill>
              </a:rPr>
              <a:t>(</a:t>
            </a:r>
            <a:r>
              <a:rPr lang="da-DK" sz="1800" dirty="0" err="1" smtClean="0">
                <a:solidFill>
                  <a:srgbClr val="333333"/>
                </a:solidFill>
              </a:rPr>
              <a:t>low</a:t>
            </a:r>
            <a:r>
              <a:rPr lang="da-DK" sz="1800" dirty="0" smtClean="0">
                <a:solidFill>
                  <a:srgbClr val="333333"/>
                </a:solidFill>
              </a:rPr>
              <a:t> </a:t>
            </a:r>
            <a:r>
              <a:rPr lang="da-DK" sz="1800" dirty="0" err="1" smtClean="0">
                <a:solidFill>
                  <a:srgbClr val="333333"/>
                </a:solidFill>
              </a:rPr>
              <a:t>predictive</a:t>
            </a:r>
            <a:r>
              <a:rPr lang="da-DK" sz="1800" dirty="0" smtClean="0">
                <a:solidFill>
                  <a:srgbClr val="333333"/>
                </a:solidFill>
              </a:rPr>
              <a:t> potential)</a:t>
            </a:r>
            <a:endParaRPr lang="da-DK" sz="1800" baseline="30000" dirty="0" smtClean="0">
              <a:solidFill>
                <a:srgbClr val="333333"/>
              </a:solidFill>
            </a:endParaRPr>
          </a:p>
          <a:p>
            <a:pPr marL="285750" indent="-285750">
              <a:spcAft>
                <a:spcPts val="0"/>
              </a:spcAft>
              <a:buFontTx/>
              <a:buChar char="-"/>
            </a:pPr>
            <a:endParaRPr lang="da-DK" sz="1800" baseline="30000" dirty="0">
              <a:solidFill>
                <a:srgbClr val="333333"/>
              </a:solidFill>
            </a:endParaRPr>
          </a:p>
          <a:p>
            <a:pPr marL="285750" indent="-285750">
              <a:spcAft>
                <a:spcPts val="1200"/>
              </a:spcAft>
              <a:buFontTx/>
              <a:buChar char="-"/>
            </a:pPr>
            <a:r>
              <a:rPr lang="da-DK" sz="1800" dirty="0">
                <a:solidFill>
                  <a:srgbClr val="333333"/>
                </a:solidFill>
              </a:rPr>
              <a:t>Common variants with small </a:t>
            </a:r>
            <a:r>
              <a:rPr lang="da-DK" sz="1800" dirty="0" err="1">
                <a:solidFill>
                  <a:srgbClr val="333333"/>
                </a:solidFill>
              </a:rPr>
              <a:t>effects</a:t>
            </a:r>
            <a:r>
              <a:rPr lang="da-DK" sz="1800" dirty="0">
                <a:solidFill>
                  <a:srgbClr val="333333"/>
                </a:solidFill>
              </a:rPr>
              <a:t> </a:t>
            </a:r>
            <a:r>
              <a:rPr lang="da-DK" sz="1800" dirty="0" err="1">
                <a:solidFill>
                  <a:srgbClr val="333333"/>
                </a:solidFill>
              </a:rPr>
              <a:t>can</a:t>
            </a:r>
            <a:r>
              <a:rPr lang="da-DK" sz="1800" dirty="0">
                <a:solidFill>
                  <a:srgbClr val="333333"/>
                </a:solidFill>
              </a:rPr>
              <a:t> </a:t>
            </a:r>
            <a:r>
              <a:rPr lang="da-DK" sz="1800" dirty="0" err="1">
                <a:solidFill>
                  <a:srgbClr val="333333"/>
                </a:solidFill>
              </a:rPr>
              <a:t>explain</a:t>
            </a:r>
            <a:r>
              <a:rPr lang="da-DK" sz="1800" dirty="0">
                <a:solidFill>
                  <a:srgbClr val="333333"/>
                </a:solidFill>
              </a:rPr>
              <a:t> </a:t>
            </a:r>
            <a:r>
              <a:rPr lang="da-DK" sz="1800" dirty="0" err="1">
                <a:solidFill>
                  <a:srgbClr val="333333"/>
                </a:solidFill>
              </a:rPr>
              <a:t>larger</a:t>
            </a:r>
            <a:r>
              <a:rPr lang="da-DK" sz="1800" dirty="0">
                <a:solidFill>
                  <a:srgbClr val="333333"/>
                </a:solidFill>
              </a:rPr>
              <a:t> proportion </a:t>
            </a:r>
            <a:r>
              <a:rPr lang="da-DK" sz="1800" dirty="0" smtClean="0">
                <a:solidFill>
                  <a:srgbClr val="333333"/>
                </a:solidFill>
              </a:rPr>
              <a:t>of h</a:t>
            </a:r>
            <a:r>
              <a:rPr lang="da-DK" sz="1800" baseline="30000" dirty="0" smtClean="0">
                <a:solidFill>
                  <a:srgbClr val="333333"/>
                </a:solidFill>
              </a:rPr>
              <a:t>2 </a:t>
            </a:r>
            <a:r>
              <a:rPr lang="da-DK" sz="1800" dirty="0" smtClean="0">
                <a:solidFill>
                  <a:srgbClr val="333333"/>
                </a:solidFill>
              </a:rPr>
              <a:t>(</a:t>
            </a:r>
            <a:r>
              <a:rPr lang="da-DK" sz="1800" dirty="0" err="1" smtClean="0">
                <a:solidFill>
                  <a:srgbClr val="333333"/>
                </a:solidFill>
              </a:rPr>
              <a:t>high</a:t>
            </a:r>
            <a:r>
              <a:rPr lang="da-DK" sz="1800" dirty="0" smtClean="0">
                <a:solidFill>
                  <a:srgbClr val="333333"/>
                </a:solidFill>
              </a:rPr>
              <a:t> </a:t>
            </a:r>
            <a:r>
              <a:rPr lang="da-DK" sz="1800" dirty="0" err="1" smtClean="0">
                <a:solidFill>
                  <a:srgbClr val="333333"/>
                </a:solidFill>
              </a:rPr>
              <a:t>predictive</a:t>
            </a:r>
            <a:r>
              <a:rPr lang="da-DK" sz="1800" dirty="0" smtClean="0">
                <a:solidFill>
                  <a:srgbClr val="333333"/>
                </a:solidFill>
              </a:rPr>
              <a:t> potential)</a:t>
            </a:r>
          </a:p>
          <a:p>
            <a:pPr marL="285750" indent="-285750">
              <a:spcAft>
                <a:spcPts val="600"/>
              </a:spcAft>
              <a:buFontTx/>
              <a:buChar char="-"/>
            </a:pPr>
            <a:endParaRPr lang="da-DK" sz="1800" dirty="0" smtClean="0">
              <a:solidFill>
                <a:srgbClr val="333333"/>
              </a:solidFill>
            </a:endParaRPr>
          </a:p>
          <a:p>
            <a:pPr>
              <a:spcAft>
                <a:spcPts val="600"/>
              </a:spcAft>
            </a:pPr>
            <a:r>
              <a:rPr lang="da-DK" sz="1800" dirty="0" err="1" smtClean="0">
                <a:solidFill>
                  <a:srgbClr val="333333"/>
                </a:solidFill>
              </a:rPr>
              <a:t>Need</a:t>
            </a:r>
            <a:r>
              <a:rPr lang="da-DK" sz="1800" dirty="0" smtClean="0">
                <a:solidFill>
                  <a:srgbClr val="333333"/>
                </a:solidFill>
              </a:rPr>
              <a:t> large </a:t>
            </a:r>
            <a:r>
              <a:rPr lang="da-DK" sz="1800" dirty="0">
                <a:solidFill>
                  <a:srgbClr val="333333"/>
                </a:solidFill>
              </a:rPr>
              <a:t>data sets to </a:t>
            </a:r>
            <a:r>
              <a:rPr lang="da-DK" sz="1800" dirty="0" err="1" smtClean="0">
                <a:solidFill>
                  <a:srgbClr val="333333"/>
                </a:solidFill>
              </a:rPr>
              <a:t>accurately</a:t>
            </a:r>
            <a:r>
              <a:rPr lang="da-DK" sz="1800" dirty="0" smtClean="0">
                <a:solidFill>
                  <a:srgbClr val="333333"/>
                </a:solidFill>
              </a:rPr>
              <a:t> </a:t>
            </a:r>
            <a:r>
              <a:rPr lang="da-DK" sz="1800" dirty="0" err="1" smtClean="0">
                <a:solidFill>
                  <a:srgbClr val="333333"/>
                </a:solidFill>
              </a:rPr>
              <a:t>estimate</a:t>
            </a:r>
            <a:r>
              <a:rPr lang="da-DK" sz="1800" dirty="0" smtClean="0">
                <a:solidFill>
                  <a:srgbClr val="333333"/>
                </a:solidFill>
              </a:rPr>
              <a:t> small to moderate </a:t>
            </a:r>
            <a:r>
              <a:rPr lang="da-DK" sz="1800" dirty="0" err="1" smtClean="0">
                <a:solidFill>
                  <a:srgbClr val="333333"/>
                </a:solidFill>
              </a:rPr>
              <a:t>effects</a:t>
            </a:r>
            <a:r>
              <a:rPr lang="da-DK" sz="1800" dirty="0" smtClean="0">
                <a:solidFill>
                  <a:srgbClr val="333333"/>
                </a:solidFill>
              </a:rPr>
              <a:t> =&gt; </a:t>
            </a:r>
            <a:r>
              <a:rPr lang="da-DK" sz="1800" dirty="0" err="1" smtClean="0">
                <a:solidFill>
                  <a:srgbClr val="333333"/>
                </a:solidFill>
              </a:rPr>
              <a:t>improve</a:t>
            </a:r>
            <a:r>
              <a:rPr lang="da-DK" sz="1800" dirty="0" smtClean="0">
                <a:solidFill>
                  <a:srgbClr val="333333"/>
                </a:solidFill>
              </a:rPr>
              <a:t> </a:t>
            </a:r>
            <a:r>
              <a:rPr lang="da-DK" sz="1800" dirty="0" err="1" smtClean="0">
                <a:solidFill>
                  <a:srgbClr val="333333"/>
                </a:solidFill>
              </a:rPr>
              <a:t>prediction</a:t>
            </a:r>
            <a:r>
              <a:rPr lang="da-DK" sz="1800" dirty="0" smtClean="0">
                <a:solidFill>
                  <a:srgbClr val="333333"/>
                </a:solidFill>
              </a:rPr>
              <a:t> </a:t>
            </a:r>
            <a:r>
              <a:rPr lang="da-DK" sz="1800" dirty="0" err="1" smtClean="0">
                <a:solidFill>
                  <a:srgbClr val="333333"/>
                </a:solidFill>
              </a:rPr>
              <a:t>accuracy</a:t>
            </a:r>
            <a:endParaRPr lang="da-DK" sz="1800" dirty="0">
              <a:solidFill>
                <a:srgbClr val="333333"/>
              </a:solidFill>
            </a:endParaRPr>
          </a:p>
        </p:txBody>
      </p:sp>
      <p:pic>
        <p:nvPicPr>
          <p:cNvPr id="9" name="Picture 6" descr="Distribution of LDSR SNP-heritability estimates for phenotypes with \(N_{eff}\) &amp;gt; 10,0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804" y="1664795"/>
            <a:ext cx="2067108" cy="25644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23402" y="4059483"/>
            <a:ext cx="4572000" cy="307777"/>
          </a:xfrm>
          <a:prstGeom prst="rect">
            <a:avLst/>
          </a:prstGeom>
        </p:spPr>
        <p:txBody>
          <a:bodyPr>
            <a:spAutoFit/>
          </a:bodyPr>
          <a:lstStyle/>
          <a:p>
            <a:r>
              <a:rPr lang="en-US" sz="1400" dirty="0">
                <a:solidFill>
                  <a:srgbClr val="000000"/>
                </a:solidFill>
              </a:rPr>
              <a:t>(http://ldsc.broadinstitute.org/)</a:t>
            </a:r>
            <a:endParaRPr lang="en-US" sz="1400" dirty="0"/>
          </a:p>
        </p:txBody>
      </p:sp>
    </p:spTree>
    <p:extLst>
      <p:ext uri="{BB962C8B-B14F-4D97-AF65-F5344CB8AC3E}">
        <p14:creationId xmlns:p14="http://schemas.microsoft.com/office/powerpoint/2010/main" val="2417580939"/>
      </p:ext>
    </p:extLst>
  </p:cSld>
  <p:clrMapOvr>
    <a:masterClrMapping/>
  </p:clrMapOvr>
  <p:transition advClick="0"/>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5603201"/>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pPr lvl="0">
                  <a:defRPr/>
                </a:pPr>
                <a:r>
                  <a:rPr lang="en-US" sz="2000" dirty="0">
                    <a:solidFill>
                      <a:srgbClr val="000000"/>
                    </a:solidFill>
                  </a:rPr>
                  <a:t>Some </a:t>
                </a:r>
                <a:r>
                  <a:rPr lang="en-US" sz="2000" dirty="0" smtClean="0">
                    <a:solidFill>
                      <a:srgbClr val="000000"/>
                    </a:solidFill>
                  </a:rPr>
                  <a:t>measures </a:t>
                </a:r>
                <a:r>
                  <a:rPr lang="en-US" sz="2000" dirty="0">
                    <a:solidFill>
                      <a:srgbClr val="000000"/>
                    </a:solidFill>
                  </a:rPr>
                  <a:t>of predictive accuracy for a </a:t>
                </a:r>
                <a:r>
                  <a:rPr lang="en-US" sz="2000" dirty="0" smtClean="0">
                    <a:solidFill>
                      <a:srgbClr val="000000"/>
                    </a:solidFill>
                  </a:rPr>
                  <a:t>binary outcome includes the </a:t>
                </a:r>
                <a:r>
                  <a:rPr lang="en-US" sz="2000" dirty="0" err="1" smtClean="0"/>
                  <a:t>the</a:t>
                </a:r>
                <a:r>
                  <a:rPr lang="en-US" sz="2000" dirty="0" smtClean="0"/>
                  <a:t> </a:t>
                </a:r>
                <a:r>
                  <a:rPr lang="en-US" sz="2000" dirty="0"/>
                  <a:t>area under the receiver operating characteristic </a:t>
                </a:r>
                <a:r>
                  <a:rPr lang="en-US" sz="2000" dirty="0" smtClean="0"/>
                  <a:t>curve (AUC):</a:t>
                </a:r>
              </a:p>
              <a:p>
                <a:pPr>
                  <a:spcAft>
                    <a:spcPts val="1200"/>
                  </a:spcAft>
                </a:pPr>
                <a:r>
                  <a:rPr lang="en-US" sz="1800" dirty="0" smtClean="0"/>
                  <a:t> </a:t>
                </a:r>
              </a:p>
              <a:p>
                <a:pPr>
                  <a:spcAft>
                    <a:spcPts val="1200"/>
                  </a:spcAft>
                </a:pPr>
                <a:endParaRPr lang="en-US" sz="1800" dirty="0" smtClean="0"/>
              </a:p>
              <a:p>
                <a:pPr>
                  <a:spcAft>
                    <a:spcPts val="1200"/>
                  </a:spcAft>
                </a:pPr>
                <a:r>
                  <a:rPr lang="da-DK" sz="1800" dirty="0" smtClean="0"/>
                  <a:t>		</a:t>
                </a:r>
                <a14:m>
                  <m:oMath xmlns:m="http://schemas.openxmlformats.org/officeDocument/2006/math">
                    <m:r>
                      <m:rPr>
                        <m:sty m:val="p"/>
                      </m:rPr>
                      <a:rPr lang="da-DK" sz="2000" i="0">
                        <a:latin typeface="Cambria Math" panose="02040503050406030204" pitchFamily="18" charset="0"/>
                      </a:rPr>
                      <m:t>AUC</m:t>
                    </m:r>
                    <m:r>
                      <a:rPr lang="da-DK" sz="2000" i="0">
                        <a:latin typeface="Cambria Math" panose="02040503050406030204" pitchFamily="18" charset="0"/>
                      </a:rPr>
                      <m:t>=</m:t>
                    </m:r>
                    <m:f>
                      <m:fPr>
                        <m:ctrlPr>
                          <a:rPr lang="da-DK" sz="2000" i="1">
                            <a:latin typeface="Cambria Math" panose="02040503050406030204" pitchFamily="18" charset="0"/>
                          </a:rPr>
                        </m:ctrlPr>
                      </m:fPr>
                      <m:num>
                        <m:r>
                          <a:rPr lang="da-DK" sz="2000" i="0">
                            <a:latin typeface="Cambria Math" panose="02040503050406030204" pitchFamily="18" charset="0"/>
                          </a:rPr>
                          <m:t>1</m:t>
                        </m:r>
                      </m:num>
                      <m:den>
                        <m:sSub>
                          <m:sSubPr>
                            <m:ctrlPr>
                              <a:rPr lang="en-US" sz="2000" i="1">
                                <a:latin typeface="Cambria Math" panose="02040503050406030204" pitchFamily="18" charset="0"/>
                              </a:rPr>
                            </m:ctrlPr>
                          </m:sSubPr>
                          <m:e>
                            <m:r>
                              <m:rPr>
                                <m:sty m:val="p"/>
                              </m:rPr>
                              <a:rPr lang="da-DK" sz="2000" i="0">
                                <a:latin typeface="Cambria Math" panose="02040503050406030204" pitchFamily="18" charset="0"/>
                              </a:rPr>
                              <m:t>n</m:t>
                            </m:r>
                          </m:e>
                          <m:sub>
                            <m:r>
                              <m:rPr>
                                <m:sty m:val="p"/>
                              </m:rPr>
                              <a:rPr lang="da-DK" sz="2000" b="0" i="0" smtClean="0">
                                <a:latin typeface="Cambria Math" panose="02040503050406030204" pitchFamily="18" charset="0"/>
                              </a:rPr>
                              <m:t>control</m:t>
                            </m:r>
                          </m:sub>
                        </m:sSub>
                      </m:den>
                    </m:f>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acc>
                              <m:accPr>
                                <m:chr m:val="̅"/>
                                <m:ctrlPr>
                                  <a:rPr lang="en-GB" sz="2000" i="1">
                                    <a:latin typeface="Cambria Math" panose="02040503050406030204" pitchFamily="18" charset="0"/>
                                  </a:rPr>
                                </m:ctrlPr>
                              </m:accPr>
                              <m:e>
                                <m:r>
                                  <m:rPr>
                                    <m:sty m:val="p"/>
                                  </m:rPr>
                                  <a:rPr lang="da-DK" sz="2000" i="0">
                                    <a:latin typeface="Cambria Math" panose="02040503050406030204" pitchFamily="18" charset="0"/>
                                  </a:rPr>
                                  <m:t>r</m:t>
                                </m:r>
                              </m:e>
                            </m:acc>
                          </m:e>
                          <m:sub>
                            <m:r>
                              <m:rPr>
                                <m:sty m:val="p"/>
                              </m:rPr>
                              <a:rPr lang="da-DK" sz="2000" i="0">
                                <a:latin typeface="Cambria Math" panose="02040503050406030204" pitchFamily="18" charset="0"/>
                              </a:rPr>
                              <m:t>case</m:t>
                            </m:r>
                          </m:sub>
                        </m:sSub>
                        <m:r>
                          <a:rPr lang="da-DK" sz="2000" b="1" i="0">
                            <a:latin typeface="Cambria Math" panose="02040503050406030204" pitchFamily="18" charset="0"/>
                          </a:rPr>
                          <m:t>−</m:t>
                        </m:r>
                        <m:f>
                          <m:fPr>
                            <m:ctrlPr>
                              <a:rPr lang="da-DK" sz="2000" i="1">
                                <a:latin typeface="Cambria Math" panose="02040503050406030204" pitchFamily="18" charset="0"/>
                              </a:rPr>
                            </m:ctrlPr>
                          </m:fPr>
                          <m:num>
                            <m:sSub>
                              <m:sSubPr>
                                <m:ctrlPr>
                                  <a:rPr lang="en-US" sz="2000" i="1">
                                    <a:latin typeface="Cambria Math" panose="02040503050406030204" pitchFamily="18" charset="0"/>
                                  </a:rPr>
                                </m:ctrlPr>
                              </m:sSubPr>
                              <m:e>
                                <m:r>
                                  <m:rPr>
                                    <m:sty m:val="p"/>
                                  </m:rPr>
                                  <a:rPr lang="da-DK" sz="2000" i="0">
                                    <a:latin typeface="Cambria Math" panose="02040503050406030204" pitchFamily="18" charset="0"/>
                                  </a:rPr>
                                  <m:t>n</m:t>
                                </m:r>
                              </m:e>
                              <m:sub>
                                <m:r>
                                  <m:rPr>
                                    <m:sty m:val="p"/>
                                  </m:rPr>
                                  <a:rPr lang="da-DK" sz="2000" b="0" i="0" smtClean="0">
                                    <a:latin typeface="Cambria Math" panose="02040503050406030204" pitchFamily="18" charset="0"/>
                                  </a:rPr>
                                  <m:t>case</m:t>
                                </m:r>
                              </m:sub>
                            </m:sSub>
                          </m:num>
                          <m:den>
                            <m:r>
                              <a:rPr lang="da-DK" sz="2000" i="0">
                                <a:latin typeface="Cambria Math" panose="02040503050406030204" pitchFamily="18" charset="0"/>
                              </a:rPr>
                              <m:t>2</m:t>
                            </m:r>
                          </m:den>
                        </m:f>
                        <m:r>
                          <a:rPr lang="da-DK" sz="2000" i="0">
                            <a:latin typeface="Cambria Math" panose="02040503050406030204" pitchFamily="18" charset="0"/>
                          </a:rPr>
                          <m:t>−</m:t>
                        </m:r>
                        <m:f>
                          <m:fPr>
                            <m:ctrlPr>
                              <a:rPr lang="da-DK" sz="2000" i="1">
                                <a:latin typeface="Cambria Math" panose="02040503050406030204" pitchFamily="18" charset="0"/>
                              </a:rPr>
                            </m:ctrlPr>
                          </m:fPr>
                          <m:num>
                            <m:r>
                              <a:rPr lang="da-DK" sz="2000" i="0">
                                <a:latin typeface="Cambria Math" panose="02040503050406030204" pitchFamily="18" charset="0"/>
                              </a:rPr>
                              <m:t>1</m:t>
                            </m:r>
                          </m:num>
                          <m:den>
                            <m:r>
                              <a:rPr lang="da-DK" sz="2000" i="0">
                                <a:latin typeface="Cambria Math" panose="02040503050406030204" pitchFamily="18" charset="0"/>
                              </a:rPr>
                              <m:t>2</m:t>
                            </m:r>
                          </m:den>
                        </m:f>
                      </m:e>
                    </m:d>
                  </m:oMath>
                </a14:m>
                <a:r>
                  <a:rPr lang="en-US" sz="2000" dirty="0" smtClean="0"/>
                  <a:t>	</a:t>
                </a:r>
                <a:r>
                  <a:rPr lang="en-US" sz="1800" dirty="0" smtClean="0"/>
                  <a:t>	</a:t>
                </a:r>
                <a:r>
                  <a:rPr lang="en-US" sz="1800" dirty="0">
                    <a:solidFill>
                      <a:srgbClr val="000000"/>
                    </a:solidFill>
                    <a:latin typeface="AU Passata"/>
                  </a:rPr>
                  <a:t>(Wray et al 2010</a:t>
                </a:r>
                <a:r>
                  <a:rPr lang="en-US" sz="1800" dirty="0" smtClean="0">
                    <a:solidFill>
                      <a:srgbClr val="000000"/>
                    </a:solidFill>
                    <a:latin typeface="AU Passata"/>
                  </a:rPr>
                  <a:t>)</a:t>
                </a:r>
              </a:p>
              <a:p>
                <a:pPr>
                  <a:spcAft>
                    <a:spcPts val="1200"/>
                  </a:spcAft>
                </a:pPr>
                <a:r>
                  <a:rPr lang="en-US" sz="1800" dirty="0" smtClean="0"/>
                  <a:t>	</a:t>
                </a:r>
              </a:p>
              <a:p>
                <a:pPr marL="285750" indent="-285750">
                  <a:spcAft>
                    <a:spcPts val="1200"/>
                  </a:spcAft>
                  <a:buFontTx/>
                  <a:buChar char="-"/>
                </a:pPr>
                <a14:m>
                  <m:oMath xmlns:m="http://schemas.openxmlformats.org/officeDocument/2006/math">
                    <m:sSub>
                      <m:sSubPr>
                        <m:ctrlPr>
                          <a:rPr lang="en-GB" sz="1800" i="1">
                            <a:latin typeface="Cambria Math" panose="02040503050406030204" pitchFamily="18" charset="0"/>
                          </a:rPr>
                        </m:ctrlPr>
                      </m:sSubPr>
                      <m:e>
                        <m:acc>
                          <m:accPr>
                            <m:chr m:val="̅"/>
                            <m:ctrlPr>
                              <a:rPr lang="en-GB" sz="1800" i="1">
                                <a:latin typeface="Cambria Math" panose="02040503050406030204" pitchFamily="18" charset="0"/>
                              </a:rPr>
                            </m:ctrlPr>
                          </m:accPr>
                          <m:e>
                            <m:r>
                              <m:rPr>
                                <m:sty m:val="p"/>
                              </m:rPr>
                              <a:rPr lang="da-DK" sz="1800">
                                <a:latin typeface="Cambria Math" panose="02040503050406030204" pitchFamily="18" charset="0"/>
                              </a:rPr>
                              <m:t>r</m:t>
                            </m:r>
                          </m:e>
                        </m:acc>
                      </m:e>
                      <m:sub>
                        <m:r>
                          <m:rPr>
                            <m:sty m:val="p"/>
                          </m:rPr>
                          <a:rPr lang="da-DK" sz="1800">
                            <a:latin typeface="Cambria Math" panose="02040503050406030204" pitchFamily="18" charset="0"/>
                          </a:rPr>
                          <m:t>case</m:t>
                        </m:r>
                      </m:sub>
                    </m:sSub>
                  </m:oMath>
                </a14:m>
                <a:r>
                  <a:rPr lang="da-DK" sz="1800" dirty="0" smtClean="0"/>
                  <a:t> is the average rank of cases</a:t>
                </a:r>
              </a:p>
              <a:p>
                <a:pPr marL="285750" indent="-285750">
                  <a:spcAft>
                    <a:spcPts val="1200"/>
                  </a:spcAft>
                  <a:buFontTx/>
                  <a:buChar char="-"/>
                </a:pP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b="0" i="0" smtClean="0">
                            <a:latin typeface="Cambria Math" panose="02040503050406030204" pitchFamily="18" charset="0"/>
                          </a:rPr>
                          <m:t>case</m:t>
                        </m:r>
                      </m:sub>
                    </m:sSub>
                  </m:oMath>
                </a14:m>
                <a:r>
                  <a:rPr lang="da-DK" sz="1800" dirty="0" smtClean="0"/>
                  <a:t> and </a:t>
                </a: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b="0" i="0" smtClean="0">
                            <a:latin typeface="Cambria Math" panose="02040503050406030204" pitchFamily="18" charset="0"/>
                          </a:rPr>
                          <m:t>control</m:t>
                        </m:r>
                      </m:sub>
                    </m:sSub>
                  </m:oMath>
                </a14:m>
                <a:r>
                  <a:rPr lang="da-DK" sz="1800" dirty="0" smtClean="0"/>
                  <a:t> are the </a:t>
                </a:r>
                <a:r>
                  <a:rPr lang="da-DK" sz="1800" dirty="0" err="1" smtClean="0"/>
                  <a:t>number</a:t>
                </a:r>
                <a:r>
                  <a:rPr lang="da-DK" sz="1800" dirty="0" smtClean="0"/>
                  <a:t> of case and </a:t>
                </a:r>
                <a:r>
                  <a:rPr lang="da-DK" sz="1800" dirty="0" err="1" smtClean="0"/>
                  <a:t>controls</a:t>
                </a:r>
                <a:endParaRPr lang="en-US" sz="1800" dirty="0" smtClean="0"/>
              </a:p>
              <a:p>
                <a:pPr marL="285750" indent="-285750">
                  <a:spcAft>
                    <a:spcPts val="1200"/>
                  </a:spcAft>
                  <a:buFontTx/>
                  <a:buChar char="-"/>
                </a:pPr>
                <a:r>
                  <a:rPr lang="en-US" sz="1800" dirty="0" smtClean="0"/>
                  <a:t>takes </a:t>
                </a:r>
                <a:r>
                  <a:rPr lang="en-US" sz="1800" dirty="0"/>
                  <a:t>a value from 0.5 </a:t>
                </a:r>
                <a:r>
                  <a:rPr lang="en-US" sz="1800" dirty="0" smtClean="0"/>
                  <a:t>to 1 where 1 is optimal </a:t>
                </a:r>
              </a:p>
              <a:p>
                <a:pPr marL="285750" indent="-285750">
                  <a:spcAft>
                    <a:spcPts val="1200"/>
                  </a:spcAft>
                  <a:buFontTx/>
                  <a:buChar char="-"/>
                </a:pPr>
                <a:r>
                  <a:rPr lang="en-US" sz="1800" dirty="0" smtClean="0"/>
                  <a:t>can be </a:t>
                </a:r>
                <a:r>
                  <a:rPr lang="en-US" sz="1800" dirty="0"/>
                  <a:t>interpreted as the probability that a randomly selected case will have a higher polygenic risk score than a randomly selected </a:t>
                </a:r>
                <a:r>
                  <a:rPr lang="en-US" sz="1800" dirty="0" smtClean="0"/>
                  <a:t>control</a:t>
                </a: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5603201"/>
              </a:xfrm>
              <a:prstGeom prst="rect">
                <a:avLst/>
              </a:prstGeom>
              <a:blipFill>
                <a:blip r:embed="rId3"/>
                <a:stretch>
                  <a:fillRect l="-800" t="-1088" r="-1164" b="-871"/>
                </a:stretch>
              </a:blipFill>
              <a:ln w="9525">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488184053"/>
      </p:ext>
    </p:extLst>
  </p:cSld>
  <p:clrMapOvr>
    <a:masterClrMapping/>
  </p:clrMapOvr>
  <p:transition advClick="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2294154"/>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pPr lvl="0">
                  <a:defRPr/>
                </a:pP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N</a:t>
                </a:r>
                <a:r>
                  <a:rPr kumimoji="0" lang="en-US" sz="2000" b="0" i="0" u="none" strike="noStrike" kern="1200" cap="none" spc="0" normalizeH="0" baseline="0" noProof="0" dirty="0" err="1" smtClean="0">
                    <a:ln>
                      <a:noFill/>
                    </a:ln>
                    <a:solidFill>
                      <a:srgbClr val="000000"/>
                    </a:solidFill>
                    <a:effectLst/>
                    <a:uLnTx/>
                    <a:uFillTx/>
                    <a:latin typeface="AU Passata" pitchFamily="34" charset="0"/>
                    <a:ea typeface="+mn-ea"/>
                    <a:cs typeface="+mn-cs"/>
                  </a:rPr>
                  <a:t>agelkerke’s</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14:m>
                  <m:oMath xmlns:m="http://schemas.openxmlformats.org/officeDocument/2006/math">
                    <m:sSubSup>
                      <m:sSubSupPr>
                        <m:ctrlPr>
                          <a:rPr lang="en-US" sz="2000" i="1">
                            <a:solidFill>
                              <a:srgbClr val="000000"/>
                            </a:solidFill>
                            <a:latin typeface="Cambria Math" panose="02040503050406030204" pitchFamily="18" charset="0"/>
                          </a:rPr>
                        </m:ctrlPr>
                      </m:sSubSupPr>
                      <m:e>
                        <m:r>
                          <m:rPr>
                            <m:sty m:val="p"/>
                          </m:rPr>
                          <a:rPr lang="da-DK" sz="2000">
                            <a:solidFill>
                              <a:srgbClr val="000000"/>
                            </a:solidFill>
                            <a:latin typeface="Cambria Math" panose="02040503050406030204" pitchFamily="18" charset="0"/>
                          </a:rPr>
                          <m:t>R</m:t>
                        </m:r>
                      </m:e>
                      <m:sub>
                        <m:r>
                          <m:rPr>
                            <m:sty m:val="p"/>
                          </m:rPr>
                          <a:rPr lang="da-DK" sz="2000">
                            <a:solidFill>
                              <a:srgbClr val="000000"/>
                            </a:solidFill>
                            <a:latin typeface="Cambria Math" panose="02040503050406030204" pitchFamily="18" charset="0"/>
                          </a:rPr>
                          <m:t>NAG</m:t>
                        </m:r>
                      </m:sub>
                      <m:sup>
                        <m:r>
                          <a:rPr lang="da-DK" sz="2000">
                            <a:solidFill>
                              <a:srgbClr val="000000"/>
                            </a:solidFill>
                            <a:latin typeface="Cambria Math" panose="02040503050406030204" pitchFamily="18" charset="0"/>
                          </a:rPr>
                          <m:t>2</m:t>
                        </m:r>
                      </m:sup>
                    </m:sSubSup>
                  </m:oMath>
                </a14:m>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 for logistic regression for case-control disease </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status:</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en-US" sz="1800" b="0" u="none" strike="noStrike" kern="1200" cap="none" spc="0" normalizeH="0" baseline="0" noProof="0" dirty="0" smtClean="0">
                  <a:ln>
                    <a:noFill/>
                  </a:ln>
                  <a:solidFill>
                    <a:srgbClr val="000000"/>
                  </a:solidFill>
                  <a:effectLst/>
                  <a:uLnTx/>
                  <a:uFillTx/>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1800" b="0" u="none" strike="noStrike" kern="1200" cap="none" spc="0" normalizeH="0" baseline="0" noProof="0" dirty="0" smtClean="0">
                    <a:ln>
                      <a:noFill/>
                    </a:ln>
                    <a:solidFill>
                      <a:srgbClr val="000000"/>
                    </a:solidFill>
                    <a:effectLst/>
                    <a:uLnTx/>
                    <a:uFillTx/>
                  </a:rPr>
                  <a:t>		</a:t>
                </a:r>
                <a14:m>
                  <m:oMath xmlns:m="http://schemas.openxmlformats.org/officeDocument/2006/math">
                    <m:sSubSup>
                      <m:sSub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rPr>
                          <m:t>R</m:t>
                        </m:r>
                      </m:e>
                      <m:sub>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rPr>
                          <m:t>NAG</m:t>
                        </m:r>
                      </m:sub>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rPr>
                          <m:t>2</m:t>
                        </m:r>
                      </m:sup>
                    </m:sSub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f>
                      <m:f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fPr>
                      <m:num>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rPr>
                            </m:ctrlPr>
                          </m:sSupPr>
                          <m:e>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e</m:t>
                            </m:r>
                          </m:e>
                          <m:sup>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LR</m:t>
                            </m:r>
                            <m: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m:t>
                            </m:r>
                            <m:r>
                              <m:rPr>
                                <m:sty m:val="p"/>
                              </m:rPr>
                              <a:rPr kumimoji="0" lang="da-DK" sz="200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Times New Roman" panose="02020603050405020304" pitchFamily="18" charset="0"/>
                              </a:rPr>
                              <m:t>n</m:t>
                            </m:r>
                          </m:sup>
                        </m:sSup>
                      </m:num>
                      <m:den>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1−</m:t>
                        </m:r>
                        <m:sSup>
                          <m:sSup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p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e</m:t>
                            </m:r>
                          </m:e>
                          <m:sup>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−(−2</m:t>
                            </m:r>
                            <m:sSub>
                              <m:sSubPr>
                                <m:ctrlPr>
                                  <a:rPr kumimoji="0" lang="en-US" sz="2000" b="0" i="1" u="none" strike="noStrike" kern="1200" cap="none" spc="0" normalizeH="0" baseline="0" noProof="0">
                                    <a:ln>
                                      <a:noFill/>
                                    </a:ln>
                                    <a:solidFill>
                                      <a:srgbClr val="000000"/>
                                    </a:solidFill>
                                    <a:effectLst/>
                                    <a:uLnTx/>
                                    <a:uFillTx/>
                                    <a:latin typeface="Cambria Math" panose="02040503050406030204" pitchFamily="18" charset="0"/>
                                  </a:rPr>
                                </m:ctrlPr>
                              </m:sSubPr>
                              <m:e>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L</m:t>
                                </m:r>
                              </m:e>
                              <m: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0</m:t>
                                </m:r>
                              </m:sub>
                            </m:sSub>
                            <m: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m:t>
                            </m:r>
                            <m:r>
                              <m:rPr>
                                <m:sty m:val="p"/>
                              </m:rPr>
                              <a:rPr kumimoji="0" lang="en-US" sz="2000" b="0" i="0" u="none" strike="noStrike" kern="1200" cap="none" spc="0" normalizeH="0" baseline="0" noProof="0">
                                <a:ln>
                                  <a:noFill/>
                                </a:ln>
                                <a:solidFill>
                                  <a:srgbClr val="000000"/>
                                </a:solidFill>
                                <a:effectLst/>
                                <a:uLnTx/>
                                <a:uFillTx/>
                                <a:latin typeface="Cambria Math" panose="02040503050406030204" pitchFamily="18" charset="0"/>
                                <a:ea typeface="Calibri" panose="020F0502020204030204" pitchFamily="34" charset="0"/>
                                <a:cs typeface="Times New Roman" panose="02020603050405020304" pitchFamily="18" charset="0"/>
                              </a:rPr>
                              <m:t>n</m:t>
                            </m:r>
                          </m:sup>
                        </m:sSup>
                      </m:den>
                    </m:f>
                  </m:oMath>
                </a14:m>
                <a:r>
                  <a:rPr kumimoji="0" lang="en-US" sz="2000" b="0" u="none" strike="noStrike" kern="1200" cap="none" spc="0" normalizeH="0" baseline="0" noProof="0" dirty="0" smtClean="0">
                    <a:ln>
                      <a:noFill/>
                    </a:ln>
                    <a:solidFill>
                      <a:srgbClr val="000000"/>
                    </a:solidFill>
                    <a:effectLst/>
                    <a:uLnTx/>
                    <a:uFillTx/>
                  </a:rPr>
                  <a:t> </a:t>
                </a:r>
                <a:endParaRPr kumimoji="0" lang="en-US" sz="2000" b="0" u="none" strike="noStrike" kern="1200" cap="none" spc="0" normalizeH="0" baseline="0" noProof="0" dirty="0">
                  <a:ln>
                    <a:noFill/>
                  </a:ln>
                  <a:solidFill>
                    <a:srgbClr val="000000"/>
                  </a:solidFill>
                  <a:effectLst/>
                  <a:uLnTx/>
                  <a:uFillTx/>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2294154"/>
              </a:xfrm>
              <a:prstGeom prst="rect">
                <a:avLst/>
              </a:prstGeom>
              <a:blipFill>
                <a:blip r:embed="rId3"/>
                <a:stretch>
                  <a:fillRect l="-800" t="-265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368158" y="3185179"/>
                <a:ext cx="4572000" cy="3983335"/>
              </a:xfrm>
              <a:prstGeom prst="rect">
                <a:avLst/>
              </a:prstGeom>
            </p:spPr>
            <p:txBody>
              <a:bodyPr>
                <a:spAutoFit/>
              </a:bodyPr>
              <a:lstStyle/>
              <a:p>
                <a:pPr marL="285750" lvl="0" indent="-285750">
                  <a:spcAft>
                    <a:spcPts val="1200"/>
                  </a:spcAft>
                  <a:buFontTx/>
                  <a:buChar char="-"/>
                </a:pPr>
                <a:r>
                  <a:rPr lang="en-US" sz="1800" dirty="0" smtClean="0"/>
                  <a:t>LR </a:t>
                </a:r>
                <a:r>
                  <a:rPr lang="en-US" sz="1800" dirty="0"/>
                  <a:t>is the likelihood ratio comparing two nested logistic regression </a:t>
                </a:r>
                <a:r>
                  <a:rPr lang="en-US" sz="1800" dirty="0" smtClean="0"/>
                  <a:t>models</a:t>
                </a:r>
              </a:p>
              <a:p>
                <a:pPr marL="285750" lvl="0" indent="-285750">
                  <a:spcAft>
                    <a:spcPts val="1200"/>
                  </a:spcAft>
                  <a:buFontTx/>
                  <a:buChar char="-"/>
                </a:pPr>
                <a14:m>
                  <m:oMath xmlns:m="http://schemas.openxmlformats.org/officeDocument/2006/math">
                    <m:sSub>
                      <m:sSubPr>
                        <m:ctrlPr>
                          <a:rPr lang="en-US" sz="1800" i="1">
                            <a:latin typeface="Cambria Math" panose="02040503050406030204" pitchFamily="18" charset="0"/>
                          </a:rPr>
                        </m:ctrlPr>
                      </m:sSubPr>
                      <m:e>
                        <m:r>
                          <m:rPr>
                            <m:sty m:val="p"/>
                          </m:rPr>
                          <a:rPr lang="en-US" sz="1800" i="0">
                            <a:latin typeface="Cambria Math" panose="02040503050406030204" pitchFamily="18" charset="0"/>
                          </a:rPr>
                          <m:t>L</m:t>
                        </m:r>
                      </m:e>
                      <m:sub>
                        <m:r>
                          <a:rPr lang="en-US" sz="1800" i="0">
                            <a:latin typeface="Cambria Math" panose="02040503050406030204" pitchFamily="18" charset="0"/>
                          </a:rPr>
                          <m:t>0</m:t>
                        </m:r>
                      </m:sub>
                    </m:sSub>
                  </m:oMath>
                </a14:m>
                <a:r>
                  <a:rPr lang="en-US" sz="1800" dirty="0"/>
                  <a:t> is the log-likelihood of a model neglecting the </a:t>
                </a:r>
                <a:r>
                  <a:rPr lang="en-US" sz="1800" dirty="0" smtClean="0"/>
                  <a:t>GRS</a:t>
                </a:r>
                <a:endParaRPr lang="en-US" sz="1800" dirty="0"/>
              </a:p>
              <a:p>
                <a:pPr marL="285750" lvl="0" indent="-285750">
                  <a:spcAft>
                    <a:spcPts val="1200"/>
                  </a:spcAft>
                  <a:buFontTx/>
                  <a:buChar char="-"/>
                </a:pPr>
                <a14:m>
                  <m:oMath xmlns:m="http://schemas.openxmlformats.org/officeDocument/2006/math">
                    <m:r>
                      <m:rPr>
                        <m:sty m:val="p"/>
                      </m:rPr>
                      <a:rPr lang="en-US" sz="1800" i="0">
                        <a:latin typeface="Cambria Math" panose="02040503050406030204" pitchFamily="18" charset="0"/>
                      </a:rPr>
                      <m:t>n</m:t>
                    </m:r>
                  </m:oMath>
                </a14:m>
                <a:r>
                  <a:rPr lang="en-US" sz="1800" dirty="0"/>
                  <a:t> is the number of </a:t>
                </a:r>
                <a:r>
                  <a:rPr lang="en-US" sz="1800" dirty="0" smtClean="0"/>
                  <a:t>observations</a:t>
                </a:r>
              </a:p>
              <a:p>
                <a:pPr lvl="0">
                  <a:spcAft>
                    <a:spcPts val="1200"/>
                  </a:spcAft>
                </a:pPr>
                <a:r>
                  <a:rPr lang="en-US" sz="1800" dirty="0"/>
                  <a:t>But </a:t>
                </a:r>
                <a14:m>
                  <m:oMath xmlns:m="http://schemas.openxmlformats.org/officeDocument/2006/math">
                    <m:sSubSup>
                      <m:sSubSupPr>
                        <m:ctrlPr>
                          <a:rPr lang="en-US" sz="1800" i="1">
                            <a:solidFill>
                              <a:srgbClr val="000000"/>
                            </a:solidFill>
                            <a:latin typeface="Cambria Math" panose="02040503050406030204" pitchFamily="18" charset="0"/>
                          </a:rPr>
                        </m:ctrlPr>
                      </m:sSubSupPr>
                      <m:e>
                        <m:r>
                          <m:rPr>
                            <m:sty m:val="p"/>
                          </m:rPr>
                          <a:rPr lang="da-DK" sz="1800">
                            <a:solidFill>
                              <a:srgbClr val="000000"/>
                            </a:solidFill>
                            <a:latin typeface="Cambria Math" panose="02040503050406030204" pitchFamily="18" charset="0"/>
                          </a:rPr>
                          <m:t>R</m:t>
                        </m:r>
                      </m:e>
                      <m:sub>
                        <m:r>
                          <m:rPr>
                            <m:sty m:val="p"/>
                          </m:rPr>
                          <a:rPr lang="da-DK" sz="1800">
                            <a:solidFill>
                              <a:srgbClr val="000000"/>
                            </a:solidFill>
                            <a:latin typeface="Cambria Math" panose="02040503050406030204" pitchFamily="18" charset="0"/>
                          </a:rPr>
                          <m:t>NAG</m:t>
                        </m:r>
                      </m:sub>
                      <m:sup>
                        <m:r>
                          <a:rPr lang="da-DK" sz="1800">
                            <a:solidFill>
                              <a:srgbClr val="000000"/>
                            </a:solidFill>
                            <a:latin typeface="Cambria Math" panose="02040503050406030204" pitchFamily="18" charset="0"/>
                          </a:rPr>
                          <m:t>2</m:t>
                        </m:r>
                      </m:sup>
                    </m:sSubSup>
                  </m:oMath>
                </a14:m>
                <a:r>
                  <a:rPr lang="en-US" sz="1800" dirty="0"/>
                  <a:t> has </a:t>
                </a:r>
                <a:r>
                  <a:rPr lang="en-US" sz="1800" dirty="0" smtClean="0"/>
                  <a:t>an unfortunate </a:t>
                </a:r>
                <a:r>
                  <a:rPr lang="en-US" sz="1800" dirty="0"/>
                  <a:t>property of depending on disease prevalence </a:t>
                </a:r>
                <a:r>
                  <a:rPr lang="en-US" sz="1800" dirty="0" smtClean="0"/>
                  <a:t>and </a:t>
                </a:r>
                <a:r>
                  <a:rPr lang="en-US" sz="1800" dirty="0"/>
                  <a:t>proportion of </a:t>
                </a:r>
                <a:r>
                  <a:rPr lang="en-US" sz="1800" dirty="0" smtClean="0"/>
                  <a:t>cases</a:t>
                </a:r>
              </a:p>
              <a:p>
                <a:pPr>
                  <a:spcAft>
                    <a:spcPts val="1200"/>
                  </a:spcAft>
                </a:pPr>
                <a:r>
                  <a:rPr lang="en-US" sz="1800" dirty="0">
                    <a:solidFill>
                      <a:srgbClr val="000000"/>
                    </a:solidFill>
                  </a:rPr>
                  <a:t>Better alternative is to use </a:t>
                </a:r>
                <a14:m>
                  <m:oMath xmlns:m="http://schemas.openxmlformats.org/officeDocument/2006/math">
                    <m:sSup>
                      <m:sSupPr>
                        <m:ctrlPr>
                          <a:rPr lang="da-DK" sz="1800" i="1">
                            <a:solidFill>
                              <a:srgbClr val="000000"/>
                            </a:solidFill>
                            <a:latin typeface="Cambria Math" panose="02040503050406030204" pitchFamily="18" charset="0"/>
                          </a:rPr>
                        </m:ctrlPr>
                      </m:sSupPr>
                      <m:e>
                        <m:r>
                          <m:rPr>
                            <m:sty m:val="p"/>
                          </m:rPr>
                          <a:rPr lang="da-DK" sz="1800">
                            <a:solidFill>
                              <a:srgbClr val="000000"/>
                            </a:solidFill>
                            <a:latin typeface="Cambria Math" panose="02040503050406030204" pitchFamily="18" charset="0"/>
                          </a:rPr>
                          <m:t>R</m:t>
                        </m:r>
                      </m:e>
                      <m:sup>
                        <m:r>
                          <a:rPr lang="da-DK" sz="1800">
                            <a:solidFill>
                              <a:srgbClr val="000000"/>
                            </a:solidFill>
                            <a:latin typeface="Cambria Math" panose="02040503050406030204" pitchFamily="18" charset="0"/>
                          </a:rPr>
                          <m:t>2</m:t>
                        </m:r>
                      </m:sup>
                    </m:sSup>
                  </m:oMath>
                </a14:m>
                <a:r>
                  <a:rPr lang="en-US" sz="1800" dirty="0">
                    <a:solidFill>
                      <a:srgbClr val="000000"/>
                    </a:solidFill>
                  </a:rPr>
                  <a:t> on a liability scale:</a:t>
                </a:r>
              </a:p>
              <a:p>
                <a:pPr lvl="0">
                  <a:spcAft>
                    <a:spcPts val="1200"/>
                  </a:spcAft>
                </a:pPr>
                <a:endParaRPr lang="en-US" sz="1800" dirty="0" smtClean="0"/>
              </a:p>
            </p:txBody>
          </p:sp>
        </mc:Choice>
        <mc:Fallback xmlns="">
          <p:sp>
            <p:nvSpPr>
              <p:cNvPr id="3" name="Rectangle 2"/>
              <p:cNvSpPr>
                <a:spLocks noRot="1" noChangeAspect="1" noMove="1" noResize="1" noEditPoints="1" noAdjustHandles="1" noChangeArrowheads="1" noChangeShapeType="1" noTextEdit="1"/>
              </p:cNvSpPr>
              <p:nvPr/>
            </p:nvSpPr>
            <p:spPr>
              <a:xfrm>
                <a:off x="368158" y="3185179"/>
                <a:ext cx="4572000" cy="3983335"/>
              </a:xfrm>
              <a:prstGeom prst="rect">
                <a:avLst/>
              </a:prstGeom>
              <a:blipFill>
                <a:blip r:embed="rId4"/>
                <a:stretch>
                  <a:fillRect l="-1067" t="-766"/>
                </a:stretch>
              </a:blipFill>
            </p:spPr>
            <p:txBody>
              <a:bodyPr/>
              <a:lstStyle/>
              <a:p>
                <a:r>
                  <a:rPr lang="en-US">
                    <a:noFill/>
                  </a:rPr>
                  <a:t> </a:t>
                </a:r>
              </a:p>
            </p:txBody>
          </p:sp>
        </mc:Fallback>
      </mc:AlternateContent>
      <p:pic>
        <p:nvPicPr>
          <p:cNvPr id="11" name="Picture 1" descr="Screen Shot 2017-03-07 at 12.37.21 AM.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19785" y="2019056"/>
            <a:ext cx="3975100" cy="231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Fig.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4468283"/>
            <a:ext cx="2228239" cy="22438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33889" y="6404342"/>
            <a:ext cx="5486400" cy="307777"/>
          </a:xfrm>
          <a:prstGeom prst="rect">
            <a:avLst/>
          </a:prstGeom>
        </p:spPr>
        <p:txBody>
          <a:bodyPr wrap="square">
            <a:spAutoFit/>
          </a:bodyPr>
          <a:lstStyle/>
          <a:p>
            <a:pPr lvl="0">
              <a:spcAft>
                <a:spcPts val="600"/>
              </a:spcAft>
              <a:defRPr/>
            </a:pPr>
            <a:r>
              <a:rPr lang="en-US" sz="1400" dirty="0">
                <a:solidFill>
                  <a:srgbClr val="000000"/>
                </a:solidFill>
                <a:latin typeface="AU Passata"/>
              </a:rPr>
              <a:t>Lee &amp; Wray 2013,  </a:t>
            </a:r>
            <a:r>
              <a:rPr lang="en-US" sz="1400" dirty="0" smtClean="0">
                <a:solidFill>
                  <a:srgbClr val="000000"/>
                </a:solidFill>
                <a:latin typeface="AU Passata"/>
              </a:rPr>
              <a:t>Wray et al. 2013, Choi </a:t>
            </a:r>
            <a:r>
              <a:rPr lang="en-US" sz="1400" dirty="0">
                <a:solidFill>
                  <a:srgbClr val="000000"/>
                </a:solidFill>
                <a:latin typeface="AU Passata"/>
              </a:rPr>
              <a:t>et al. 2020)</a:t>
            </a:r>
          </a:p>
        </p:txBody>
      </p:sp>
    </p:spTree>
    <p:extLst>
      <p:ext uri="{BB962C8B-B14F-4D97-AF65-F5344CB8AC3E}">
        <p14:creationId xmlns:p14="http://schemas.microsoft.com/office/powerpoint/2010/main" val="4206552124"/>
      </p:ext>
    </p:extLst>
  </p:cSld>
  <p:clrMapOvr>
    <a:masterClrMapping/>
  </p:clrMapOvr>
  <p:transition advClick="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3970318"/>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2000" b="0" i="0" u="none" strike="noStrike" kern="1200" cap="none" spc="0" normalizeH="0" baseline="0" noProof="0" dirty="0" smtClean="0">
                <a:ln>
                  <a:noFill/>
                </a:ln>
                <a:solidFill>
                  <a:srgbClr val="000000"/>
                </a:solidFill>
                <a:effectLst/>
                <a:uLnTx/>
                <a:uFillTx/>
                <a:latin typeface="AU Passata" pitchFamily="34" charset="0"/>
                <a:ea typeface="+mn-ea"/>
                <a:cs typeface="+mn-cs"/>
              </a:rPr>
              <a:t>T</a:t>
            </a: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he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proportion of the population that has a k-fold increased odds (k = 2, 3, …), compared to the population disease risk.</a:t>
            </a:r>
          </a:p>
          <a:p>
            <a:pPr marL="285750" marR="0" lvl="0" indent="-285750" algn="l" defTabSz="914400" rtl="0" eaLnBrk="1" fontAlgn="base" latinLnBrk="0" hangingPunct="1">
              <a:lnSpc>
                <a:spcPct val="100000"/>
              </a:lnSpc>
              <a:spcBef>
                <a:spcPct val="0"/>
              </a:spcBef>
              <a:spcAft>
                <a:spcPts val="1200"/>
              </a:spcAft>
              <a:buClrTx/>
              <a:buSzTx/>
              <a:buFontTx/>
              <a:buChar char="-"/>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R="0" lvl="0" algn="l" defTabSz="914400" rtl="0" eaLnBrk="1" fontAlgn="base" latinLnBrk="0" hangingPunct="1">
              <a:lnSpc>
                <a:spcPct val="100000"/>
              </a:lnSpc>
              <a:spcBef>
                <a:spcPct val="0"/>
              </a:spcBef>
              <a:spcAft>
                <a:spcPts val="1200"/>
              </a:spcAft>
              <a:buClrTx/>
              <a:buSzTx/>
              <a:tabLst/>
              <a:defRPr/>
            </a:pPr>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Odds </a:t>
            </a:r>
            <a:r>
              <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rPr>
              <a:t>ratio of disease for an individual in the top PRS decile (or other quantiles) compared to individuals in a different part of the PRS distribution.</a:t>
            </a:r>
          </a:p>
          <a:p>
            <a:pPr marL="285750" marR="0" lvl="0" indent="-285750" algn="l" defTabSz="914400" rtl="0" eaLnBrk="1" fontAlgn="base" latinLnBrk="0" hangingPunct="1">
              <a:lnSpc>
                <a:spcPct val="100000"/>
              </a:lnSpc>
              <a:spcBef>
                <a:spcPct val="0"/>
              </a:spcBef>
              <a:spcAft>
                <a:spcPct val="0"/>
              </a:spcAft>
              <a:buClrTx/>
              <a:buSzTx/>
              <a:buFontTx/>
              <a:buChar char="-"/>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grpSp>
        <p:nvGrpSpPr>
          <p:cNvPr id="6" name="Group 5"/>
          <p:cNvGrpSpPr/>
          <p:nvPr/>
        </p:nvGrpSpPr>
        <p:grpSpPr>
          <a:xfrm>
            <a:off x="2057400" y="3810000"/>
            <a:ext cx="5628233" cy="2592018"/>
            <a:chOff x="3810000" y="4216182"/>
            <a:chExt cx="4866232" cy="2211018"/>
          </a:xfrm>
        </p:grpSpPr>
        <p:pic>
          <p:nvPicPr>
            <p:cNvPr id="7" name="Picture 6">
              <a:extLst>
                <a:ext uri="{FF2B5EF4-FFF2-40B4-BE49-F238E27FC236}">
                  <a16:creationId xmlns:a16="http://schemas.microsoft.com/office/drawing/2014/main" id="{785AF623-F4A5-E244-A6B5-63186FC726EC}"/>
                </a:ext>
              </a:extLst>
            </p:cNvPr>
            <p:cNvPicPr>
              <a:picLocks noChangeAspect="1"/>
            </p:cNvPicPr>
            <p:nvPr/>
          </p:nvPicPr>
          <p:blipFill rotWithShape="1">
            <a:blip r:embed="rId3"/>
            <a:srcRect r="66401"/>
            <a:stretch/>
          </p:blipFill>
          <p:spPr>
            <a:xfrm>
              <a:off x="6477000" y="4267200"/>
              <a:ext cx="2199232" cy="2160000"/>
            </a:xfrm>
            <a:prstGeom prst="rect">
              <a:avLst/>
            </a:prstGeom>
          </p:spPr>
        </p:pic>
        <p:pic>
          <p:nvPicPr>
            <p:cNvPr id="8" name="Picture 7">
              <a:extLst>
                <a:ext uri="{FF2B5EF4-FFF2-40B4-BE49-F238E27FC236}">
                  <a16:creationId xmlns:a16="http://schemas.microsoft.com/office/drawing/2014/main" id="{785AF623-F4A5-E244-A6B5-63186FC726EC}"/>
                </a:ext>
              </a:extLst>
            </p:cNvPr>
            <p:cNvPicPr>
              <a:picLocks noChangeAspect="1"/>
            </p:cNvPicPr>
            <p:nvPr/>
          </p:nvPicPr>
          <p:blipFill rotWithShape="1">
            <a:blip r:embed="rId3"/>
            <a:srcRect l="66401" t="-1816"/>
            <a:stretch/>
          </p:blipFill>
          <p:spPr>
            <a:xfrm>
              <a:off x="3810000" y="4267200"/>
              <a:ext cx="2160000" cy="2160000"/>
            </a:xfrm>
            <a:prstGeom prst="rect">
              <a:avLst/>
            </a:prstGeom>
          </p:spPr>
        </p:pic>
        <p:sp>
          <p:nvSpPr>
            <p:cNvPr id="9" name="Rectangle 8"/>
            <p:cNvSpPr/>
            <p:nvPr/>
          </p:nvSpPr>
          <p:spPr bwMode="auto">
            <a:xfrm>
              <a:off x="3810000" y="4267200"/>
              <a:ext cx="228600" cy="2286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smtClean="0">
                <a:ln>
                  <a:noFill/>
                </a:ln>
                <a:solidFill>
                  <a:srgbClr val="000000"/>
                </a:solidFill>
                <a:effectLst/>
                <a:uLnTx/>
                <a:uFillTx/>
                <a:latin typeface="AU Passata" pitchFamily="34" charset="0"/>
                <a:ea typeface="+mn-ea"/>
                <a:cs typeface="+mn-cs"/>
              </a:endParaRPr>
            </a:p>
          </p:txBody>
        </p:sp>
        <p:sp>
          <p:nvSpPr>
            <p:cNvPr id="10" name="Rectangle 9"/>
            <p:cNvSpPr/>
            <p:nvPr/>
          </p:nvSpPr>
          <p:spPr bwMode="auto">
            <a:xfrm>
              <a:off x="6390231" y="4216182"/>
              <a:ext cx="228600" cy="2286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smtClean="0">
                <a:ln>
                  <a:noFill/>
                </a:ln>
                <a:solidFill>
                  <a:srgbClr val="000000"/>
                </a:solidFill>
                <a:effectLst/>
                <a:uLnTx/>
                <a:uFillTx/>
                <a:latin typeface="AU Passata" pitchFamily="34" charset="0"/>
                <a:ea typeface="+mn-ea"/>
                <a:cs typeface="+mn-cs"/>
              </a:endParaRPr>
            </a:p>
          </p:txBody>
        </p:sp>
      </p:grpSp>
    </p:spTree>
    <p:extLst>
      <p:ext uri="{BB962C8B-B14F-4D97-AF65-F5344CB8AC3E}">
        <p14:creationId xmlns:p14="http://schemas.microsoft.com/office/powerpoint/2010/main" val="867419796"/>
      </p:ext>
    </p:extLst>
  </p:cSld>
  <p:clrMapOvr>
    <a:masterClrMapping/>
  </p:clrMapOvr>
  <p:transition advClick="0"/>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2923877"/>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endParaRPr lang="en-US" sz="2000" dirty="0" smtClean="0"/>
          </a:p>
          <a:p>
            <a:r>
              <a:rPr lang="en-US" sz="2000" dirty="0" smtClean="0"/>
              <a:t>Cross validation (CV) is a statistical procedure where prediction </a:t>
            </a:r>
            <a:r>
              <a:rPr lang="en-US" sz="2000" dirty="0"/>
              <a:t>accuracy </a:t>
            </a:r>
            <a:r>
              <a:rPr lang="en-US" sz="2000" dirty="0" smtClean="0"/>
              <a:t>is estimated by </a:t>
            </a:r>
            <a:r>
              <a:rPr lang="en-US" sz="2000" dirty="0"/>
              <a:t>holding back a fraction of the training </a:t>
            </a:r>
            <a:r>
              <a:rPr lang="en-US" sz="2000" dirty="0" smtClean="0"/>
              <a:t>population:</a:t>
            </a:r>
            <a:endParaRPr lang="en-US" sz="2000" dirty="0"/>
          </a:p>
          <a:p>
            <a:endParaRPr lang="en-US" sz="2000" dirty="0"/>
          </a:p>
          <a:p>
            <a:pPr marL="342900" indent="-342900">
              <a:buFontTx/>
              <a:buChar char="-"/>
            </a:pPr>
            <a:r>
              <a:rPr lang="en-US" sz="1800" dirty="0" smtClean="0"/>
              <a:t>held-back </a:t>
            </a:r>
            <a:r>
              <a:rPr lang="en-US" sz="1800" dirty="0"/>
              <a:t>individuals may be resampled at random each time, or sampled systematically so that each individual is a member of the test sample a fixed number of times </a:t>
            </a:r>
            <a:r>
              <a:rPr lang="en-US" sz="1800" dirty="0" smtClean="0"/>
              <a:t>(k-fold CV)</a:t>
            </a:r>
            <a:endParaRPr lang="da-DK" sz="1800" dirty="0"/>
          </a:p>
        </p:txBody>
      </p:sp>
      <p:pic>
        <p:nvPicPr>
          <p:cNvPr id="15362" name="Picture 2" descr="Cross Validation Techniques. This write-up contains explanation of… | by  Faizan Ansari | Analytics Vidhya | 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400" y="3731210"/>
            <a:ext cx="3679824" cy="22123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1000" y="3553123"/>
            <a:ext cx="4572000" cy="2923877"/>
          </a:xfrm>
          <a:prstGeom prst="rect">
            <a:avLst/>
          </a:prstGeom>
        </p:spPr>
        <p:txBody>
          <a:bodyPr>
            <a:spAutoFit/>
          </a:bodyPr>
          <a:lstStyle/>
          <a:p>
            <a:pPr marL="342900" indent="-342900">
              <a:buFontTx/>
              <a:buChar char="-"/>
            </a:pPr>
            <a:r>
              <a:rPr lang="en-US" sz="1800" dirty="0"/>
              <a:t>predictive accuracy then tends to be understated because the full training sample is not used to fit the </a:t>
            </a:r>
            <a:r>
              <a:rPr lang="en-US" sz="1800" dirty="0" smtClean="0"/>
              <a:t>model</a:t>
            </a:r>
          </a:p>
          <a:p>
            <a:pPr marL="342900" indent="-342900">
              <a:buFontTx/>
              <a:buChar char="-"/>
            </a:pPr>
            <a:endParaRPr lang="da-DK" sz="1800" dirty="0"/>
          </a:p>
          <a:p>
            <a:pPr marL="342900" indent="-342900">
              <a:buFontTx/>
              <a:buChar char="-"/>
            </a:pPr>
            <a:r>
              <a:rPr lang="en-US" sz="1800" dirty="0"/>
              <a:t>individuals in validation and training populations must be independent otherwise prediction accuracy will be inflated</a:t>
            </a:r>
          </a:p>
          <a:p>
            <a:pPr marL="342900" indent="-342900">
              <a:buFontTx/>
              <a:buChar char="-"/>
            </a:pPr>
            <a:endParaRPr lang="en-US" sz="4000" dirty="0"/>
          </a:p>
        </p:txBody>
      </p:sp>
    </p:spTree>
    <p:extLst>
      <p:ext uri="{BB962C8B-B14F-4D97-AF65-F5344CB8AC3E}">
        <p14:creationId xmlns:p14="http://schemas.microsoft.com/office/powerpoint/2010/main" val="2474615315"/>
      </p:ext>
    </p:extLst>
  </p:cSld>
  <p:clrMapOvr>
    <a:masterClrMapping/>
  </p:clrMapOvr>
  <p:transition advClick="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6291722"/>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2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lvl="0"/>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Optimal design of cross validation procedure (i.e. how should we optimally </a:t>
                </a:r>
                <a:r>
                  <a:rPr lang="en-US" sz="2000" dirty="0" smtClean="0">
                    <a:solidFill>
                      <a:srgbClr val="000000"/>
                    </a:solidFill>
                    <a:latin typeface="AU Passata"/>
                  </a:rPr>
                  <a:t>split </a:t>
                </a:r>
                <a14:m>
                  <m:oMath xmlns:m="http://schemas.openxmlformats.org/officeDocument/2006/math">
                    <m:sSub>
                      <m:sSubPr>
                        <m:ctrlPr>
                          <a:rPr lang="en-US" sz="2000" i="1">
                            <a:latin typeface="Cambria Math" panose="02040503050406030204" pitchFamily="18" charset="0"/>
                          </a:rPr>
                        </m:ctrlPr>
                      </m:sSubPr>
                      <m:e>
                        <m:r>
                          <m:rPr>
                            <m:sty m:val="p"/>
                          </m:rPr>
                          <a:rPr lang="da-DK" sz="2000">
                            <a:latin typeface="Cambria Math" panose="02040503050406030204" pitchFamily="18" charset="0"/>
                          </a:rPr>
                          <m:t>n</m:t>
                        </m:r>
                      </m:e>
                      <m:sub>
                        <m:r>
                          <m:rPr>
                            <m:sty m:val="p"/>
                          </m:rPr>
                          <a:rPr lang="da-DK" sz="2000">
                            <a:latin typeface="Cambria Math" panose="02040503050406030204" pitchFamily="18" charset="0"/>
                          </a:rPr>
                          <m:t>T</m:t>
                        </m:r>
                      </m:sub>
                    </m:sSub>
                  </m:oMath>
                </a14:m>
                <a:r>
                  <a:rPr lang="en-US" sz="2000" dirty="0">
                    <a:solidFill>
                      <a:srgbClr val="000000"/>
                    </a:solidFill>
                    <a:latin typeface="AU Passata"/>
                  </a:rPr>
                  <a:t> and </a:t>
                </a:r>
                <a14:m>
                  <m:oMath xmlns:m="http://schemas.openxmlformats.org/officeDocument/2006/math">
                    <m:sSub>
                      <m:sSubPr>
                        <m:ctrlPr>
                          <a:rPr lang="en-US" sz="2000" i="1">
                            <a:latin typeface="Cambria Math" panose="02040503050406030204" pitchFamily="18" charset="0"/>
                          </a:rPr>
                        </m:ctrlPr>
                      </m:sSubPr>
                      <m:e>
                        <m:r>
                          <m:rPr>
                            <m:sty m:val="p"/>
                          </m:rPr>
                          <a:rPr lang="da-DK" sz="2000">
                            <a:latin typeface="Cambria Math" panose="02040503050406030204" pitchFamily="18" charset="0"/>
                          </a:rPr>
                          <m:t>n</m:t>
                        </m:r>
                      </m:e>
                      <m:sub>
                        <m:r>
                          <m:rPr>
                            <m:sty m:val="p"/>
                          </m:rPr>
                          <a:rPr lang="da-DK" sz="2000">
                            <a:latin typeface="Cambria Math" panose="02040503050406030204" pitchFamily="18" charset="0"/>
                          </a:rPr>
                          <m:t>V</m:t>
                        </m:r>
                      </m:sub>
                    </m:sSub>
                  </m:oMath>
                </a14:m>
                <a:r>
                  <a:rPr kumimoji="0" lang="en-US" sz="2000" b="0" i="0" u="none" strike="noStrike" kern="1200" cap="none" spc="0" normalizeH="0" baseline="0" noProof="0" dirty="0" smtClean="0">
                    <a:ln>
                      <a:noFill/>
                    </a:ln>
                    <a:solidFill>
                      <a:srgbClr val="000000"/>
                    </a:solidFill>
                    <a:effectLst/>
                    <a:uLnTx/>
                    <a:uFillTx/>
                    <a:latin typeface="AU Passata"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2000" dirty="0" smtClean="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1800" dirty="0" smtClean="0">
                  <a:solidFill>
                    <a:srgbClr val="00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da-DK" sz="1800" dirty="0">
                  <a:solidFill>
                    <a:srgbClr val="000000"/>
                  </a:solidFill>
                </a:endParaRPr>
              </a:p>
              <a:p>
                <a:pPr lvl="0" defTabSz="209550">
                  <a:spcAft>
                    <a:spcPts val="0"/>
                  </a:spcAft>
                  <a:defRPr/>
                </a:pP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a:latin typeface="Cambria Math" panose="02040503050406030204" pitchFamily="18" charset="0"/>
                          </a:rPr>
                          <m:t>T</m:t>
                        </m:r>
                      </m:sub>
                    </m:sSub>
                  </m:oMath>
                </a14:m>
                <a:r>
                  <a:rPr lang="en-US" sz="1800" dirty="0">
                    <a:solidFill>
                      <a:srgbClr val="000000"/>
                    </a:solidFill>
                    <a:latin typeface="AU Passata"/>
                  </a:rPr>
                  <a:t> increase =&gt; increase E[</a:t>
                </a:r>
                <a14:m>
                  <m:oMath xmlns:m="http://schemas.openxmlformats.org/officeDocument/2006/math">
                    <m:sSubSup>
                      <m:sSubSupPr>
                        <m:ctrlPr>
                          <a:rPr lang="en-US" sz="1800" i="1">
                            <a:solidFill>
                              <a:srgbClr val="000000"/>
                            </a:solidFill>
                            <a:latin typeface="Cambria Math" panose="02040503050406030204" pitchFamily="18" charset="0"/>
                          </a:rPr>
                        </m:ctrlPr>
                      </m:sSubSupPr>
                      <m:e>
                        <m:r>
                          <m:rPr>
                            <m:sty m:val="p"/>
                          </m:rPr>
                          <a:rPr lang="da-DK" sz="1800">
                            <a:solidFill>
                              <a:srgbClr val="000000"/>
                            </a:solidFill>
                            <a:latin typeface="Cambria Math" panose="02040503050406030204" pitchFamily="18" charset="0"/>
                          </a:rPr>
                          <m:t>R</m:t>
                        </m:r>
                      </m:e>
                      <m:sub>
                        <m:r>
                          <m:rPr>
                            <m:sty m:val="p"/>
                          </m:rPr>
                          <a:rPr lang="da-DK" sz="1800">
                            <a:solidFill>
                              <a:srgbClr val="000000"/>
                            </a:solidFill>
                            <a:latin typeface="Cambria Math" panose="02040503050406030204" pitchFamily="18" charset="0"/>
                          </a:rPr>
                          <m:t>V</m:t>
                        </m:r>
                      </m:sub>
                      <m:sup>
                        <m:r>
                          <a:rPr lang="da-DK" sz="1800">
                            <a:solidFill>
                              <a:srgbClr val="000000"/>
                            </a:solidFill>
                            <a:latin typeface="Cambria Math" panose="02040503050406030204" pitchFamily="18" charset="0"/>
                          </a:rPr>
                          <m:t>2</m:t>
                        </m:r>
                      </m:sup>
                    </m:sSubSup>
                  </m:oMath>
                </a14:m>
                <a:r>
                  <a:rPr lang="en-US" sz="1800" dirty="0">
                    <a:solidFill>
                      <a:srgbClr val="000000"/>
                    </a:solidFill>
                    <a:latin typeface="AU Passata"/>
                  </a:rPr>
                  <a:t>] </a:t>
                </a:r>
              </a:p>
              <a:p>
                <a:pPr lvl="0" defTabSz="209550">
                  <a:spcAft>
                    <a:spcPts val="0"/>
                  </a:spcAft>
                  <a:defRPr/>
                </a:pP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a:latin typeface="Cambria Math" panose="02040503050406030204" pitchFamily="18" charset="0"/>
                          </a:rPr>
                          <m:t>V</m:t>
                        </m:r>
                      </m:sub>
                    </m:sSub>
                  </m:oMath>
                </a14:m>
                <a:r>
                  <a:rPr lang="en-US" sz="1800" dirty="0">
                    <a:solidFill>
                      <a:srgbClr val="000000"/>
                    </a:solidFill>
                    <a:latin typeface="AU Passata"/>
                  </a:rPr>
                  <a:t> increase =&gt; no influence E[</a:t>
                </a:r>
                <a14:m>
                  <m:oMath xmlns:m="http://schemas.openxmlformats.org/officeDocument/2006/math">
                    <m:sSubSup>
                      <m:sSubSupPr>
                        <m:ctrlPr>
                          <a:rPr lang="en-US" sz="1800" i="1">
                            <a:solidFill>
                              <a:srgbClr val="000000"/>
                            </a:solidFill>
                            <a:latin typeface="Cambria Math" panose="02040503050406030204" pitchFamily="18" charset="0"/>
                          </a:rPr>
                        </m:ctrlPr>
                      </m:sSubSupPr>
                      <m:e>
                        <m:r>
                          <m:rPr>
                            <m:sty m:val="p"/>
                          </m:rPr>
                          <a:rPr lang="da-DK" sz="1800">
                            <a:solidFill>
                              <a:srgbClr val="000000"/>
                            </a:solidFill>
                            <a:latin typeface="Cambria Math" panose="02040503050406030204" pitchFamily="18" charset="0"/>
                          </a:rPr>
                          <m:t>R</m:t>
                        </m:r>
                      </m:e>
                      <m:sub>
                        <m:r>
                          <m:rPr>
                            <m:sty m:val="p"/>
                          </m:rPr>
                          <a:rPr lang="da-DK" sz="1800">
                            <a:solidFill>
                              <a:srgbClr val="000000"/>
                            </a:solidFill>
                            <a:latin typeface="Cambria Math" panose="02040503050406030204" pitchFamily="18" charset="0"/>
                          </a:rPr>
                          <m:t>V</m:t>
                        </m:r>
                      </m:sub>
                      <m:sup>
                        <m:r>
                          <a:rPr lang="da-DK" sz="1800">
                            <a:solidFill>
                              <a:srgbClr val="000000"/>
                            </a:solidFill>
                            <a:latin typeface="Cambria Math" panose="02040503050406030204" pitchFamily="18" charset="0"/>
                          </a:rPr>
                          <m:t>2</m:t>
                        </m:r>
                      </m:sup>
                    </m:sSubSup>
                  </m:oMath>
                </a14:m>
                <a:r>
                  <a:rPr lang="en-US" sz="1800" dirty="0">
                    <a:solidFill>
                      <a:srgbClr val="000000"/>
                    </a:solidFill>
                    <a:latin typeface="AU Passata"/>
                  </a:rPr>
                  <a:t>] </a:t>
                </a:r>
              </a:p>
              <a:p>
                <a:pPr defTabSz="209550">
                  <a:spcAft>
                    <a:spcPts val="0"/>
                  </a:spcAft>
                  <a:defRPr/>
                </a:pPr>
                <a:endParaRPr lang="da-DK" sz="1800" dirty="0">
                  <a:solidFill>
                    <a:srgbClr val="000000"/>
                  </a:solidFill>
                  <a:latin typeface="AU Passata"/>
                </a:endParaRPr>
              </a:p>
              <a:p>
                <a:pPr lvl="0" defTabSz="209550">
                  <a:spcAft>
                    <a:spcPts val="0"/>
                  </a:spcAft>
                  <a:defRPr/>
                </a:pP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a:latin typeface="Cambria Math" panose="02040503050406030204" pitchFamily="18" charset="0"/>
                          </a:rPr>
                          <m:t>T</m:t>
                        </m:r>
                      </m:sub>
                    </m:sSub>
                  </m:oMath>
                </a14:m>
                <a:r>
                  <a:rPr lang="en-US" sz="1800" dirty="0">
                    <a:solidFill>
                      <a:srgbClr val="000000"/>
                    </a:solidFill>
                    <a:latin typeface="AU Passata"/>
                  </a:rPr>
                  <a:t> increase =&gt; increase power[</a:t>
                </a:r>
                <a14:m>
                  <m:oMath xmlns:m="http://schemas.openxmlformats.org/officeDocument/2006/math">
                    <m:sSubSup>
                      <m:sSubSupPr>
                        <m:ctrlPr>
                          <a:rPr lang="en-US" sz="1800" i="1">
                            <a:solidFill>
                              <a:srgbClr val="000000"/>
                            </a:solidFill>
                            <a:latin typeface="Cambria Math" panose="02040503050406030204" pitchFamily="18" charset="0"/>
                          </a:rPr>
                        </m:ctrlPr>
                      </m:sSubSupPr>
                      <m:e>
                        <m:r>
                          <m:rPr>
                            <m:sty m:val="p"/>
                          </m:rPr>
                          <a:rPr lang="da-DK" sz="1800">
                            <a:solidFill>
                              <a:srgbClr val="000000"/>
                            </a:solidFill>
                            <a:latin typeface="Cambria Math" panose="02040503050406030204" pitchFamily="18" charset="0"/>
                          </a:rPr>
                          <m:t>R</m:t>
                        </m:r>
                      </m:e>
                      <m:sub>
                        <m:r>
                          <m:rPr>
                            <m:sty m:val="p"/>
                          </m:rPr>
                          <a:rPr lang="da-DK" sz="1800">
                            <a:solidFill>
                              <a:srgbClr val="000000"/>
                            </a:solidFill>
                            <a:latin typeface="Cambria Math" panose="02040503050406030204" pitchFamily="18" charset="0"/>
                          </a:rPr>
                          <m:t>V</m:t>
                        </m:r>
                      </m:sub>
                      <m:sup>
                        <m:r>
                          <a:rPr lang="da-DK" sz="1800">
                            <a:solidFill>
                              <a:srgbClr val="000000"/>
                            </a:solidFill>
                            <a:latin typeface="Cambria Math" panose="02040503050406030204" pitchFamily="18" charset="0"/>
                          </a:rPr>
                          <m:t>2</m:t>
                        </m:r>
                      </m:sup>
                    </m:sSubSup>
                  </m:oMath>
                </a14:m>
                <a:r>
                  <a:rPr lang="en-US" sz="1800" dirty="0">
                    <a:solidFill>
                      <a:srgbClr val="000000"/>
                    </a:solidFill>
                    <a:latin typeface="AU Passata"/>
                  </a:rPr>
                  <a:t>] </a:t>
                </a:r>
              </a:p>
              <a:p>
                <a:pPr lvl="0" defTabSz="209550">
                  <a:spcAft>
                    <a:spcPts val="0"/>
                  </a:spcAft>
                  <a:defRPr/>
                </a:pP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a:latin typeface="Cambria Math" panose="02040503050406030204" pitchFamily="18" charset="0"/>
                          </a:rPr>
                          <m:t>V</m:t>
                        </m:r>
                      </m:sub>
                    </m:sSub>
                  </m:oMath>
                </a14:m>
                <a:r>
                  <a:rPr lang="en-US" sz="1800" dirty="0">
                    <a:solidFill>
                      <a:srgbClr val="000000"/>
                    </a:solidFill>
                    <a:latin typeface="AU Passata"/>
                  </a:rPr>
                  <a:t> increase =&gt; increase power[</a:t>
                </a:r>
                <a14:m>
                  <m:oMath xmlns:m="http://schemas.openxmlformats.org/officeDocument/2006/math">
                    <m:sSubSup>
                      <m:sSubSupPr>
                        <m:ctrlPr>
                          <a:rPr lang="en-US" sz="1800" i="1">
                            <a:solidFill>
                              <a:srgbClr val="000000"/>
                            </a:solidFill>
                            <a:latin typeface="Cambria Math" panose="02040503050406030204" pitchFamily="18" charset="0"/>
                          </a:rPr>
                        </m:ctrlPr>
                      </m:sSubSupPr>
                      <m:e>
                        <m:r>
                          <m:rPr>
                            <m:sty m:val="p"/>
                          </m:rPr>
                          <a:rPr lang="da-DK" sz="1800">
                            <a:solidFill>
                              <a:srgbClr val="000000"/>
                            </a:solidFill>
                            <a:latin typeface="Cambria Math" panose="02040503050406030204" pitchFamily="18" charset="0"/>
                          </a:rPr>
                          <m:t>R</m:t>
                        </m:r>
                      </m:e>
                      <m:sub>
                        <m:r>
                          <m:rPr>
                            <m:sty m:val="p"/>
                          </m:rPr>
                          <a:rPr lang="da-DK" sz="1800">
                            <a:solidFill>
                              <a:srgbClr val="000000"/>
                            </a:solidFill>
                            <a:latin typeface="Cambria Math" panose="02040503050406030204" pitchFamily="18" charset="0"/>
                          </a:rPr>
                          <m:t>V</m:t>
                        </m:r>
                      </m:sub>
                      <m:sup>
                        <m:r>
                          <a:rPr lang="da-DK" sz="1800">
                            <a:solidFill>
                              <a:srgbClr val="000000"/>
                            </a:solidFill>
                            <a:latin typeface="Cambria Math" panose="02040503050406030204" pitchFamily="18" charset="0"/>
                          </a:rPr>
                          <m:t>2</m:t>
                        </m:r>
                      </m:sup>
                    </m:sSubSup>
                  </m:oMath>
                </a14:m>
                <a:r>
                  <a:rPr lang="en-US" sz="1800" dirty="0">
                    <a:solidFill>
                      <a:srgbClr val="000000"/>
                    </a:solidFill>
                    <a:latin typeface="AU Passata"/>
                  </a:rPr>
                  <a:t>] </a:t>
                </a:r>
              </a:p>
              <a:p>
                <a:pPr defTabSz="209550">
                  <a:spcAft>
                    <a:spcPts val="0"/>
                  </a:spcAft>
                  <a:defRPr/>
                </a:pPr>
                <a:endParaRPr lang="da-DK" sz="1800" dirty="0">
                  <a:solidFill>
                    <a:srgbClr val="000000"/>
                  </a:solidFill>
                  <a:latin typeface="AU Passata"/>
                </a:endParaRPr>
              </a:p>
              <a:p>
                <a:pPr lvl="0" defTabSz="209550">
                  <a:spcAft>
                    <a:spcPts val="0"/>
                  </a:spcAft>
                  <a:defRPr/>
                </a:pPr>
                <a:endParaRPr lang="da-DK" sz="1800" dirty="0" smtClean="0">
                  <a:solidFill>
                    <a:srgbClr val="000000"/>
                  </a:solidFill>
                  <a:latin typeface="AU Passata"/>
                </a:endParaRPr>
              </a:p>
              <a:p>
                <a:pPr lvl="0" defTabSz="209550">
                  <a:spcAft>
                    <a:spcPts val="0"/>
                  </a:spcAft>
                  <a:defRPr/>
                </a:pPr>
                <a:endParaRPr lang="en-US" sz="1800" dirty="0">
                  <a:solidFill>
                    <a:srgbClr val="000000"/>
                  </a:solidFill>
                  <a:latin typeface="AU Passata"/>
                </a:endParaRPr>
              </a:p>
              <a:p>
                <a:pPr lvl="0" defTabSz="209550">
                  <a:spcAft>
                    <a:spcPts val="0"/>
                  </a:spcAft>
                  <a:defRPr/>
                </a:pPr>
                <a:r>
                  <a:rPr lang="en-US" sz="1800" dirty="0" smtClean="0">
                    <a:solidFill>
                      <a:srgbClr val="000000"/>
                    </a:solidFill>
                    <a:latin typeface="AU Passata"/>
                  </a:rPr>
                  <a:t>To </a:t>
                </a:r>
                <a:r>
                  <a:rPr lang="en-US" sz="1800" dirty="0">
                    <a:solidFill>
                      <a:srgbClr val="000000"/>
                    </a:solidFill>
                    <a:latin typeface="AU Passata"/>
                  </a:rPr>
                  <a:t>maximize power, split discovery &amp; target equally</a:t>
                </a:r>
              </a:p>
              <a:p>
                <a:pPr lvl="0" defTabSz="209550">
                  <a:spcAft>
                    <a:spcPts val="0"/>
                  </a:spcAft>
                  <a:defRPr/>
                </a:pPr>
                <a:r>
                  <a:rPr lang="en-US" sz="1800" dirty="0">
                    <a:solidFill>
                      <a:srgbClr val="000000"/>
                    </a:solidFill>
                    <a:latin typeface="AU Passata"/>
                  </a:rPr>
                  <a:t>To maximize prediction </a:t>
                </a:r>
                <a:r>
                  <a:rPr lang="en-US" sz="1800" dirty="0" smtClean="0">
                    <a:solidFill>
                      <a:srgbClr val="000000"/>
                    </a:solidFill>
                    <a:latin typeface="AU Passata"/>
                  </a:rPr>
                  <a:t>accuracy we should maximize </a:t>
                </a:r>
                <a14:m>
                  <m:oMath xmlns:m="http://schemas.openxmlformats.org/officeDocument/2006/math">
                    <m:sSub>
                      <m:sSubPr>
                        <m:ctrlPr>
                          <a:rPr lang="en-US" sz="1800" i="1">
                            <a:latin typeface="Cambria Math" panose="02040503050406030204" pitchFamily="18" charset="0"/>
                          </a:rPr>
                        </m:ctrlPr>
                      </m:sSubPr>
                      <m:e>
                        <m:r>
                          <m:rPr>
                            <m:sty m:val="p"/>
                          </m:rPr>
                          <a:rPr lang="da-DK" sz="1800">
                            <a:latin typeface="Cambria Math" panose="02040503050406030204" pitchFamily="18" charset="0"/>
                          </a:rPr>
                          <m:t>n</m:t>
                        </m:r>
                      </m:e>
                      <m:sub>
                        <m:r>
                          <m:rPr>
                            <m:sty m:val="p"/>
                          </m:rPr>
                          <a:rPr lang="da-DK" sz="1800">
                            <a:latin typeface="Cambria Math" panose="02040503050406030204" pitchFamily="18" charset="0"/>
                          </a:rPr>
                          <m:t>T</m:t>
                        </m:r>
                      </m:sub>
                    </m:sSub>
                  </m:oMath>
                </a14:m>
                <a:r>
                  <a:rPr lang="en-US" sz="1800" dirty="0">
                    <a:solidFill>
                      <a:srgbClr val="000000"/>
                    </a:solidFill>
                    <a:latin typeface="AU Passata"/>
                  </a:rPr>
                  <a:t> </a:t>
                </a:r>
                <a:endParaRPr lang="en-US" sz="1800" dirty="0" smtClean="0">
                  <a:solidFill>
                    <a:srgbClr val="000000"/>
                  </a:solidFill>
                  <a:latin typeface="AU Passata"/>
                </a:endParaRPr>
              </a:p>
              <a:p>
                <a:pPr lvl="0" defTabSz="209550">
                  <a:spcAft>
                    <a:spcPts val="0"/>
                  </a:spcAft>
                  <a:defRPr/>
                </a:pPr>
                <a:endParaRPr lang="da-DK" sz="1800" dirty="0" smtClean="0">
                  <a:solidFill>
                    <a:srgbClr val="000000"/>
                  </a:solidFill>
                  <a:latin typeface="AU Passata"/>
                </a:endParaRPr>
              </a:p>
              <a:p>
                <a:pPr lvl="0" defTabSz="209550">
                  <a:spcAft>
                    <a:spcPts val="0"/>
                  </a:spcAft>
                  <a:defRPr/>
                </a:pPr>
                <a:r>
                  <a:rPr lang="da-DK" sz="1800" dirty="0" err="1" smtClean="0">
                    <a:solidFill>
                      <a:srgbClr val="000000"/>
                    </a:solidFill>
                    <a:latin typeface="AU Passata"/>
                  </a:rPr>
                  <a:t>Similar</a:t>
                </a:r>
                <a:r>
                  <a:rPr lang="da-DK" sz="1800" dirty="0" smtClean="0">
                    <a:solidFill>
                      <a:srgbClr val="000000"/>
                    </a:solidFill>
                    <a:latin typeface="AU Passata"/>
                  </a:rPr>
                  <a:t> for AUC</a:t>
                </a:r>
                <a:endParaRPr lang="en-US" sz="1800" dirty="0">
                  <a:solidFill>
                    <a:srgbClr val="000000"/>
                  </a:solidFill>
                  <a:latin typeface="AU Passata"/>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6291722"/>
              </a:xfrm>
              <a:prstGeom prst="rect">
                <a:avLst/>
              </a:prstGeom>
              <a:blipFill>
                <a:blip r:embed="rId3"/>
                <a:stretch>
                  <a:fillRect l="-800" t="-969"/>
                </a:stretch>
              </a:blipFill>
              <a:ln w="9525">
                <a:noFill/>
                <a:miter lim="800000"/>
                <a:headEnd/>
                <a:tailEnd/>
              </a:ln>
            </p:spPr>
            <p:txBody>
              <a:bodyPr/>
              <a:lstStyle/>
              <a:p>
                <a:r>
                  <a:rPr lang="en-US">
                    <a:noFill/>
                  </a:rPr>
                  <a:t> </a:t>
                </a:r>
              </a:p>
            </p:txBody>
          </p:sp>
        </mc:Fallback>
      </mc:AlternateContent>
      <p:pic>
        <p:nvPicPr>
          <p:cNvPr id="7" name="Picture 2" descr="Fig.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400" y="2438400"/>
            <a:ext cx="3691759" cy="26765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181600" y="6314529"/>
            <a:ext cx="3048000" cy="307777"/>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AU Passata"/>
                <a:ea typeface="+mn-ea"/>
                <a:cs typeface="+mn-cs"/>
              </a:rPr>
              <a:t>(</a:t>
            </a:r>
            <a:r>
              <a:rPr kumimoji="0" lang="en-US" sz="1400" b="0" i="0" u="none" strike="noStrike" kern="1200" cap="none" spc="0" normalizeH="0" baseline="0" noProof="0" dirty="0" err="1" smtClean="0">
                <a:ln>
                  <a:noFill/>
                </a:ln>
                <a:solidFill>
                  <a:srgbClr val="000000"/>
                </a:solidFill>
                <a:effectLst/>
                <a:uLnTx/>
                <a:uFillTx/>
                <a:latin typeface="AU Passata"/>
                <a:ea typeface="+mn-ea"/>
                <a:cs typeface="+mn-cs"/>
              </a:rPr>
              <a:t>Dudbridge</a:t>
            </a:r>
            <a:r>
              <a:rPr kumimoji="0" lang="en-US" sz="1400" b="0" i="0" u="none" strike="noStrike" kern="1200" cap="none" spc="0" normalizeH="0" noProof="0" dirty="0" smtClean="0">
                <a:ln>
                  <a:noFill/>
                </a:ln>
                <a:solidFill>
                  <a:srgbClr val="000000"/>
                </a:solidFill>
                <a:effectLst/>
                <a:uLnTx/>
                <a:uFillTx/>
                <a:latin typeface="AU Passata"/>
                <a:ea typeface="+mn-ea"/>
                <a:cs typeface="+mn-cs"/>
              </a:rPr>
              <a:t> 2013, Choi et al. 2020</a:t>
            </a:r>
            <a:r>
              <a:rPr kumimoji="0" lang="en-US" sz="1400" b="0" i="0" u="none" strike="noStrike" kern="1200" cap="none" spc="0" normalizeH="0" baseline="0" noProof="0" dirty="0" smtClean="0">
                <a:ln>
                  <a:noFill/>
                </a:ln>
                <a:solidFill>
                  <a:srgbClr val="000000"/>
                </a:solidFill>
                <a:effectLst/>
                <a:uLnTx/>
                <a:uFillTx/>
                <a:latin typeface="AU Passata"/>
                <a:ea typeface="+mn-ea"/>
                <a:cs typeface="+mn-cs"/>
              </a:rPr>
              <a:t>)</a:t>
            </a:r>
            <a:endParaRPr kumimoji="0" lang="en-US" sz="1400" b="0" i="0" u="none" strike="noStrike" kern="1200" cap="none" spc="0" normalizeH="0" baseline="0" noProof="0" dirty="0">
              <a:ln>
                <a:noFill/>
              </a:ln>
              <a:solidFill>
                <a:srgbClr val="000000"/>
              </a:solidFill>
              <a:effectLst/>
              <a:uLnTx/>
              <a:uFillTx/>
              <a:latin typeface="AU Passata"/>
              <a:ea typeface="+mn-ea"/>
              <a:cs typeface="+mn-cs"/>
            </a:endParaRPr>
          </a:p>
        </p:txBody>
      </p:sp>
    </p:spTree>
    <p:extLst>
      <p:ext uri="{BB962C8B-B14F-4D97-AF65-F5344CB8AC3E}">
        <p14:creationId xmlns:p14="http://schemas.microsoft.com/office/powerpoint/2010/main" val="4009402385"/>
      </p:ext>
    </p:extLst>
  </p:cSld>
  <p:clrMapOvr>
    <a:masterClrMapping/>
  </p:clrMapOvr>
  <p:transition advClick="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2400657"/>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a:t>
            </a:r>
            <a:r>
              <a:rPr lang="en-US" sz="2800" dirty="0" smtClean="0">
                <a:solidFill>
                  <a:srgbClr val="000000"/>
                </a:solidFill>
                <a:latin typeface="AU Passata"/>
              </a:rPr>
              <a:t>Scores</a:t>
            </a:r>
          </a:p>
          <a:p>
            <a:pPr lvl="0" defTabSz="209550">
              <a:spcAft>
                <a:spcPts val="0"/>
              </a:spcAft>
              <a:defRPr/>
            </a:pPr>
            <a:endParaRPr lang="da-DK" sz="2200" dirty="0">
              <a:solidFill>
                <a:srgbClr val="000000"/>
              </a:solidFill>
              <a:latin typeface="AU Passata"/>
            </a:endParaRPr>
          </a:p>
          <a:p>
            <a:pPr defTabSz="209550">
              <a:spcAft>
                <a:spcPts val="0"/>
              </a:spcAft>
              <a:defRPr/>
            </a:pPr>
            <a:r>
              <a:rPr lang="da-DK" sz="2200" dirty="0" smtClean="0">
                <a:solidFill>
                  <a:srgbClr val="000000"/>
                </a:solidFill>
                <a:latin typeface="AU Passata"/>
              </a:rPr>
              <a:t>Potential </a:t>
            </a:r>
            <a:r>
              <a:rPr lang="da-DK" sz="2200" dirty="0" err="1" smtClean="0">
                <a:solidFill>
                  <a:srgbClr val="000000"/>
                </a:solidFill>
                <a:latin typeface="AU Passata"/>
              </a:rPr>
              <a:t>sources</a:t>
            </a:r>
            <a:r>
              <a:rPr lang="da-DK" sz="2200" dirty="0" smtClean="0">
                <a:solidFill>
                  <a:srgbClr val="000000"/>
                </a:solidFill>
                <a:latin typeface="AU Passata"/>
              </a:rPr>
              <a:t> of </a:t>
            </a:r>
            <a:r>
              <a:rPr lang="da-DK" sz="2200" dirty="0" err="1" smtClean="0">
                <a:solidFill>
                  <a:srgbClr val="000000"/>
                </a:solidFill>
                <a:latin typeface="AU Passata"/>
              </a:rPr>
              <a:t>biases</a:t>
            </a:r>
            <a:r>
              <a:rPr lang="da-DK" sz="2200" dirty="0" smtClean="0">
                <a:solidFill>
                  <a:srgbClr val="000000"/>
                </a:solidFill>
                <a:latin typeface="AU Passata"/>
              </a:rPr>
              <a:t> in the </a:t>
            </a:r>
            <a:r>
              <a:rPr lang="da-DK" sz="2200" dirty="0" err="1" smtClean="0">
                <a:solidFill>
                  <a:srgbClr val="000000"/>
                </a:solidFill>
                <a:latin typeface="AU Passata"/>
              </a:rPr>
              <a:t>evaluation</a:t>
            </a:r>
            <a:r>
              <a:rPr lang="da-DK" sz="2200" dirty="0" smtClean="0">
                <a:solidFill>
                  <a:srgbClr val="000000"/>
                </a:solidFill>
                <a:latin typeface="AU Passata"/>
              </a:rPr>
              <a:t> of </a:t>
            </a:r>
            <a:r>
              <a:rPr lang="da-DK" sz="2200" dirty="0" err="1" smtClean="0">
                <a:solidFill>
                  <a:srgbClr val="000000"/>
                </a:solidFill>
                <a:latin typeface="AU Passata"/>
              </a:rPr>
              <a:t>polygenic</a:t>
            </a:r>
            <a:r>
              <a:rPr lang="da-DK" sz="2200" dirty="0" smtClean="0">
                <a:solidFill>
                  <a:srgbClr val="000000"/>
                </a:solidFill>
                <a:latin typeface="AU Passata"/>
              </a:rPr>
              <a:t> </a:t>
            </a:r>
            <a:r>
              <a:rPr lang="da-DK" sz="2200" dirty="0" err="1" smtClean="0">
                <a:solidFill>
                  <a:srgbClr val="000000"/>
                </a:solidFill>
                <a:latin typeface="AU Passata"/>
              </a:rPr>
              <a:t>risk</a:t>
            </a:r>
            <a:r>
              <a:rPr lang="da-DK" sz="2200" dirty="0" smtClean="0">
                <a:solidFill>
                  <a:srgbClr val="000000"/>
                </a:solidFill>
                <a:latin typeface="AU Passata"/>
              </a:rPr>
              <a:t> scores</a:t>
            </a:r>
            <a:r>
              <a:rPr lang="en-US" sz="2200" dirty="0" smtClean="0">
                <a:solidFill>
                  <a:srgbClr val="000000"/>
                </a:solidFill>
                <a:latin typeface="AU Passata"/>
              </a:rPr>
              <a:t>:</a:t>
            </a:r>
            <a:endParaRPr lang="en-US" sz="2200" dirty="0">
              <a:solidFill>
                <a:srgbClr val="000000"/>
              </a:solidFill>
              <a:latin typeface="AU Passata"/>
            </a:endParaRPr>
          </a:p>
          <a:p>
            <a:pPr lvl="0" algn="ctr" defTabSz="209550">
              <a:spcAft>
                <a:spcPts val="0"/>
              </a:spcAft>
              <a:defRPr/>
            </a:pPr>
            <a:endParaRPr lang="en-US" sz="2800" dirty="0">
              <a:solidFill>
                <a:srgbClr val="000000"/>
              </a:solidFill>
              <a:latin typeface="AU Passata"/>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sp>
        <p:nvSpPr>
          <p:cNvPr id="7" name="Rectangle 6"/>
          <p:cNvSpPr/>
          <p:nvPr/>
        </p:nvSpPr>
        <p:spPr>
          <a:xfrm>
            <a:off x="6772382" y="6008918"/>
            <a:ext cx="2057400" cy="338554"/>
          </a:xfrm>
          <a:prstGeom prst="rect">
            <a:avLst/>
          </a:prstGeom>
        </p:spPr>
        <p:txBody>
          <a:bodyPr wrap="square">
            <a:spAutoFit/>
          </a:bodyPr>
          <a:lstStyle/>
          <a:p>
            <a:pPr lvl="0">
              <a:spcAft>
                <a:spcPts val="600"/>
              </a:spcAft>
            </a:pPr>
            <a:r>
              <a:rPr lang="en-US" sz="1600" dirty="0" smtClean="0">
                <a:solidFill>
                  <a:srgbClr val="000000"/>
                </a:solidFill>
                <a:latin typeface="AU Passata"/>
              </a:rPr>
              <a:t>(Choi et al 2020)</a:t>
            </a:r>
          </a:p>
        </p:txBody>
      </p:sp>
      <p:pic>
        <p:nvPicPr>
          <p:cNvPr id="6146" name="Picture 2" descr="Fig.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334" y="2209800"/>
            <a:ext cx="4508500" cy="3968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451550"/>
      </p:ext>
    </p:extLst>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954107"/>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pic>
        <p:nvPicPr>
          <p:cNvPr id="6" name="Picture 5"/>
          <p:cNvPicPr>
            <a:picLocks noChangeAspect="1"/>
          </p:cNvPicPr>
          <p:nvPr/>
        </p:nvPicPr>
        <p:blipFill rotWithShape="1">
          <a:blip r:embed="rId3"/>
          <a:srcRect r="35095" b="32789"/>
          <a:stretch/>
        </p:blipFill>
        <p:spPr>
          <a:xfrm>
            <a:off x="3429000" y="1578871"/>
            <a:ext cx="4556289" cy="3700257"/>
          </a:xfrm>
          <a:prstGeom prst="rect">
            <a:avLst/>
          </a:prstGeom>
        </p:spPr>
      </p:pic>
      <mc:AlternateContent xmlns:mc="http://schemas.openxmlformats.org/markup-compatibility/2006" xmlns:a14="http://schemas.microsoft.com/office/drawing/2010/main">
        <mc:Choice Requires="a14">
          <p:sp>
            <p:nvSpPr>
              <p:cNvPr id="15" name="Rectangle 14"/>
              <p:cNvSpPr/>
              <p:nvPr/>
            </p:nvSpPr>
            <p:spPr>
              <a:xfrm>
                <a:off x="399394" y="1219200"/>
                <a:ext cx="7754006" cy="5590826"/>
              </a:xfrm>
              <a:prstGeom prst="rect">
                <a:avLst/>
              </a:prstGeom>
            </p:spPr>
            <p:txBody>
              <a:bodyPr wrap="square">
                <a:spAutoFit/>
              </a:bodyPr>
              <a:lstStyle/>
              <a:p>
                <a:r>
                  <a:rPr lang="en-US" sz="2000" dirty="0" smtClean="0">
                    <a:solidFill>
                      <a:srgbClr val="000000"/>
                    </a:solidFill>
                    <a:latin typeface="AU Passata"/>
                  </a:rPr>
                  <a:t>Expected </a:t>
                </a:r>
                <a14:m>
                  <m:oMath xmlns:m="http://schemas.openxmlformats.org/officeDocument/2006/math">
                    <m:sSup>
                      <m:sSupPr>
                        <m:ctrlPr>
                          <a:rPr lang="da-DK" sz="2000" i="1">
                            <a:solidFill>
                              <a:srgbClr val="000000"/>
                            </a:solidFill>
                            <a:latin typeface="Cambria Math" panose="02040503050406030204" pitchFamily="18" charset="0"/>
                          </a:rPr>
                        </m:ctrlPr>
                      </m:sSupPr>
                      <m:e>
                        <m:r>
                          <m:rPr>
                            <m:sty m:val="p"/>
                          </m:rPr>
                          <a:rPr lang="da-DK" sz="2000">
                            <a:solidFill>
                              <a:srgbClr val="000000"/>
                            </a:solidFill>
                            <a:latin typeface="Cambria Math" panose="02040503050406030204" pitchFamily="18" charset="0"/>
                          </a:rPr>
                          <m:t>R</m:t>
                        </m:r>
                      </m:e>
                      <m:sup>
                        <m:r>
                          <a:rPr lang="da-DK" sz="2000">
                            <a:solidFill>
                              <a:srgbClr val="000000"/>
                            </a:solidFill>
                            <a:latin typeface="Cambria Math" panose="02040503050406030204" pitchFamily="18" charset="0"/>
                          </a:rPr>
                          <m:t>2</m:t>
                        </m:r>
                      </m:sup>
                    </m:sSup>
                  </m:oMath>
                </a14:m>
                <a:r>
                  <a:rPr lang="en-US" sz="2000" dirty="0" smtClean="0">
                    <a:solidFill>
                      <a:srgbClr val="000000"/>
                    </a:solidFill>
                    <a:latin typeface="AU Passata"/>
                  </a:rPr>
                  <a:t> for the phenotypic variation explained by SNPs for a quantitative trait:</a:t>
                </a:r>
              </a:p>
              <a:p>
                <a:endParaRPr lang="da-DK" sz="2000" dirty="0">
                  <a:solidFill>
                    <a:srgbClr val="000000"/>
                  </a:solidFill>
                  <a:latin typeface="AU Passata"/>
                </a:endParaRPr>
              </a:p>
              <a:p>
                <a:endParaRPr lang="da-DK" sz="2000" dirty="0" smtClean="0">
                  <a:solidFill>
                    <a:srgbClr val="000000"/>
                  </a:solidFill>
                  <a:latin typeface="AU Passata"/>
                </a:endParaRPr>
              </a:p>
              <a:p>
                <a:endParaRPr lang="da-DK" sz="2000" dirty="0" smtClean="0">
                  <a:solidFill>
                    <a:srgbClr val="000000"/>
                  </a:solidFill>
                  <a:latin typeface="AU Passata"/>
                </a:endParaRPr>
              </a:p>
              <a:p>
                <a:endParaRPr lang="da-DK" sz="2000" i="1" dirty="0" smtClean="0">
                  <a:solidFill>
                    <a:srgbClr val="000000"/>
                  </a:solidFill>
                  <a:latin typeface="Cambria Math" panose="02040503050406030204" pitchFamily="18" charset="0"/>
                </a:endParaRPr>
              </a:p>
              <a:p>
                <a14:m>
                  <m:oMath xmlns:m="http://schemas.openxmlformats.org/officeDocument/2006/math">
                    <m:sSup>
                      <m:sSupPr>
                        <m:ctrlPr>
                          <a:rPr lang="da-DK" sz="2000" i="1">
                            <a:solidFill>
                              <a:srgbClr val="000000"/>
                            </a:solidFill>
                            <a:latin typeface="Cambria Math" panose="02040503050406030204" pitchFamily="18" charset="0"/>
                          </a:rPr>
                        </m:ctrlPr>
                      </m:sSupPr>
                      <m:e>
                        <m:r>
                          <m:rPr>
                            <m:sty m:val="p"/>
                          </m:rPr>
                          <a:rPr lang="da-DK" sz="2000">
                            <a:solidFill>
                              <a:srgbClr val="000000"/>
                            </a:solidFill>
                            <a:latin typeface="Cambria Math" panose="02040503050406030204" pitchFamily="18" charset="0"/>
                          </a:rPr>
                          <m:t>R</m:t>
                        </m:r>
                      </m:e>
                      <m:sup>
                        <m:r>
                          <a:rPr lang="da-DK" sz="2000">
                            <a:solidFill>
                              <a:srgbClr val="000000"/>
                            </a:solidFill>
                            <a:latin typeface="Cambria Math" panose="02040503050406030204" pitchFamily="18" charset="0"/>
                          </a:rPr>
                          <m:t>2</m:t>
                        </m:r>
                      </m:sup>
                    </m:sSup>
                    <m:r>
                      <a:rPr lang="en-GB" sz="2000">
                        <a:solidFill>
                          <a:srgbClr val="000000"/>
                        </a:solidFill>
                        <a:latin typeface="Cambria Math" panose="02040503050406030204" pitchFamily="18" charset="0"/>
                      </a:rPr>
                      <m:t>=</m:t>
                    </m:r>
                    <m:sSup>
                      <m:sSupPr>
                        <m:ctrlPr>
                          <a:rPr lang="da-DK" sz="2000" i="1">
                            <a:solidFill>
                              <a:srgbClr val="000000"/>
                            </a:solidFill>
                            <a:latin typeface="Cambria Math" panose="02040503050406030204" pitchFamily="18" charset="0"/>
                          </a:rPr>
                        </m:ctrlPr>
                      </m:sSupPr>
                      <m:e>
                        <m:r>
                          <m:rPr>
                            <m:sty m:val="p"/>
                          </m:rPr>
                          <a:rPr lang="da-DK" sz="2000">
                            <a:solidFill>
                              <a:srgbClr val="000000"/>
                            </a:solidFill>
                            <a:latin typeface="Cambria Math" panose="02040503050406030204" pitchFamily="18" charset="0"/>
                          </a:rPr>
                          <m:t>h</m:t>
                        </m:r>
                      </m:e>
                      <m:sup>
                        <m:r>
                          <a:rPr lang="da-DK" sz="2000">
                            <a:solidFill>
                              <a:srgbClr val="000000"/>
                            </a:solidFill>
                            <a:latin typeface="Cambria Math" panose="02040503050406030204" pitchFamily="18" charset="0"/>
                          </a:rPr>
                          <m:t>2</m:t>
                        </m:r>
                      </m:sup>
                    </m:sSup>
                    <m:f>
                      <m:fPr>
                        <m:ctrlPr>
                          <a:rPr lang="en-GB" sz="2000" i="1">
                            <a:solidFill>
                              <a:srgbClr val="000000"/>
                            </a:solidFill>
                            <a:latin typeface="Cambria Math" panose="02040503050406030204" pitchFamily="18" charset="0"/>
                          </a:rPr>
                        </m:ctrlPr>
                      </m:fPr>
                      <m:num>
                        <m:r>
                          <m:rPr>
                            <m:sty m:val="p"/>
                          </m:rPr>
                          <a:rPr lang="da-DK" sz="2000">
                            <a:solidFill>
                              <a:srgbClr val="000000"/>
                            </a:solidFill>
                            <a:latin typeface="Cambria Math" panose="02040503050406030204" pitchFamily="18" charset="0"/>
                          </a:rPr>
                          <m:t>b</m:t>
                        </m:r>
                        <m:sSup>
                          <m:sSupPr>
                            <m:ctrlPr>
                              <a:rPr lang="da-DK" sz="2000" i="1">
                                <a:solidFill>
                                  <a:srgbClr val="000000"/>
                                </a:solidFill>
                                <a:latin typeface="Cambria Math" panose="02040503050406030204" pitchFamily="18" charset="0"/>
                              </a:rPr>
                            </m:ctrlPr>
                          </m:sSupPr>
                          <m:e>
                            <m:r>
                              <m:rPr>
                                <m:sty m:val="p"/>
                              </m:rPr>
                              <a:rPr lang="da-DK" sz="2000">
                                <a:solidFill>
                                  <a:srgbClr val="000000"/>
                                </a:solidFill>
                                <a:latin typeface="Cambria Math" panose="02040503050406030204" pitchFamily="18" charset="0"/>
                              </a:rPr>
                              <m:t>h</m:t>
                            </m:r>
                          </m:e>
                          <m:sup>
                            <m:r>
                              <a:rPr lang="da-DK" sz="2000">
                                <a:solidFill>
                                  <a:srgbClr val="000000"/>
                                </a:solidFill>
                                <a:latin typeface="Cambria Math" panose="02040503050406030204" pitchFamily="18" charset="0"/>
                              </a:rPr>
                              <m:t>2</m:t>
                            </m:r>
                          </m:sup>
                        </m:sSup>
                      </m:num>
                      <m:den>
                        <m:r>
                          <m:rPr>
                            <m:sty m:val="p"/>
                          </m:rPr>
                          <a:rPr lang="da-DK" sz="2000">
                            <a:solidFill>
                              <a:srgbClr val="000000"/>
                            </a:solidFill>
                            <a:latin typeface="Cambria Math" panose="02040503050406030204" pitchFamily="18" charset="0"/>
                          </a:rPr>
                          <m:t>b</m:t>
                        </m:r>
                        <m:sSup>
                          <m:sSupPr>
                            <m:ctrlPr>
                              <a:rPr lang="da-DK" sz="2000" i="1">
                                <a:solidFill>
                                  <a:srgbClr val="000000"/>
                                </a:solidFill>
                                <a:latin typeface="Cambria Math" panose="02040503050406030204" pitchFamily="18" charset="0"/>
                              </a:rPr>
                            </m:ctrlPr>
                          </m:sSupPr>
                          <m:e>
                            <m:r>
                              <m:rPr>
                                <m:sty m:val="p"/>
                              </m:rPr>
                              <a:rPr lang="da-DK" sz="2000">
                                <a:solidFill>
                                  <a:srgbClr val="000000"/>
                                </a:solidFill>
                                <a:latin typeface="Cambria Math" panose="02040503050406030204" pitchFamily="18" charset="0"/>
                              </a:rPr>
                              <m:t>h</m:t>
                            </m:r>
                          </m:e>
                          <m:sup>
                            <m:r>
                              <a:rPr lang="da-DK" sz="2000">
                                <a:solidFill>
                                  <a:srgbClr val="000000"/>
                                </a:solidFill>
                                <a:latin typeface="Cambria Math" panose="02040503050406030204" pitchFamily="18" charset="0"/>
                              </a:rPr>
                              <m:t>2</m:t>
                            </m:r>
                          </m:sup>
                        </m:sSup>
                        <m:r>
                          <a:rPr lang="da-DK" sz="2000">
                            <a:solidFill>
                              <a:srgbClr val="000000"/>
                            </a:solidFill>
                            <a:latin typeface="Cambria Math" panose="02040503050406030204" pitchFamily="18" charset="0"/>
                          </a:rPr>
                          <m:t>+</m:t>
                        </m:r>
                        <m:f>
                          <m:fPr>
                            <m:ctrlPr>
                              <a:rPr lang="da-DK" sz="2000" i="1">
                                <a:solidFill>
                                  <a:srgbClr val="000000"/>
                                </a:solidFill>
                                <a:latin typeface="Cambria Math" panose="02040503050406030204" pitchFamily="18" charset="0"/>
                              </a:rPr>
                            </m:ctrlPr>
                          </m:fPr>
                          <m:num>
                            <m:sSub>
                              <m:sSubPr>
                                <m:ctrlPr>
                                  <a:rPr lang="da-DK" sz="2000" i="1">
                                    <a:solidFill>
                                      <a:srgbClr val="000000"/>
                                    </a:solidFill>
                                    <a:latin typeface="Cambria Math" panose="02040503050406030204" pitchFamily="18" charset="0"/>
                                  </a:rPr>
                                </m:ctrlPr>
                              </m:sSubPr>
                              <m:e>
                                <m:r>
                                  <a:rPr lang="da-DK" sz="2000" i="1">
                                    <a:solidFill>
                                      <a:srgbClr val="000000"/>
                                    </a:solidFill>
                                    <a:latin typeface="Cambria Math" panose="02040503050406030204" pitchFamily="18" charset="0"/>
                                  </a:rPr>
                                  <m:t>𝑀</m:t>
                                </m:r>
                              </m:e>
                              <m:sub>
                                <m:r>
                                  <a:rPr lang="da-DK" sz="2000" i="1">
                                    <a:solidFill>
                                      <a:srgbClr val="000000"/>
                                    </a:solidFill>
                                    <a:latin typeface="Cambria Math" panose="02040503050406030204" pitchFamily="18" charset="0"/>
                                  </a:rPr>
                                  <m:t>𝑒</m:t>
                                </m:r>
                              </m:sub>
                            </m:sSub>
                          </m:num>
                          <m:den>
                            <m:r>
                              <m:rPr>
                                <m:sty m:val="p"/>
                              </m:rPr>
                              <a:rPr lang="da-DK" sz="2000">
                                <a:solidFill>
                                  <a:srgbClr val="000000"/>
                                </a:solidFill>
                                <a:latin typeface="Cambria Math" panose="02040503050406030204" pitchFamily="18" charset="0"/>
                              </a:rPr>
                              <m:t>N</m:t>
                            </m:r>
                          </m:den>
                        </m:f>
                      </m:den>
                    </m:f>
                  </m:oMath>
                </a14:m>
                <a:r>
                  <a:rPr lang="en-US" sz="2000" dirty="0" smtClean="0"/>
                  <a:t> </a:t>
                </a:r>
                <a:endParaRPr lang="en-US" sz="2000" dirty="0"/>
              </a:p>
              <a:p>
                <a:endParaRPr lang="da-DK" sz="2000" b="0" dirty="0" smtClean="0">
                  <a:solidFill>
                    <a:srgbClr val="000000"/>
                  </a:solidFill>
                  <a:latin typeface="Cambria Math" panose="02040503050406030204" pitchFamily="18" charset="0"/>
                </a:endParaRPr>
              </a:p>
              <a:p>
                <a:endParaRPr lang="da-DK" sz="2000" b="0" dirty="0" smtClean="0">
                  <a:solidFill>
                    <a:srgbClr val="000000"/>
                  </a:solidFill>
                  <a:latin typeface="Cambria Math" panose="02040503050406030204" pitchFamily="18" charset="0"/>
                </a:endParaRPr>
              </a:p>
              <a:p>
                <a:endParaRPr lang="da-DK" sz="2000" dirty="0">
                  <a:solidFill>
                    <a:srgbClr val="000000"/>
                  </a:solidFill>
                  <a:latin typeface="Cambria Math" panose="02040503050406030204" pitchFamily="18" charset="0"/>
                </a:endParaRPr>
              </a:p>
              <a:p>
                <a:endParaRPr lang="da-DK" sz="2000" dirty="0" smtClean="0">
                  <a:solidFill>
                    <a:srgbClr val="000000"/>
                  </a:solidFill>
                  <a:latin typeface="Cambria Math" panose="02040503050406030204" pitchFamily="18" charset="0"/>
                </a:endParaRPr>
              </a:p>
              <a:p>
                <a:pPr>
                  <a:spcAft>
                    <a:spcPts val="0"/>
                  </a:spcAft>
                </a:pPr>
                <a:r>
                  <a:rPr lang="en-US" sz="1800" dirty="0" smtClean="0"/>
                  <a:t>h</a:t>
                </a:r>
                <a:r>
                  <a:rPr lang="en-US" sz="1800" baseline="30000" dirty="0" smtClean="0"/>
                  <a:t>2</a:t>
                </a:r>
                <a:r>
                  <a:rPr lang="en-US" sz="1800" dirty="0"/>
                  <a:t> is the heritability of the trait</a:t>
                </a:r>
              </a:p>
              <a:p>
                <a:pPr>
                  <a:spcAft>
                    <a:spcPts val="0"/>
                  </a:spcAft>
                </a:pPr>
                <a:r>
                  <a:rPr lang="en-US" sz="1800" dirty="0"/>
                  <a:t>N is the number of phenotypic observations </a:t>
                </a:r>
              </a:p>
              <a:p>
                <a:pPr>
                  <a:spcAft>
                    <a:spcPts val="0"/>
                  </a:spcAft>
                </a:pPr>
                <a:r>
                  <a:rPr lang="da-DK" sz="1800" dirty="0" smtClean="0"/>
                  <a:t>M </a:t>
                </a:r>
                <a:r>
                  <a:rPr lang="da-DK" sz="1800" dirty="0"/>
                  <a:t>is the </a:t>
                </a:r>
                <a:r>
                  <a:rPr lang="da-DK" sz="1800" dirty="0" err="1"/>
                  <a:t>number</a:t>
                </a:r>
                <a:r>
                  <a:rPr lang="da-DK" sz="1800" dirty="0"/>
                  <a:t> of markers </a:t>
                </a:r>
                <a:r>
                  <a:rPr lang="da-DK" sz="1800" dirty="0" err="1"/>
                  <a:t>used</a:t>
                </a:r>
                <a:r>
                  <a:rPr lang="da-DK" sz="1800" dirty="0"/>
                  <a:t> in the </a:t>
                </a:r>
                <a:r>
                  <a:rPr lang="da-DK" sz="1800" dirty="0" err="1"/>
                  <a:t>analysis</a:t>
                </a:r>
                <a:endParaRPr lang="en-US" sz="1800" dirty="0"/>
              </a:p>
              <a:p>
                <a:pPr>
                  <a:spcAft>
                    <a:spcPts val="0"/>
                  </a:spcAft>
                </a:pPr>
                <a:r>
                  <a:rPr lang="en-US" sz="1800" dirty="0" smtClean="0"/>
                  <a:t>M</a:t>
                </a:r>
                <a:r>
                  <a:rPr lang="en-US" sz="1800" baseline="-25000" dirty="0" smtClean="0"/>
                  <a:t>e</a:t>
                </a:r>
                <a:r>
                  <a:rPr lang="en-US" sz="1800" dirty="0"/>
                  <a:t> is the effective number of chromosome </a:t>
                </a:r>
                <a:r>
                  <a:rPr lang="en-US" sz="1800" dirty="0" smtClean="0"/>
                  <a:t>segments </a:t>
                </a:r>
              </a:p>
              <a:p>
                <a14:m>
                  <m:oMath xmlns:m="http://schemas.openxmlformats.org/officeDocument/2006/math">
                    <m:r>
                      <a:rPr lang="da-DK" sz="1800" i="1">
                        <a:solidFill>
                          <a:srgbClr val="000000"/>
                        </a:solidFill>
                        <a:latin typeface="Cambria Math" panose="02040503050406030204" pitchFamily="18" charset="0"/>
                      </a:rPr>
                      <m:t>𝑏</m:t>
                    </m:r>
                    <m:r>
                      <a:rPr lang="da-DK" sz="1800" i="1">
                        <a:solidFill>
                          <a:srgbClr val="000000"/>
                        </a:solidFill>
                        <a:latin typeface="Cambria Math" panose="02040503050406030204" pitchFamily="18" charset="0"/>
                      </a:rPr>
                      <m:t>=</m:t>
                    </m:r>
                    <m:f>
                      <m:fPr>
                        <m:ctrlPr>
                          <a:rPr lang="da-DK" sz="1800" i="1">
                            <a:solidFill>
                              <a:srgbClr val="000000"/>
                            </a:solidFill>
                            <a:latin typeface="Cambria Math" panose="02040503050406030204" pitchFamily="18" charset="0"/>
                          </a:rPr>
                        </m:ctrlPr>
                      </m:fPr>
                      <m:num>
                        <m:r>
                          <a:rPr lang="da-DK" sz="1800" i="1">
                            <a:solidFill>
                              <a:srgbClr val="000000"/>
                            </a:solidFill>
                            <a:latin typeface="Cambria Math" panose="02040503050406030204" pitchFamily="18" charset="0"/>
                          </a:rPr>
                          <m:t>𝑀</m:t>
                        </m:r>
                      </m:num>
                      <m:den>
                        <m:r>
                          <m:rPr>
                            <m:sty m:val="p"/>
                          </m:rPr>
                          <a:rPr lang="da-DK" sz="1800">
                            <a:solidFill>
                              <a:srgbClr val="000000"/>
                            </a:solidFill>
                            <a:latin typeface="Cambria Math" panose="02040503050406030204" pitchFamily="18" charset="0"/>
                          </a:rPr>
                          <m:t>M</m:t>
                        </m:r>
                        <m:r>
                          <a:rPr lang="da-DK" sz="1800">
                            <a:solidFill>
                              <a:srgbClr val="000000"/>
                            </a:solidFill>
                            <a:latin typeface="Cambria Math" panose="02040503050406030204" pitchFamily="18" charset="0"/>
                          </a:rPr>
                          <m:t>+</m:t>
                        </m:r>
                        <m:sSub>
                          <m:sSubPr>
                            <m:ctrlPr>
                              <a:rPr lang="da-DK" sz="1800" i="1">
                                <a:solidFill>
                                  <a:srgbClr val="000000"/>
                                </a:solidFill>
                                <a:latin typeface="Cambria Math" panose="02040503050406030204" pitchFamily="18" charset="0"/>
                              </a:rPr>
                            </m:ctrlPr>
                          </m:sSubPr>
                          <m:e>
                            <m:r>
                              <a:rPr lang="da-DK" sz="1800" i="1">
                                <a:solidFill>
                                  <a:srgbClr val="000000"/>
                                </a:solidFill>
                                <a:latin typeface="Cambria Math" panose="02040503050406030204" pitchFamily="18" charset="0"/>
                              </a:rPr>
                              <m:t>𝑀</m:t>
                            </m:r>
                          </m:e>
                          <m:sub>
                            <m:r>
                              <a:rPr lang="da-DK" sz="1800" i="1">
                                <a:solidFill>
                                  <a:srgbClr val="000000"/>
                                </a:solidFill>
                                <a:latin typeface="Cambria Math" panose="02040503050406030204" pitchFamily="18" charset="0"/>
                              </a:rPr>
                              <m:t>𝑒</m:t>
                            </m:r>
                          </m:sub>
                        </m:sSub>
                      </m:den>
                    </m:f>
                  </m:oMath>
                </a14:m>
                <a:r>
                  <a:rPr lang="en-US" sz="1800" dirty="0"/>
                  <a:t> is the proportion of genetic variance captured by markers</a:t>
                </a:r>
                <a:endParaRPr lang="en-US" sz="1800" dirty="0">
                  <a:solidFill>
                    <a:srgbClr val="000000"/>
                  </a:solidFill>
                  <a:latin typeface="AU Passata"/>
                </a:endParaRPr>
              </a:p>
              <a:p>
                <a:endParaRPr lang="da-DK" sz="1800" b="0" dirty="0" smtClean="0">
                  <a:solidFill>
                    <a:srgbClr val="000000"/>
                  </a:solidFill>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399394" y="1219200"/>
                <a:ext cx="7754006" cy="5590826"/>
              </a:xfrm>
              <a:prstGeom prst="rect">
                <a:avLst/>
              </a:prstGeom>
              <a:blipFill>
                <a:blip r:embed="rId4"/>
                <a:stretch>
                  <a:fillRect l="-865" t="-545"/>
                </a:stretch>
              </a:blipFill>
            </p:spPr>
            <p:txBody>
              <a:bodyPr/>
              <a:lstStyle/>
              <a:p>
                <a:r>
                  <a:rPr lang="en-US">
                    <a:noFill/>
                  </a:rPr>
                  <a:t> </a:t>
                </a:r>
              </a:p>
            </p:txBody>
          </p:sp>
        </mc:Fallback>
      </mc:AlternateContent>
      <p:sp>
        <p:nvSpPr>
          <p:cNvPr id="18" name="Rectangle 17"/>
          <p:cNvSpPr/>
          <p:nvPr/>
        </p:nvSpPr>
        <p:spPr>
          <a:xfrm>
            <a:off x="6019800" y="5105400"/>
            <a:ext cx="3124200" cy="830997"/>
          </a:xfrm>
          <a:prstGeom prst="rect">
            <a:avLst/>
          </a:prstGeom>
        </p:spPr>
        <p:txBody>
          <a:bodyPr wrap="square">
            <a:spAutoFit/>
          </a:bodyPr>
          <a:lstStyle/>
          <a:p>
            <a:pPr lvl="0">
              <a:spcAft>
                <a:spcPts val="0"/>
              </a:spcAft>
            </a:pPr>
            <a:r>
              <a:rPr lang="da-DK" sz="1600" dirty="0">
                <a:solidFill>
                  <a:srgbClr val="000000"/>
                </a:solidFill>
                <a:latin typeface="AU Passata"/>
              </a:rPr>
              <a:t>(Lee et al. </a:t>
            </a:r>
            <a:r>
              <a:rPr lang="da-DK" sz="1600" dirty="0" smtClean="0">
                <a:solidFill>
                  <a:srgbClr val="000000"/>
                </a:solidFill>
                <a:latin typeface="AU Passata"/>
              </a:rPr>
              <a:t>2017a,</a:t>
            </a:r>
            <a:r>
              <a:rPr lang="da-DK" sz="1600" dirty="0">
                <a:solidFill>
                  <a:srgbClr val="000000"/>
                </a:solidFill>
                <a:latin typeface="AU Passata"/>
              </a:rPr>
              <a:t> </a:t>
            </a:r>
            <a:endParaRPr lang="da-DK" sz="1600" dirty="0" smtClean="0">
              <a:solidFill>
                <a:srgbClr val="000000"/>
              </a:solidFill>
              <a:latin typeface="AU Passata"/>
            </a:endParaRPr>
          </a:p>
          <a:p>
            <a:pPr lvl="0">
              <a:spcAft>
                <a:spcPts val="0"/>
              </a:spcAft>
            </a:pPr>
            <a:r>
              <a:rPr lang="da-DK" sz="1600" dirty="0" smtClean="0">
                <a:solidFill>
                  <a:srgbClr val="000000"/>
                </a:solidFill>
                <a:latin typeface="AU Passata"/>
              </a:rPr>
              <a:t>Lee </a:t>
            </a:r>
            <a:r>
              <a:rPr lang="da-DK" sz="1600" dirty="0">
                <a:solidFill>
                  <a:srgbClr val="000000"/>
                </a:solidFill>
                <a:latin typeface="AU Passata"/>
              </a:rPr>
              <a:t>et al. </a:t>
            </a:r>
            <a:r>
              <a:rPr lang="da-DK" sz="1600" dirty="0" smtClean="0">
                <a:solidFill>
                  <a:srgbClr val="000000"/>
                </a:solidFill>
                <a:latin typeface="AU Passata"/>
              </a:rPr>
              <a:t>2017b, </a:t>
            </a:r>
          </a:p>
          <a:p>
            <a:pPr lvl="0">
              <a:spcAft>
                <a:spcPts val="0"/>
              </a:spcAft>
            </a:pPr>
            <a:r>
              <a:rPr lang="da-DK" sz="1600" dirty="0" smtClean="0">
                <a:solidFill>
                  <a:srgbClr val="000000"/>
                </a:solidFill>
                <a:latin typeface="AU Passata"/>
              </a:rPr>
              <a:t>van </a:t>
            </a:r>
            <a:r>
              <a:rPr lang="da-DK" sz="1600" dirty="0" err="1">
                <a:solidFill>
                  <a:srgbClr val="000000"/>
                </a:solidFill>
                <a:latin typeface="AU Passata"/>
              </a:rPr>
              <a:t>Rheenen</a:t>
            </a:r>
            <a:r>
              <a:rPr lang="da-DK" sz="1600" dirty="0">
                <a:solidFill>
                  <a:srgbClr val="000000"/>
                </a:solidFill>
                <a:latin typeface="AU Passata"/>
              </a:rPr>
              <a:t> et al. 2019)</a:t>
            </a:r>
            <a:endParaRPr lang="en-US" sz="1600" dirty="0">
              <a:solidFill>
                <a:srgbClr val="000000"/>
              </a:solidFill>
              <a:latin typeface="AU Passata"/>
            </a:endParaRPr>
          </a:p>
        </p:txBody>
      </p:sp>
    </p:spTree>
    <p:extLst>
      <p:ext uri="{BB962C8B-B14F-4D97-AF65-F5344CB8AC3E}">
        <p14:creationId xmlns:p14="http://schemas.microsoft.com/office/powerpoint/2010/main" val="2949125201"/>
      </p:ext>
    </p:extLst>
  </p:cSld>
  <p:clrMapOvr>
    <a:masterClrMapping/>
  </p:clrMapOvr>
  <p:transition advClick="0"/>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954107"/>
          </a:xfrm>
          <a:prstGeom prst="rect">
            <a:avLst/>
          </a:prstGeom>
          <a:noFill/>
          <a:ln w="9525">
            <a:noFill/>
            <a:miter lim="800000"/>
            <a:headEnd/>
            <a:tailEnd/>
          </a:ln>
        </p:spPr>
        <p:txBody>
          <a:bodyPr wrap="square">
            <a:spAutoFit/>
          </a:bodyPr>
          <a:lstStyle/>
          <a:p>
            <a:pPr lvl="0" algn="ctr" defTabSz="209550">
              <a:spcAft>
                <a:spcPts val="0"/>
              </a:spcAft>
              <a:defRPr/>
            </a:pPr>
            <a:r>
              <a:rPr lang="en-US" sz="2800" dirty="0">
                <a:solidFill>
                  <a:srgbClr val="000000"/>
                </a:solidFill>
                <a:latin typeface="AU Passata"/>
              </a:rPr>
              <a:t>Methods for Evaluating Polygenic Risk Scores</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mc:AlternateContent xmlns:mc="http://schemas.openxmlformats.org/markup-compatibility/2006" xmlns:a14="http://schemas.microsoft.com/office/drawing/2010/main">
        <mc:Choice Requires="a14">
          <p:sp>
            <p:nvSpPr>
              <p:cNvPr id="15" name="Rectangle 14"/>
              <p:cNvSpPr/>
              <p:nvPr/>
            </p:nvSpPr>
            <p:spPr>
              <a:xfrm>
                <a:off x="399394" y="1219200"/>
                <a:ext cx="6207020" cy="5693866"/>
              </a:xfrm>
              <a:prstGeom prst="rect">
                <a:avLst/>
              </a:prstGeom>
            </p:spPr>
            <p:txBody>
              <a:bodyPr wrap="none">
                <a:spAutoFit/>
              </a:bodyPr>
              <a:lstStyle/>
              <a:p>
                <a:r>
                  <a:rPr lang="en-US" sz="2000" dirty="0" smtClean="0">
                    <a:solidFill>
                      <a:srgbClr val="000000"/>
                    </a:solidFill>
                    <a:latin typeface="AU Passata"/>
                  </a:rPr>
                  <a:t>Expected AUC </a:t>
                </a:r>
                <a:r>
                  <a:rPr lang="en-US" sz="2000" dirty="0">
                    <a:solidFill>
                      <a:srgbClr val="000000"/>
                    </a:solidFill>
                    <a:latin typeface="AU Passata"/>
                  </a:rPr>
                  <a:t>explained by SNPs </a:t>
                </a:r>
                <a:r>
                  <a:rPr lang="en-US" sz="2000" dirty="0" smtClean="0">
                    <a:solidFill>
                      <a:srgbClr val="000000"/>
                    </a:solidFill>
                    <a:latin typeface="AU Passata"/>
                  </a:rPr>
                  <a:t>for </a:t>
                </a:r>
                <a:r>
                  <a:rPr lang="en-US" sz="2000" dirty="0">
                    <a:solidFill>
                      <a:srgbClr val="000000"/>
                    </a:solidFill>
                    <a:latin typeface="AU Passata"/>
                  </a:rPr>
                  <a:t>a disease </a:t>
                </a:r>
                <a:r>
                  <a:rPr lang="en-US" sz="2000" dirty="0" smtClean="0">
                    <a:solidFill>
                      <a:srgbClr val="000000"/>
                    </a:solidFill>
                    <a:latin typeface="AU Passata"/>
                  </a:rPr>
                  <a:t>trait:</a:t>
                </a:r>
                <a:endParaRPr lang="da-DK" sz="2000" dirty="0">
                  <a:solidFill>
                    <a:srgbClr val="000000"/>
                  </a:solidFill>
                  <a:latin typeface="AU Passata"/>
                </a:endParaRPr>
              </a:p>
              <a:p>
                <a:endParaRPr lang="en-US" sz="2000" dirty="0" smtClean="0">
                  <a:solidFill>
                    <a:srgbClr val="000000"/>
                  </a:solidFill>
                  <a:latin typeface="AU Passata"/>
                </a:endParaRPr>
              </a:p>
              <a:p>
                <a:endParaRPr lang="da-DK" sz="2000" dirty="0" smtClean="0">
                  <a:solidFill>
                    <a:srgbClr val="000000"/>
                  </a:solidFill>
                  <a:latin typeface="Cambria Math" panose="02040503050406030204" pitchFamily="18" charset="0"/>
                </a:endParaRPr>
              </a:p>
              <a:p>
                <a:endParaRPr lang="da-DK" sz="2000" dirty="0">
                  <a:solidFill>
                    <a:srgbClr val="000000"/>
                  </a:solidFill>
                  <a:latin typeface="Cambria Math" panose="02040503050406030204" pitchFamily="18" charset="0"/>
                </a:endParaRPr>
              </a:p>
              <a:p>
                <a:endParaRPr lang="da-DK" sz="2000" dirty="0" smtClean="0">
                  <a:solidFill>
                    <a:srgbClr val="000000"/>
                  </a:solidFill>
                  <a:latin typeface="Cambria Math" panose="02040503050406030204" pitchFamily="18" charset="0"/>
                </a:endParaRPr>
              </a:p>
              <a:p>
                <a14:m>
                  <m:oMath xmlns:m="http://schemas.openxmlformats.org/officeDocument/2006/math">
                    <m:r>
                      <m:rPr>
                        <m:sty m:val="p"/>
                      </m:rPr>
                      <a:rPr lang="da-DK" sz="2000" b="0" i="0" smtClean="0">
                        <a:solidFill>
                          <a:srgbClr val="000000"/>
                        </a:solidFill>
                        <a:latin typeface="Cambria Math" panose="02040503050406030204" pitchFamily="18" charset="0"/>
                      </a:rPr>
                      <m:t>AUC</m:t>
                    </m:r>
                    <m:r>
                      <a:rPr lang="en-GB" sz="2000">
                        <a:solidFill>
                          <a:srgbClr val="000000"/>
                        </a:solidFill>
                        <a:latin typeface="Cambria Math" panose="02040503050406030204" pitchFamily="18" charset="0"/>
                      </a:rPr>
                      <m:t>=</m:t>
                    </m:r>
                    <m:sSup>
                      <m:sSupPr>
                        <m:ctrlPr>
                          <a:rPr lang="da-DK" sz="2000" i="1">
                            <a:solidFill>
                              <a:srgbClr val="000000"/>
                            </a:solidFill>
                            <a:latin typeface="Cambria Math" panose="02040503050406030204" pitchFamily="18" charset="0"/>
                          </a:rPr>
                        </m:ctrlPr>
                      </m:sSupPr>
                      <m:e>
                        <m:r>
                          <a:rPr lang="da-DK" sz="2000" b="0" i="1" smtClean="0">
                            <a:solidFill>
                              <a:srgbClr val="000000"/>
                            </a:solidFill>
                            <a:latin typeface="Cambria Math" panose="02040503050406030204" pitchFamily="18" charset="0"/>
                          </a:rPr>
                          <m:t>𝑓</m:t>
                        </m:r>
                        <m:r>
                          <a:rPr lang="da-DK" sz="2000" b="0" i="1" smtClean="0">
                            <a:solidFill>
                              <a:srgbClr val="000000"/>
                            </a:solidFill>
                            <a:latin typeface="Cambria Math" panose="02040503050406030204" pitchFamily="18" charset="0"/>
                          </a:rPr>
                          <m:t>(</m:t>
                        </m:r>
                        <m:r>
                          <m:rPr>
                            <m:sty m:val="p"/>
                          </m:rPr>
                          <a:rPr lang="da-DK" sz="2000">
                            <a:solidFill>
                              <a:srgbClr val="000000"/>
                            </a:solidFill>
                            <a:latin typeface="Cambria Math" panose="02040503050406030204" pitchFamily="18" charset="0"/>
                          </a:rPr>
                          <m:t>h</m:t>
                        </m:r>
                      </m:e>
                      <m:sup>
                        <m:r>
                          <a:rPr lang="da-DK" sz="2000">
                            <a:solidFill>
                              <a:srgbClr val="000000"/>
                            </a:solidFill>
                            <a:latin typeface="Cambria Math" panose="02040503050406030204" pitchFamily="18" charset="0"/>
                          </a:rPr>
                          <m:t>2</m:t>
                        </m:r>
                      </m:sup>
                    </m:sSup>
                    <m:r>
                      <a:rPr lang="da-DK" sz="2000" b="0" i="1" smtClean="0">
                        <a:solidFill>
                          <a:srgbClr val="000000"/>
                        </a:solidFill>
                        <a:latin typeface="Cambria Math" panose="02040503050406030204" pitchFamily="18" charset="0"/>
                      </a:rPr>
                      <m:t>,</m:t>
                    </m:r>
                    <m:r>
                      <a:rPr lang="da-DK" sz="2000" b="0" i="1" smtClean="0">
                        <a:solidFill>
                          <a:srgbClr val="000000"/>
                        </a:solidFill>
                        <a:latin typeface="Cambria Math" panose="02040503050406030204" pitchFamily="18" charset="0"/>
                      </a:rPr>
                      <m:t>𝑁</m:t>
                    </m:r>
                    <m:r>
                      <a:rPr lang="da-DK" sz="2000" b="0" i="1" smtClean="0">
                        <a:solidFill>
                          <a:srgbClr val="000000"/>
                        </a:solidFill>
                        <a:latin typeface="Cambria Math" panose="02040503050406030204" pitchFamily="18" charset="0"/>
                      </a:rPr>
                      <m:t>,</m:t>
                    </m:r>
                    <m:r>
                      <a:rPr lang="da-DK" sz="2000" b="0" i="1" smtClean="0">
                        <a:solidFill>
                          <a:srgbClr val="000000"/>
                        </a:solidFill>
                        <a:latin typeface="Cambria Math" panose="02040503050406030204" pitchFamily="18" charset="0"/>
                      </a:rPr>
                      <m:t>𝑀</m:t>
                    </m:r>
                    <m:r>
                      <a:rPr lang="da-DK" sz="2000" b="0" i="1" smtClean="0">
                        <a:solidFill>
                          <a:srgbClr val="000000"/>
                        </a:solidFill>
                        <a:latin typeface="Cambria Math" panose="02040503050406030204" pitchFamily="18" charset="0"/>
                      </a:rPr>
                      <m:t>,</m:t>
                    </m:r>
                    <m:sSub>
                      <m:sSubPr>
                        <m:ctrlPr>
                          <a:rPr lang="da-DK" sz="2000" i="1">
                            <a:solidFill>
                              <a:srgbClr val="000000"/>
                            </a:solidFill>
                            <a:latin typeface="Cambria Math" panose="02040503050406030204" pitchFamily="18" charset="0"/>
                          </a:rPr>
                        </m:ctrlPr>
                      </m:sSubPr>
                      <m:e>
                        <m:r>
                          <a:rPr lang="da-DK" sz="2000" i="1">
                            <a:solidFill>
                              <a:srgbClr val="000000"/>
                            </a:solidFill>
                            <a:latin typeface="Cambria Math" panose="02040503050406030204" pitchFamily="18" charset="0"/>
                          </a:rPr>
                          <m:t>𝑀</m:t>
                        </m:r>
                      </m:e>
                      <m:sub>
                        <m:r>
                          <a:rPr lang="da-DK" sz="2000" i="1">
                            <a:solidFill>
                              <a:srgbClr val="000000"/>
                            </a:solidFill>
                            <a:latin typeface="Cambria Math" panose="02040503050406030204" pitchFamily="18" charset="0"/>
                          </a:rPr>
                          <m:t>𝑒</m:t>
                        </m:r>
                      </m:sub>
                    </m:sSub>
                    <m:r>
                      <a:rPr lang="da-DK" sz="2000" b="0" i="1" smtClean="0">
                        <a:solidFill>
                          <a:srgbClr val="000000"/>
                        </a:solidFill>
                        <a:latin typeface="Cambria Math" panose="02040503050406030204" pitchFamily="18" charset="0"/>
                      </a:rPr>
                      <m:t>,</m:t>
                    </m:r>
                    <m:r>
                      <a:rPr lang="da-DK" sz="2000" b="0" i="1" smtClean="0">
                        <a:solidFill>
                          <a:srgbClr val="000000"/>
                        </a:solidFill>
                        <a:latin typeface="Cambria Math" panose="02040503050406030204" pitchFamily="18" charset="0"/>
                      </a:rPr>
                      <m:t>𝐾</m:t>
                    </m:r>
                    <m:r>
                      <a:rPr lang="da-DK" sz="2000" b="0" i="1" smtClean="0">
                        <a:solidFill>
                          <a:srgbClr val="000000"/>
                        </a:solidFill>
                        <a:latin typeface="Cambria Math" panose="02040503050406030204" pitchFamily="18" charset="0"/>
                      </a:rPr>
                      <m:t>,</m:t>
                    </m:r>
                    <m:r>
                      <a:rPr lang="da-DK" sz="2000" b="0" i="1" smtClean="0">
                        <a:solidFill>
                          <a:srgbClr val="000000"/>
                        </a:solidFill>
                        <a:latin typeface="Cambria Math" panose="02040503050406030204" pitchFamily="18" charset="0"/>
                      </a:rPr>
                      <m:t>𝑃</m:t>
                    </m:r>
                    <m:r>
                      <a:rPr lang="da-DK" sz="2000" b="0" i="1" smtClean="0">
                        <a:solidFill>
                          <a:srgbClr val="000000"/>
                        </a:solidFill>
                        <a:latin typeface="Cambria Math" panose="02040503050406030204" pitchFamily="18" charset="0"/>
                      </a:rPr>
                      <m:t>)</m:t>
                    </m:r>
                  </m:oMath>
                </a14:m>
                <a:r>
                  <a:rPr lang="en-US" sz="2000" dirty="0" smtClean="0"/>
                  <a:t> </a:t>
                </a:r>
                <a:endParaRPr lang="en-US" sz="2000" dirty="0"/>
              </a:p>
              <a:p>
                <a:endParaRPr lang="da-DK" sz="2000" b="0" dirty="0" smtClean="0">
                  <a:solidFill>
                    <a:srgbClr val="000000"/>
                  </a:solidFill>
                  <a:latin typeface="Cambria Math" panose="02040503050406030204" pitchFamily="18" charset="0"/>
                </a:endParaRPr>
              </a:p>
              <a:p>
                <a:endParaRPr lang="da-DK" sz="2000" b="0" dirty="0" smtClean="0">
                  <a:solidFill>
                    <a:srgbClr val="000000"/>
                  </a:solidFill>
                  <a:latin typeface="Cambria Math" panose="02040503050406030204" pitchFamily="18" charset="0"/>
                </a:endParaRPr>
              </a:p>
              <a:p>
                <a:endParaRPr lang="da-DK" sz="2000" dirty="0" smtClean="0">
                  <a:solidFill>
                    <a:srgbClr val="000000"/>
                  </a:solidFill>
                  <a:latin typeface="Cambria Math" panose="02040503050406030204" pitchFamily="18" charset="0"/>
                </a:endParaRPr>
              </a:p>
              <a:p>
                <a:endParaRPr lang="da-DK" sz="2000" dirty="0" smtClean="0">
                  <a:solidFill>
                    <a:srgbClr val="000000"/>
                  </a:solidFill>
                  <a:latin typeface="Cambria Math" panose="02040503050406030204" pitchFamily="18" charset="0"/>
                </a:endParaRPr>
              </a:p>
              <a:p>
                <a:endParaRPr lang="da-DK" sz="2000" dirty="0">
                  <a:solidFill>
                    <a:srgbClr val="000000"/>
                  </a:solidFill>
                  <a:latin typeface="Cambria Math" panose="02040503050406030204" pitchFamily="18" charset="0"/>
                </a:endParaRPr>
              </a:p>
              <a:p>
                <a:pPr>
                  <a:spcAft>
                    <a:spcPts val="0"/>
                  </a:spcAft>
                </a:pPr>
                <a:r>
                  <a:rPr lang="en-US" sz="1800" dirty="0" smtClean="0"/>
                  <a:t>h</a:t>
                </a:r>
                <a:r>
                  <a:rPr lang="en-US" sz="1800" baseline="30000" dirty="0" smtClean="0"/>
                  <a:t>2</a:t>
                </a:r>
                <a:r>
                  <a:rPr lang="en-US" sz="1800" dirty="0"/>
                  <a:t> is the heritability of the trait</a:t>
                </a:r>
              </a:p>
              <a:p>
                <a:pPr>
                  <a:spcAft>
                    <a:spcPts val="0"/>
                  </a:spcAft>
                </a:pPr>
                <a:r>
                  <a:rPr lang="en-US" sz="1800" dirty="0"/>
                  <a:t>N is the number of phenotypic observations </a:t>
                </a:r>
              </a:p>
              <a:p>
                <a:pPr>
                  <a:spcAft>
                    <a:spcPts val="0"/>
                  </a:spcAft>
                </a:pPr>
                <a:r>
                  <a:rPr lang="da-DK" sz="1800" dirty="0"/>
                  <a:t>M is the </a:t>
                </a:r>
                <a:r>
                  <a:rPr lang="da-DK" sz="1800" dirty="0" err="1"/>
                  <a:t>number</a:t>
                </a:r>
                <a:r>
                  <a:rPr lang="da-DK" sz="1800" dirty="0"/>
                  <a:t> of markers </a:t>
                </a:r>
                <a:r>
                  <a:rPr lang="da-DK" sz="1800" dirty="0" err="1"/>
                  <a:t>used</a:t>
                </a:r>
                <a:r>
                  <a:rPr lang="da-DK" sz="1800" dirty="0"/>
                  <a:t> in the </a:t>
                </a:r>
                <a:r>
                  <a:rPr lang="da-DK" sz="1800" dirty="0" err="1" smtClean="0"/>
                  <a:t>analysis</a:t>
                </a:r>
                <a:r>
                  <a:rPr lang="da-DK" sz="1800" dirty="0" smtClean="0"/>
                  <a:t> (1M)</a:t>
                </a:r>
                <a:endParaRPr lang="en-US" sz="1800" dirty="0"/>
              </a:p>
              <a:p>
                <a:pPr>
                  <a:spcAft>
                    <a:spcPts val="0"/>
                  </a:spcAft>
                </a:pPr>
                <a:r>
                  <a:rPr lang="en-US" sz="1800" dirty="0" smtClean="0"/>
                  <a:t>M</a:t>
                </a:r>
                <a:r>
                  <a:rPr lang="en-US" sz="1800" baseline="-25000" dirty="0" smtClean="0"/>
                  <a:t>e</a:t>
                </a:r>
                <a:r>
                  <a:rPr lang="en-US" sz="1800" dirty="0"/>
                  <a:t> is the effective number of chromosome </a:t>
                </a:r>
                <a:r>
                  <a:rPr lang="en-US" sz="1800" dirty="0" smtClean="0"/>
                  <a:t>segments (50K) </a:t>
                </a:r>
              </a:p>
              <a:p>
                <a:pPr>
                  <a:spcAft>
                    <a:spcPts val="0"/>
                  </a:spcAft>
                </a:pPr>
                <a:r>
                  <a:rPr lang="en-US" sz="1800" dirty="0" smtClean="0"/>
                  <a:t>K </a:t>
                </a:r>
                <a:r>
                  <a:rPr lang="en-US" sz="1800" dirty="0"/>
                  <a:t>is prevalence of target </a:t>
                </a:r>
                <a:r>
                  <a:rPr lang="en-US" sz="1800" dirty="0" smtClean="0"/>
                  <a:t>trait (0.1)</a:t>
                </a:r>
                <a:endParaRPr lang="en-US" sz="1800" dirty="0"/>
              </a:p>
              <a:p>
                <a:pPr>
                  <a:spcAft>
                    <a:spcPts val="0"/>
                  </a:spcAft>
                </a:pPr>
                <a:r>
                  <a:rPr lang="en-US" sz="1800" dirty="0" smtClean="0"/>
                  <a:t>P </a:t>
                </a:r>
                <a:r>
                  <a:rPr lang="en-US" sz="1800" dirty="0"/>
                  <a:t>is case-control proportion of target </a:t>
                </a:r>
                <a:r>
                  <a:rPr lang="en-US" sz="1800" dirty="0" smtClean="0"/>
                  <a:t>trait (0.5)</a:t>
                </a:r>
                <a:endParaRPr lang="en-US" sz="1800" dirty="0"/>
              </a:p>
              <a:p>
                <a:pPr>
                  <a:spcAft>
                    <a:spcPts val="0"/>
                  </a:spcAft>
                </a:pPr>
                <a:endParaRPr lang="en-US" sz="1800" dirty="0"/>
              </a:p>
              <a:p>
                <a:endParaRPr lang="da-DK" sz="1800" b="0" dirty="0" smtClean="0">
                  <a:solidFill>
                    <a:srgbClr val="000000"/>
                  </a:solidFill>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399394" y="1219200"/>
                <a:ext cx="6207020" cy="5693866"/>
              </a:xfrm>
              <a:prstGeom prst="rect">
                <a:avLst/>
              </a:prstGeom>
              <a:blipFill>
                <a:blip r:embed="rId3"/>
                <a:stretch>
                  <a:fillRect l="-1081" t="-535"/>
                </a:stretch>
              </a:blipFill>
            </p:spPr>
            <p:txBody>
              <a:bodyPr/>
              <a:lstStyle/>
              <a:p>
                <a:r>
                  <a:rPr lang="en-US">
                    <a:noFill/>
                  </a:rPr>
                  <a:t> </a:t>
                </a:r>
              </a:p>
            </p:txBody>
          </p:sp>
        </mc:Fallback>
      </mc:AlternateContent>
      <p:sp>
        <p:nvSpPr>
          <p:cNvPr id="18" name="Rectangle 17"/>
          <p:cNvSpPr/>
          <p:nvPr/>
        </p:nvSpPr>
        <p:spPr>
          <a:xfrm>
            <a:off x="6629400" y="5063074"/>
            <a:ext cx="2743200" cy="830997"/>
          </a:xfrm>
          <a:prstGeom prst="rect">
            <a:avLst/>
          </a:prstGeom>
        </p:spPr>
        <p:txBody>
          <a:bodyPr wrap="square">
            <a:spAutoFit/>
          </a:bodyPr>
          <a:lstStyle/>
          <a:p>
            <a:pPr lvl="0">
              <a:spcAft>
                <a:spcPts val="0"/>
              </a:spcAft>
            </a:pPr>
            <a:r>
              <a:rPr lang="da-DK" sz="1600" dirty="0">
                <a:solidFill>
                  <a:srgbClr val="000000"/>
                </a:solidFill>
                <a:latin typeface="AU Passata"/>
              </a:rPr>
              <a:t>(Lee et al. 2017a, </a:t>
            </a:r>
          </a:p>
          <a:p>
            <a:pPr lvl="0">
              <a:spcAft>
                <a:spcPts val="0"/>
              </a:spcAft>
            </a:pPr>
            <a:r>
              <a:rPr lang="da-DK" sz="1600" dirty="0">
                <a:solidFill>
                  <a:srgbClr val="000000"/>
                </a:solidFill>
                <a:latin typeface="AU Passata"/>
              </a:rPr>
              <a:t>Lee et al. 2017b, </a:t>
            </a:r>
          </a:p>
          <a:p>
            <a:pPr lvl="0">
              <a:spcAft>
                <a:spcPts val="0"/>
              </a:spcAft>
            </a:pPr>
            <a:r>
              <a:rPr lang="da-DK" sz="1600" dirty="0">
                <a:solidFill>
                  <a:srgbClr val="000000"/>
                </a:solidFill>
                <a:latin typeface="AU Passata"/>
              </a:rPr>
              <a:t>van </a:t>
            </a:r>
            <a:r>
              <a:rPr lang="da-DK" sz="1600" dirty="0" err="1">
                <a:solidFill>
                  <a:srgbClr val="000000"/>
                </a:solidFill>
                <a:latin typeface="AU Passata"/>
              </a:rPr>
              <a:t>Rheenen</a:t>
            </a:r>
            <a:r>
              <a:rPr lang="da-DK" sz="1600" dirty="0">
                <a:solidFill>
                  <a:srgbClr val="000000"/>
                </a:solidFill>
                <a:latin typeface="AU Passata"/>
              </a:rPr>
              <a:t> et al. 2019)</a:t>
            </a:r>
            <a:endParaRPr lang="en-US" sz="1600" dirty="0">
              <a:solidFill>
                <a:srgbClr val="000000"/>
              </a:solidFill>
              <a:latin typeface="AU Passata"/>
            </a:endParaRPr>
          </a:p>
        </p:txBody>
      </p:sp>
      <p:pic>
        <p:nvPicPr>
          <p:cNvPr id="8" name="Picture 7"/>
          <p:cNvPicPr>
            <a:picLocks noChangeAspect="1"/>
          </p:cNvPicPr>
          <p:nvPr/>
        </p:nvPicPr>
        <p:blipFill rotWithShape="1">
          <a:blip r:embed="rId4"/>
          <a:srcRect r="31972" b="37514"/>
          <a:stretch/>
        </p:blipFill>
        <p:spPr>
          <a:xfrm>
            <a:off x="3987475" y="1524000"/>
            <a:ext cx="4775526" cy="3440126"/>
          </a:xfrm>
          <a:prstGeom prst="rect">
            <a:avLst/>
          </a:prstGeom>
        </p:spPr>
      </p:pic>
    </p:spTree>
    <p:extLst>
      <p:ext uri="{BB962C8B-B14F-4D97-AF65-F5344CB8AC3E}">
        <p14:creationId xmlns:p14="http://schemas.microsoft.com/office/powerpoint/2010/main" val="3160107503"/>
      </p:ext>
    </p:extLst>
  </p:cSld>
  <p:clrMapOvr>
    <a:masterClrMapping/>
  </p:clrMapOvr>
  <p:transition advClick="0"/>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46330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da-DK" sz="2800" b="0" i="0" u="none" strike="noStrike" kern="1200" cap="none" spc="0" normalizeH="0" baseline="0" noProof="0" dirty="0" err="1" smtClean="0">
                <a:ln>
                  <a:noFill/>
                </a:ln>
                <a:solidFill>
                  <a:srgbClr val="000000"/>
                </a:solidFill>
                <a:effectLst/>
                <a:uLnTx/>
                <a:uFillTx/>
                <a:latin typeface="AU Passata"/>
                <a:ea typeface="+mn-ea"/>
                <a:cs typeface="+mn-cs"/>
              </a:rPr>
              <a:t>Outline</a:t>
            </a:r>
            <a:endParaRPr kumimoji="0" lang="da-DK" sz="28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Introduction</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to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Scoring</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Data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used</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for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Training/</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Validation</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Individidual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level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or summary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statistic</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data</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Methods </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for Computing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Standard approach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based</a:t>
            </a:r>
            <a:r>
              <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on LD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pruning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thresholding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(P+T)</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Bayesion</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approach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shrinkage</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estimation</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Ldpred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BayesR</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lang="da-DK" sz="1800" noProof="0" dirty="0" smtClean="0">
                <a:solidFill>
                  <a:srgbClr val="333333"/>
                </a:solidFill>
              </a:rPr>
              <a:t>Multiple </a:t>
            </a:r>
            <a:r>
              <a:rPr lang="da-DK" sz="1800" noProof="0" dirty="0" err="1" smtClean="0">
                <a:solidFill>
                  <a:srgbClr val="333333"/>
                </a:solidFill>
              </a:rPr>
              <a:t>trait</a:t>
            </a:r>
            <a:r>
              <a:rPr lang="da-DK" sz="1800" noProof="0" dirty="0" smtClean="0">
                <a:solidFill>
                  <a:srgbClr val="333333"/>
                </a:solidFill>
              </a:rPr>
              <a:t> </a:t>
            </a:r>
            <a:r>
              <a:rPr lang="da-DK" sz="1800" noProof="0" dirty="0" err="1" smtClean="0">
                <a:solidFill>
                  <a:srgbClr val="333333"/>
                </a:solidFill>
              </a:rPr>
              <a:t>approaches</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Methods </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for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Evaluating</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Population or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individual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level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measures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Quantitative</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binary</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traits</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Expected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accuracies</a:t>
            </a:r>
            <a:endPar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Clinical</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Utility of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Scores</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endParaRPr>
          </a:p>
        </p:txBody>
      </p:sp>
    </p:spTree>
    <p:extLst>
      <p:ext uri="{BB962C8B-B14F-4D97-AF65-F5344CB8AC3E}">
        <p14:creationId xmlns:p14="http://schemas.microsoft.com/office/powerpoint/2010/main" val="1372284308"/>
      </p:ext>
    </p:extLst>
  </p:cSld>
  <p:clrMapOvr>
    <a:masterClrMapping/>
  </p:clrMapOvr>
  <p:transition advClick="0"/>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555641"/>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Clinical Utility of Polygenic Risk Scores</a:t>
            </a:r>
          </a:p>
          <a:p>
            <a:pPr marL="0" marR="0" lvl="0" indent="0" algn="ctr" defTabSz="209550" rtl="0" eaLnBrk="1" fontAlgn="base" latinLnBrk="0" hangingPunct="1">
              <a:lnSpc>
                <a:spcPct val="100000"/>
              </a:lnSpc>
              <a:spcBef>
                <a:spcPct val="0"/>
              </a:spcBef>
              <a:spcAft>
                <a:spcPts val="1200"/>
              </a:spcAft>
              <a:buClrTx/>
              <a:buSzTx/>
              <a:buFontTx/>
              <a:buNone/>
              <a:tabLst/>
              <a:defRPr/>
            </a:pP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dirty="0" smtClean="0">
                <a:ln>
                  <a:noFill/>
                </a:ln>
                <a:solidFill>
                  <a:srgbClr val="333333"/>
                </a:solidFill>
                <a:effectLst/>
                <a:uLnTx/>
                <a:uFillTx/>
                <a:latin typeface="AU Passata"/>
                <a:ea typeface="+mn-ea"/>
                <a:cs typeface="+mn-cs"/>
              </a:rPr>
              <a:t>Precision health </a:t>
            </a:r>
            <a:r>
              <a:rPr kumimoji="0" lang="en-US" sz="2200" b="0" i="0" u="sng" strike="noStrike" kern="1200" cap="none" spc="0" normalizeH="0" baseline="0" noProof="0" dirty="0" smtClean="0">
                <a:ln>
                  <a:noFill/>
                </a:ln>
                <a:solidFill>
                  <a:srgbClr val="333333"/>
                </a:solidFill>
                <a:effectLst/>
                <a:uLnTx/>
                <a:uFillTx/>
                <a:latin typeface="AU Passata"/>
                <a:ea typeface="+mn-ea"/>
                <a:cs typeface="+mn-cs"/>
              </a:rPr>
              <a:t>account for differences in people’s genes, environments and lifestyles and formulates treatment and prevention strategies</a:t>
            </a:r>
            <a:r>
              <a:rPr kumimoji="0" lang="en-US" sz="2200" b="0" i="0" u="none" strike="noStrike" kern="1200" cap="none" spc="0" normalizeH="0" baseline="0" noProof="0" dirty="0" smtClean="0">
                <a:ln>
                  <a:noFill/>
                </a:ln>
                <a:solidFill>
                  <a:srgbClr val="333333"/>
                </a:solidFill>
                <a:effectLst/>
                <a:uLnTx/>
                <a:uFillTx/>
                <a:latin typeface="AU Passata"/>
                <a:ea typeface="+mn-ea"/>
                <a:cs typeface="+mn-cs"/>
              </a:rPr>
              <a:t> based on patients’ unique backgrounds and conditions: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333333"/>
              </a:solidFill>
              <a:effectLst/>
              <a:uLnTx/>
              <a:uFillTx/>
              <a:latin typeface="AU Passata"/>
              <a:ea typeface="+mn-ea"/>
              <a:cs typeface="+mn-cs"/>
            </a:endParaRPr>
          </a:p>
          <a:p>
            <a:pPr marL="342900" marR="0" lvl="0" indent="-342900" algn="l" defTabSz="914400" rtl="0" eaLnBrk="1" fontAlgn="base" latinLnBrk="0" hangingPunct="1">
              <a:lnSpc>
                <a:spcPct val="100000"/>
              </a:lnSpc>
              <a:spcBef>
                <a:spcPct val="0"/>
              </a:spcBef>
              <a:spcAft>
                <a:spcPts val="120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Aims to predict disease risk or response to medical treatment based on an individual’s DNA profile (</a:t>
            </a:r>
            <a:r>
              <a:rPr lang="en-US" sz="1800" dirty="0" smtClean="0">
                <a:solidFill>
                  <a:srgbClr val="000000"/>
                </a:solidFill>
              </a:rPr>
              <a:t>or </a:t>
            </a: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other types of biomarkers) and other risk factors </a:t>
            </a:r>
          </a:p>
          <a:p>
            <a:pPr marL="342900" marR="0" lvl="0" indent="-342900" algn="l" defTabSz="914400" rtl="0" eaLnBrk="1" fontAlgn="base" latinLnBrk="0" hangingPunct="1">
              <a:lnSpc>
                <a:spcPct val="100000"/>
              </a:lnSpc>
              <a:spcBef>
                <a:spcPct val="0"/>
              </a:spcBef>
              <a:spcAft>
                <a:spcPts val="120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Potential to improve decision-making in health care systems which could improve patient health and lower health care costs </a:t>
            </a:r>
          </a:p>
          <a:p>
            <a:pPr marL="342900" marR="0" lvl="0" indent="-342900" algn="l" defTabSz="914400" rtl="0" eaLnBrk="1" fontAlgn="base" latinLnBrk="0" hangingPunct="1">
              <a:lnSpc>
                <a:spcPct val="100000"/>
              </a:lnSpc>
              <a:spcBef>
                <a:spcPct val="0"/>
              </a:spcBef>
              <a:spcAft>
                <a:spcPts val="0"/>
              </a:spcAft>
              <a:buClrTx/>
              <a:buSzTx/>
              <a:buFontTx/>
              <a:buChar char="-"/>
              <a:tabLst/>
              <a:defRPr/>
            </a:pPr>
            <a:r>
              <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rPr>
              <a:t>It is not a new concept, but growing amounts of genetic and health care data and development of sophisticated analytical tools are bringing it closer to the clinics</a:t>
            </a:r>
          </a:p>
          <a:p>
            <a:pPr marL="342900" indent="-342900">
              <a:spcAft>
                <a:spcPts val="0"/>
              </a:spcAft>
              <a:buFontTx/>
              <a:buChar char="-"/>
              <a:defRPr/>
            </a:pPr>
            <a:endParaRPr lang="en-US" sz="1800" dirty="0" smtClean="0">
              <a:solidFill>
                <a:srgbClr val="000000"/>
              </a:solidFill>
            </a:endParaRPr>
          </a:p>
          <a:p>
            <a:pPr marL="342900" indent="-342900">
              <a:spcAft>
                <a:spcPts val="0"/>
              </a:spcAft>
              <a:buFontTx/>
              <a:buChar char="-"/>
              <a:defRPr/>
            </a:pPr>
            <a:r>
              <a:rPr lang="en-US" sz="1800" dirty="0" smtClean="0">
                <a:solidFill>
                  <a:srgbClr val="000000"/>
                </a:solidFill>
              </a:rPr>
              <a:t>Because </a:t>
            </a:r>
            <a:r>
              <a:rPr lang="en-US" sz="1800" dirty="0">
                <a:solidFill>
                  <a:srgbClr val="000000"/>
                </a:solidFill>
              </a:rPr>
              <a:t>we inherit our unique pattern of DNA variation at birth, genetics </a:t>
            </a:r>
            <a:r>
              <a:rPr lang="en-US" sz="1800" dirty="0" smtClean="0">
                <a:solidFill>
                  <a:srgbClr val="000000"/>
                </a:solidFill>
              </a:rPr>
              <a:t>(e.g. </a:t>
            </a:r>
            <a:r>
              <a:rPr lang="en-US" sz="1800" u="sng" dirty="0" smtClean="0">
                <a:solidFill>
                  <a:srgbClr val="000000"/>
                </a:solidFill>
              </a:rPr>
              <a:t>polygenic risk scoring</a:t>
            </a:r>
            <a:r>
              <a:rPr lang="en-US" sz="1800" dirty="0" smtClean="0">
                <a:solidFill>
                  <a:srgbClr val="000000"/>
                </a:solidFill>
              </a:rPr>
              <a:t>) has </a:t>
            </a:r>
            <a:r>
              <a:rPr lang="en-US" sz="1800" dirty="0">
                <a:solidFill>
                  <a:srgbClr val="000000"/>
                </a:solidFill>
              </a:rPr>
              <a:t>a special role to play in disease risk prediction and in patient stratification for medical treatment.</a:t>
            </a:r>
          </a:p>
          <a:p>
            <a:pPr marL="342900" marR="0" lvl="0" indent="-342900" algn="l" defTabSz="914400" rtl="0" eaLnBrk="1" fontAlgn="base" latinLnBrk="0" hangingPunct="1">
              <a:lnSpc>
                <a:spcPct val="100000"/>
              </a:lnSpc>
              <a:spcBef>
                <a:spcPct val="0"/>
              </a:spcBef>
              <a:spcAft>
                <a:spcPts val="0"/>
              </a:spcAft>
              <a:buClrTx/>
              <a:buSzTx/>
              <a:buFontTx/>
              <a:buChar char="-"/>
              <a:tabLst/>
              <a:defRPr/>
            </a:pPr>
            <a:endPar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342900" marR="0" lvl="0" indent="-342900" algn="l" defTabSz="914400" rtl="0" eaLnBrk="1" fontAlgn="base" latinLnBrk="0" hangingPunct="1">
              <a:lnSpc>
                <a:spcPct val="100000"/>
              </a:lnSpc>
              <a:spcBef>
                <a:spcPct val="0"/>
              </a:spcBef>
              <a:spcAft>
                <a:spcPct val="0"/>
              </a:spcAft>
              <a:buClrTx/>
              <a:buSzTx/>
              <a:buFontTx/>
              <a:buChar char="-"/>
              <a:tabLst/>
              <a:defRPr/>
            </a:pPr>
            <a:endPar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p:txBody>
      </p:sp>
    </p:spTree>
    <p:extLst>
      <p:ext uri="{BB962C8B-B14F-4D97-AF65-F5344CB8AC3E}">
        <p14:creationId xmlns:p14="http://schemas.microsoft.com/office/powerpoint/2010/main" val="414912551"/>
      </p:ext>
    </p:extLst>
  </p:cSld>
  <p:clrMapOvr>
    <a:masterClrMapping/>
  </p:clrMapOvr>
  <p:transition advClick="0"/>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9220" name="Text Box 8"/>
              <p:cNvSpPr txBox="1">
                <a:spLocks noChangeArrowheads="1"/>
              </p:cNvSpPr>
              <p:nvPr/>
            </p:nvSpPr>
            <p:spPr bwMode="auto">
              <a:xfrm>
                <a:off x="381001" y="452497"/>
                <a:ext cx="8382000" cy="4785926"/>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Introduction Polygenic</a:t>
                </a:r>
                <a:r>
                  <a:rPr kumimoji="0" lang="en-US" sz="2800" b="0" i="0" u="none" strike="noStrike" kern="1200" cap="none" spc="0" normalizeH="0" noProof="0" dirty="0" smtClean="0">
                    <a:ln>
                      <a:noFill/>
                    </a:ln>
                    <a:solidFill>
                      <a:srgbClr val="000000"/>
                    </a:solidFill>
                    <a:effectLst/>
                    <a:uLnTx/>
                    <a:uFillTx/>
                    <a:latin typeface="AU Passata"/>
                    <a:ea typeface="+mn-ea"/>
                    <a:cs typeface="+mn-cs"/>
                  </a:rPr>
                  <a:t> Risk Scoring</a:t>
                </a: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defRPr/>
                </a:pPr>
                <a:endParaRPr lang="da-DK" sz="2200" dirty="0" smtClean="0">
                  <a:solidFill>
                    <a:srgbClr val="333333"/>
                  </a:solidFill>
                </a:endParaRPr>
              </a:p>
              <a:p>
                <a:pPr>
                  <a:spcAft>
                    <a:spcPts val="0"/>
                  </a:spcAft>
                  <a:defRPr/>
                </a:pPr>
                <a:r>
                  <a:rPr lang="da-DK" sz="2000" dirty="0" err="1">
                    <a:solidFill>
                      <a:srgbClr val="333333"/>
                    </a:solidFill>
                  </a:rPr>
                  <a:t>Polygenic</a:t>
                </a:r>
                <a:r>
                  <a:rPr lang="da-DK" sz="2000" dirty="0">
                    <a:solidFill>
                      <a:srgbClr val="333333"/>
                    </a:solidFill>
                  </a:rPr>
                  <a:t> </a:t>
                </a:r>
                <a:r>
                  <a:rPr lang="da-DK" sz="2000" dirty="0" err="1">
                    <a:solidFill>
                      <a:srgbClr val="333333"/>
                    </a:solidFill>
                  </a:rPr>
                  <a:t>risk</a:t>
                </a:r>
                <a:r>
                  <a:rPr lang="da-DK" sz="2000" dirty="0">
                    <a:solidFill>
                      <a:srgbClr val="333333"/>
                    </a:solidFill>
                  </a:rPr>
                  <a:t> scoring</a:t>
                </a:r>
                <a:r>
                  <a:rPr lang="en-US" sz="2000" dirty="0" smtClean="0">
                    <a:solidFill>
                      <a:srgbClr val="333333"/>
                    </a:solidFill>
                  </a:rPr>
                  <a:t> </a:t>
                </a:r>
                <a:r>
                  <a:rPr lang="en-US" sz="2000" dirty="0">
                    <a:solidFill>
                      <a:srgbClr val="333333"/>
                    </a:solidFill>
                  </a:rPr>
                  <a:t>combines information from large numbers of markers across the genome (hundreds to millions) to give a single numerical score for individual’s risk for developing a specific disease on the basis of the DNA variants they have inherited</a:t>
                </a:r>
                <a:r>
                  <a:rPr lang="en-US" sz="2000" dirty="0" smtClean="0">
                    <a:solidFill>
                      <a:srgbClr val="333333"/>
                    </a:solidFill>
                  </a:rPr>
                  <a:t>.</a:t>
                </a:r>
              </a:p>
              <a:p>
                <a:pPr lvl="0">
                  <a:defRPr/>
                </a:pPr>
                <a:endParaRPr lang="en-US" sz="2000" dirty="0" smtClean="0">
                  <a:solidFill>
                    <a:srgbClr val="333333"/>
                  </a:solidFill>
                  <a:latin typeface="AU Passata"/>
                </a:endParaRPr>
              </a:p>
              <a:p>
                <a:pPr lvl="0">
                  <a:spcAft>
                    <a:spcPts val="600"/>
                  </a:spcAft>
                  <a:defRPr/>
                </a:pPr>
                <a:r>
                  <a:rPr lang="en-US" sz="2000" dirty="0" smtClean="0">
                    <a:solidFill>
                      <a:srgbClr val="333333"/>
                    </a:solidFill>
                    <a:latin typeface="AU Passata"/>
                  </a:rPr>
                  <a:t>For </a:t>
                </a:r>
                <a:r>
                  <a:rPr lang="en-US" sz="2000" dirty="0">
                    <a:solidFill>
                      <a:srgbClr val="333333"/>
                    </a:solidFill>
                    <a:latin typeface="AU Passata"/>
                  </a:rPr>
                  <a:t>a particular disease or trait a polygenic risk score​ (PRS) is calculated as</a:t>
                </a:r>
                <a:r>
                  <a:rPr lang="en-US" sz="2000" dirty="0" smtClean="0">
                    <a:solidFill>
                      <a:srgbClr val="333333"/>
                    </a:solidFill>
                    <a:latin typeface="AU Passata"/>
                  </a:rPr>
                  <a:t>:</a:t>
                </a:r>
                <a:endParaRPr lang="en-US" sz="2000" dirty="0">
                  <a:solidFill>
                    <a:srgbClr val="333333"/>
                  </a:solidFill>
                  <a:latin typeface="AU Passata"/>
                </a:endParaRPr>
              </a:p>
              <a:p>
                <a:pPr lvl="0">
                  <a:spcAft>
                    <a:spcPts val="0"/>
                  </a:spcAft>
                  <a:defRPr/>
                </a:pPr>
                <a:r>
                  <a:rPr lang="en-US" sz="2000" dirty="0">
                    <a:solidFill>
                      <a:srgbClr val="333333"/>
                    </a:solidFill>
                    <a:latin typeface="AU Passata"/>
                  </a:rPr>
                  <a:t>		</a:t>
                </a:r>
                <a:r>
                  <a:rPr lang="en-US" sz="2000" dirty="0" smtClean="0">
                    <a:solidFill>
                      <a:srgbClr val="333333"/>
                    </a:solidFill>
                    <a:latin typeface="AU Passata"/>
                  </a:rPr>
                  <a:t>	</a:t>
                </a:r>
                <a14:m>
                  <m:oMath xmlns:m="http://schemas.openxmlformats.org/officeDocument/2006/math">
                    <m:r>
                      <m:rPr>
                        <m:sty m:val="p"/>
                      </m:rPr>
                      <a:rPr lang="da-DK" sz="2000">
                        <a:solidFill>
                          <a:srgbClr val="000000"/>
                        </a:solidFill>
                        <a:latin typeface="Cambria Math" panose="02040503050406030204" pitchFamily="18" charset="0"/>
                      </a:rPr>
                      <m:t>PRS</m:t>
                    </m:r>
                    <m:r>
                      <a:rPr lang="en-GB" sz="2000" i="1">
                        <a:solidFill>
                          <a:srgbClr val="000000"/>
                        </a:solidFill>
                        <a:latin typeface="Cambria Math" panose="02040503050406030204" pitchFamily="18" charset="0"/>
                      </a:rPr>
                      <m:t>=</m:t>
                    </m:r>
                    <m:nary>
                      <m:naryPr>
                        <m:chr m:val="∑"/>
                        <m:limLoc m:val="undOvr"/>
                        <m:ctrlPr>
                          <a:rPr lang="en-US" sz="2000" i="1">
                            <a:solidFill>
                              <a:srgbClr val="000000"/>
                            </a:solidFill>
                            <a:latin typeface="Cambria Math" panose="02040503050406030204" pitchFamily="18" charset="0"/>
                          </a:rPr>
                        </m:ctrlPr>
                      </m:naryPr>
                      <m:sub>
                        <m:r>
                          <m:rPr>
                            <m:sty m:val="p"/>
                          </m:rPr>
                          <a:rPr lang="en-GB" sz="2000">
                            <a:solidFill>
                              <a:srgbClr val="000000"/>
                            </a:solidFill>
                            <a:latin typeface="Cambria Math" panose="02040503050406030204" pitchFamily="18" charset="0"/>
                          </a:rPr>
                          <m:t>i</m:t>
                        </m:r>
                        <m:r>
                          <a:rPr lang="en-GB" sz="2000">
                            <a:solidFill>
                              <a:srgbClr val="000000"/>
                            </a:solidFill>
                            <a:latin typeface="Cambria Math" panose="02040503050406030204" pitchFamily="18" charset="0"/>
                          </a:rPr>
                          <m:t>=1</m:t>
                        </m:r>
                      </m:sub>
                      <m:sup>
                        <m:r>
                          <m:rPr>
                            <m:sty m:val="p"/>
                          </m:rPr>
                          <a:rPr lang="en-GB" sz="2000">
                            <a:solidFill>
                              <a:srgbClr val="000000"/>
                            </a:solidFill>
                            <a:latin typeface="Cambria Math" panose="02040503050406030204" pitchFamily="18" charset="0"/>
                          </a:rPr>
                          <m:t>m</m:t>
                        </m:r>
                      </m:sup>
                      <m:e>
                        <m:sSub>
                          <m:sSubPr>
                            <m:ctrlPr>
                              <a:rPr lang="en-US" sz="2000" b="1" i="1">
                                <a:solidFill>
                                  <a:srgbClr val="000000"/>
                                </a:solidFill>
                                <a:latin typeface="Cambria Math" panose="02040503050406030204" pitchFamily="18" charset="0"/>
                              </a:rPr>
                            </m:ctrlPr>
                          </m:sSubPr>
                          <m:e>
                            <m:r>
                              <m:rPr>
                                <m:sty m:val="p"/>
                              </m:rPr>
                              <a:rPr lang="en-GB" sz="2000">
                                <a:solidFill>
                                  <a:srgbClr val="000000"/>
                                </a:solidFill>
                                <a:latin typeface="Cambria Math" panose="02040503050406030204" pitchFamily="18" charset="0"/>
                              </a:rPr>
                              <m:t>X</m:t>
                            </m:r>
                          </m:e>
                          <m:sub>
                            <m:r>
                              <m:rPr>
                                <m:sty m:val="p"/>
                              </m:rPr>
                              <a:rPr lang="en-GB" sz="2000">
                                <a:solidFill>
                                  <a:srgbClr val="000000"/>
                                </a:solidFill>
                                <a:latin typeface="Cambria Math" panose="02040503050406030204" pitchFamily="18" charset="0"/>
                              </a:rPr>
                              <m:t>i</m:t>
                            </m:r>
                          </m:sub>
                        </m:sSub>
                      </m:e>
                    </m:nary>
                    <m:sSub>
                      <m:sSubPr>
                        <m:ctrlPr>
                          <a:rPr lang="en-US" sz="2000" i="1">
                            <a:solidFill>
                              <a:srgbClr val="000000"/>
                            </a:solidFill>
                            <a:latin typeface="Cambria Math" panose="02040503050406030204" pitchFamily="18" charset="0"/>
                          </a:rPr>
                        </m:ctrlPr>
                      </m:sSubPr>
                      <m:e>
                        <m:r>
                          <m:rPr>
                            <m:sty m:val="p"/>
                          </m:rPr>
                          <a:rPr lang="da-DK" sz="2000">
                            <a:solidFill>
                              <a:srgbClr val="000000"/>
                            </a:solidFill>
                            <a:latin typeface="Cambria Math" panose="02040503050406030204" pitchFamily="18" charset="0"/>
                          </a:rPr>
                          <m:t>b</m:t>
                        </m:r>
                      </m:e>
                      <m:sub>
                        <m:r>
                          <m:rPr>
                            <m:sty m:val="p"/>
                          </m:rPr>
                          <a:rPr lang="en-GB" sz="2000">
                            <a:solidFill>
                              <a:srgbClr val="000000"/>
                            </a:solidFill>
                            <a:latin typeface="Cambria Math" panose="02040503050406030204" pitchFamily="18" charset="0"/>
                          </a:rPr>
                          <m:t>i</m:t>
                        </m:r>
                      </m:sub>
                    </m:sSub>
                  </m:oMath>
                </a14:m>
                <a:endParaRPr lang="en-US" sz="2000" dirty="0">
                  <a:solidFill>
                    <a:srgbClr val="000000"/>
                  </a:solidFill>
                  <a:latin typeface="AU Passata"/>
                </a:endParaRPr>
              </a:p>
              <a:p>
                <a:pPr lvl="0">
                  <a:spcAft>
                    <a:spcPts val="0"/>
                  </a:spcAft>
                  <a:defRPr/>
                </a:pPr>
                <a:endParaRPr lang="da-DK" sz="2000" dirty="0">
                  <a:solidFill>
                    <a:srgbClr val="000000"/>
                  </a:solidFill>
                  <a:latin typeface="AU Passata"/>
                </a:endParaRPr>
              </a:p>
              <a:p>
                <a:pPr lvl="0">
                  <a:defRPr/>
                </a:pPr>
                <a:r>
                  <a:rPr lang="en-US" sz="2000" dirty="0" smtClean="0">
                    <a:solidFill>
                      <a:srgbClr val="000000"/>
                    </a:solidFill>
                    <a:latin typeface="AU Passata"/>
                  </a:rPr>
                  <a:t>where </a:t>
                </a:r>
                <a14:m>
                  <m:oMath xmlns:m="http://schemas.openxmlformats.org/officeDocument/2006/math">
                    <m:sSub>
                      <m:sSubPr>
                        <m:ctrlPr>
                          <a:rPr lang="en-US" sz="2000" b="1" i="1">
                            <a:solidFill>
                              <a:srgbClr val="000000"/>
                            </a:solidFill>
                            <a:latin typeface="Cambria Math" panose="02040503050406030204" pitchFamily="18" charset="0"/>
                          </a:rPr>
                        </m:ctrlPr>
                      </m:sSubPr>
                      <m:e>
                        <m:r>
                          <a:rPr lang="en-GB" sz="2000" i="1">
                            <a:solidFill>
                              <a:srgbClr val="000000"/>
                            </a:solidFill>
                            <a:latin typeface="Cambria Math" panose="02040503050406030204" pitchFamily="18" charset="0"/>
                          </a:rPr>
                          <m:t>𝑋</m:t>
                        </m:r>
                      </m:e>
                      <m:sub>
                        <m:r>
                          <m:rPr>
                            <m:sty m:val="p"/>
                          </m:rPr>
                          <a:rPr lang="en-GB" sz="2000">
                            <a:solidFill>
                              <a:srgbClr val="000000"/>
                            </a:solidFill>
                            <a:latin typeface="Cambria Math" panose="02040503050406030204" pitchFamily="18" charset="0"/>
                          </a:rPr>
                          <m:t>i</m:t>
                        </m:r>
                      </m:sub>
                    </m:sSub>
                  </m:oMath>
                </a14:m>
                <a:r>
                  <a:rPr lang="en-US" sz="2000" dirty="0">
                    <a:solidFill>
                      <a:srgbClr val="000000"/>
                    </a:solidFill>
                    <a:latin typeface="AU Passata"/>
                  </a:rPr>
                  <a:t> is the genotype vector, and </a:t>
                </a:r>
                <a14:m>
                  <m:oMath xmlns:m="http://schemas.openxmlformats.org/officeDocument/2006/math">
                    <m:sSub>
                      <m:sSubPr>
                        <m:ctrlPr>
                          <a:rPr lang="en-US" sz="2000" i="1">
                            <a:solidFill>
                              <a:srgbClr val="000000"/>
                            </a:solidFill>
                            <a:latin typeface="Cambria Math" panose="02040503050406030204" pitchFamily="18" charset="0"/>
                          </a:rPr>
                        </m:ctrlPr>
                      </m:sSubPr>
                      <m:e>
                        <m:r>
                          <m:rPr>
                            <m:sty m:val="p"/>
                          </m:rPr>
                          <a:rPr lang="da-DK" sz="2000">
                            <a:solidFill>
                              <a:srgbClr val="000000"/>
                            </a:solidFill>
                            <a:latin typeface="Cambria Math" panose="02040503050406030204" pitchFamily="18" charset="0"/>
                          </a:rPr>
                          <m:t>b</m:t>
                        </m:r>
                      </m:e>
                      <m:sub>
                        <m:r>
                          <m:rPr>
                            <m:sty m:val="p"/>
                          </m:rPr>
                          <a:rPr lang="en-GB" sz="2000">
                            <a:solidFill>
                              <a:srgbClr val="000000"/>
                            </a:solidFill>
                            <a:latin typeface="Cambria Math" panose="02040503050406030204" pitchFamily="18" charset="0"/>
                          </a:rPr>
                          <m:t>i</m:t>
                        </m:r>
                      </m:sub>
                    </m:sSub>
                  </m:oMath>
                </a14:m>
                <a:r>
                  <a:rPr lang="en-US" sz="2000" dirty="0">
                    <a:solidFill>
                      <a:srgbClr val="000000"/>
                    </a:solidFill>
                    <a:latin typeface="AU Passata"/>
                  </a:rPr>
                  <a:t>the weight of the </a:t>
                </a:r>
                <a:r>
                  <a:rPr lang="en-US" sz="2000" dirty="0" err="1">
                    <a:solidFill>
                      <a:srgbClr val="000000"/>
                    </a:solidFill>
                    <a:latin typeface="AU Passata"/>
                  </a:rPr>
                  <a:t>i’th</a:t>
                </a:r>
                <a:r>
                  <a:rPr lang="en-US" sz="2000" dirty="0">
                    <a:solidFill>
                      <a:srgbClr val="000000"/>
                    </a:solidFill>
                    <a:latin typeface="AU Passata"/>
                  </a:rPr>
                  <a:t> single genetic marker.</a:t>
                </a:r>
              </a:p>
              <a:p>
                <a:pPr>
                  <a:spcAft>
                    <a:spcPts val="0"/>
                  </a:spcAft>
                  <a:defRPr/>
                </a:pPr>
                <a:endParaRPr lang="en-US" sz="2000" dirty="0">
                  <a:solidFill>
                    <a:srgbClr val="333333"/>
                  </a:solidFill>
                </a:endParaRPr>
              </a:p>
            </p:txBody>
          </p:sp>
        </mc:Choice>
        <mc:Fallback xmlns="">
          <p:sp>
            <p:nvSpPr>
              <p:cNvPr id="9220" name="Text Box 8"/>
              <p:cNvSpPr txBox="1">
                <a:spLocks noRot="1" noChangeAspect="1" noMove="1" noResize="1" noEditPoints="1" noAdjustHandles="1" noChangeArrowheads="1" noChangeShapeType="1" noTextEdit="1"/>
              </p:cNvSpPr>
              <p:nvPr/>
            </p:nvSpPr>
            <p:spPr bwMode="auto">
              <a:xfrm>
                <a:off x="381001" y="452497"/>
                <a:ext cx="8382000" cy="4785926"/>
              </a:xfrm>
              <a:prstGeom prst="rect">
                <a:avLst/>
              </a:prstGeom>
              <a:blipFill>
                <a:blip r:embed="rId3"/>
                <a:stretch>
                  <a:fillRect l="-800" t="-1274"/>
                </a:stretch>
              </a:blipFill>
              <a:ln w="9525">
                <a:noFill/>
                <a:miter lim="800000"/>
                <a:headEnd/>
                <a:tailEnd/>
              </a:ln>
            </p:spPr>
            <p:txBody>
              <a:bodyPr/>
              <a:lstStyle/>
              <a:p>
                <a:r>
                  <a:rPr lang="en-US">
                    <a:noFill/>
                  </a:rPr>
                  <a:t> </a:t>
                </a:r>
              </a:p>
            </p:txBody>
          </p:sp>
        </mc:Fallback>
      </mc:AlternateContent>
      <p:pic>
        <p:nvPicPr>
          <p:cNvPr id="5" name="Picture 4"/>
          <p:cNvPicPr>
            <a:picLocks noChangeAspect="1"/>
          </p:cNvPicPr>
          <p:nvPr/>
        </p:nvPicPr>
        <p:blipFill rotWithShape="1">
          <a:blip r:embed="rId4"/>
          <a:srcRect l="643" t="12560" r="32386" b="36326"/>
          <a:stretch/>
        </p:blipFill>
        <p:spPr>
          <a:xfrm>
            <a:off x="2273300" y="4841037"/>
            <a:ext cx="3886200" cy="1905000"/>
          </a:xfrm>
          <a:prstGeom prst="rect">
            <a:avLst/>
          </a:prstGeom>
        </p:spPr>
      </p:pic>
      <p:sp>
        <p:nvSpPr>
          <p:cNvPr id="6" name="Rectangle 5"/>
          <p:cNvSpPr/>
          <p:nvPr/>
        </p:nvSpPr>
        <p:spPr>
          <a:xfrm>
            <a:off x="5638800" y="5238423"/>
            <a:ext cx="2438400" cy="584775"/>
          </a:xfrm>
          <a:prstGeom prst="rect">
            <a:avLst/>
          </a:prstGeom>
        </p:spPr>
        <p:txBody>
          <a:bodyPr wrap="square">
            <a:spAutoFit/>
          </a:bodyPr>
          <a:lstStyle/>
          <a:p>
            <a:r>
              <a:rPr lang="da-DK" sz="1600" dirty="0" smtClean="0">
                <a:solidFill>
                  <a:srgbClr val="000000"/>
                </a:solidFill>
                <a:latin typeface="AU Passata"/>
              </a:rPr>
              <a:t>The PRS </a:t>
            </a:r>
            <a:r>
              <a:rPr lang="da-DK" sz="1600" dirty="0" err="1" smtClean="0">
                <a:solidFill>
                  <a:srgbClr val="000000"/>
                </a:solidFill>
                <a:latin typeface="AU Passata"/>
              </a:rPr>
              <a:t>tends</a:t>
            </a:r>
            <a:r>
              <a:rPr lang="da-DK" sz="1600" dirty="0" smtClean="0">
                <a:solidFill>
                  <a:srgbClr val="000000"/>
                </a:solidFill>
                <a:latin typeface="AU Passata"/>
              </a:rPr>
              <a:t> to </a:t>
            </a:r>
            <a:r>
              <a:rPr lang="da-DK" sz="1600" dirty="0" err="1" smtClean="0">
                <a:solidFill>
                  <a:srgbClr val="000000"/>
                </a:solidFill>
                <a:latin typeface="AU Passata"/>
              </a:rPr>
              <a:t>follow</a:t>
            </a:r>
            <a:r>
              <a:rPr lang="da-DK" sz="1600" dirty="0" smtClean="0">
                <a:solidFill>
                  <a:srgbClr val="000000"/>
                </a:solidFill>
                <a:latin typeface="AU Passata"/>
              </a:rPr>
              <a:t> a normal distribution</a:t>
            </a:r>
            <a:endParaRPr lang="en-US" dirty="0"/>
          </a:p>
        </p:txBody>
      </p:sp>
    </p:spTree>
    <p:extLst>
      <p:ext uri="{BB962C8B-B14F-4D97-AF65-F5344CB8AC3E}">
        <p14:creationId xmlns:p14="http://schemas.microsoft.com/office/powerpoint/2010/main" val="1663383225"/>
      </p:ext>
    </p:extLst>
  </p:cSld>
  <p:clrMapOvr>
    <a:masterClrMapping/>
  </p:clrMapOvr>
  <p:transition advClick="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0" y="439335"/>
            <a:ext cx="8382000" cy="6032421"/>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Clinical Utility of Polygenic Risk Scores</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pPr>
            <a:r>
              <a:rPr lang="en-US" sz="2000" dirty="0">
                <a:solidFill>
                  <a:srgbClr val="333333"/>
                </a:solidFill>
              </a:rPr>
              <a:t>Lifeline of the potential relevance of polygenic risk scores showing points through disease trajectory where polygenic risk scores have the potential to impact clinical care</a:t>
            </a:r>
            <a:r>
              <a:rPr lang="en-US" sz="2000" dirty="0" smtClean="0">
                <a:solidFill>
                  <a:srgbClr val="000000"/>
                </a:solidFill>
                <a:latin typeface="AU Passata"/>
              </a:rPr>
              <a:t>:</a:t>
            </a:r>
            <a:endParaRPr lang="en-US" sz="2000" dirty="0">
              <a:solidFill>
                <a:srgbClr val="000000"/>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lang="da-DK" sz="2000" dirty="0">
              <a:solidFill>
                <a:srgbClr val="333333"/>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lang="da-DK" sz="2000" dirty="0">
              <a:solidFill>
                <a:srgbClr val="333333"/>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lang="da-DK" sz="2000" dirty="0">
              <a:solidFill>
                <a:srgbClr val="333333"/>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AU Passata"/>
                <a:ea typeface="+mn-ea"/>
                <a:cs typeface="+mn-cs"/>
              </a:rPr>
              <a:t>	</a:t>
            </a:r>
            <a:r>
              <a:rPr kumimoji="0" lang="en-US" sz="2000" b="0" i="0" u="none" strike="noStrike" kern="1200" cap="none" spc="0" normalizeH="0" baseline="0" noProof="0" dirty="0" smtClean="0">
                <a:ln>
                  <a:noFill/>
                </a:ln>
                <a:solidFill>
                  <a:srgbClr val="333333"/>
                </a:solidFill>
                <a:effectLst/>
                <a:uLnTx/>
                <a:uFillTx/>
                <a:latin typeface="AU Passata"/>
                <a:ea typeface="+mn-ea"/>
                <a:cs typeface="+mn-cs"/>
              </a:rPr>
              <a:t>	</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a:ea typeface="+mn-ea"/>
              <a:cs typeface="+mn-cs"/>
            </a:endParaRPr>
          </a:p>
        </p:txBody>
      </p:sp>
      <p:sp>
        <p:nvSpPr>
          <p:cNvPr id="6" name="Rectangle 5"/>
          <p:cNvSpPr/>
          <p:nvPr/>
        </p:nvSpPr>
        <p:spPr>
          <a:xfrm>
            <a:off x="457200" y="4724400"/>
            <a:ext cx="7772400" cy="1154162"/>
          </a:xfrm>
          <a:prstGeom prst="rect">
            <a:avLst/>
          </a:prstGeom>
        </p:spPr>
        <p:txBody>
          <a:bodyPr wrap="square">
            <a:spAutoFit/>
          </a:bodyPr>
          <a:lstStyle/>
          <a:p>
            <a:pPr marL="285750" lvl="0" indent="-285750">
              <a:spcAft>
                <a:spcPts val="600"/>
              </a:spcAft>
              <a:buFontTx/>
              <a:buChar char="-"/>
              <a:defRPr/>
            </a:pPr>
            <a:r>
              <a:rPr lang="en-US" sz="1600" dirty="0" smtClean="0"/>
              <a:t>As </a:t>
            </a:r>
            <a:r>
              <a:rPr lang="en-US" sz="1600" dirty="0"/>
              <a:t>PRS remains constant over the life course it could be used to guide disease prevention earlier in life before standard risk factors have an appreciable </a:t>
            </a:r>
            <a:r>
              <a:rPr lang="en-US" sz="1600" dirty="0" smtClean="0"/>
              <a:t>impact</a:t>
            </a:r>
          </a:p>
          <a:p>
            <a:pPr marL="285750" lvl="0" indent="-285750">
              <a:buFontTx/>
              <a:buChar char="-"/>
              <a:defRPr/>
            </a:pPr>
            <a:r>
              <a:rPr lang="en-US" sz="1600" dirty="0" smtClean="0"/>
              <a:t>Given </a:t>
            </a:r>
            <a:r>
              <a:rPr lang="en-US" sz="1600" dirty="0"/>
              <a:t>the plummeting costs of genetic </a:t>
            </a:r>
            <a:r>
              <a:rPr lang="en-US" sz="1600" dirty="0" smtClean="0"/>
              <a:t>tests current disease risk prediction tools could </a:t>
            </a:r>
            <a:r>
              <a:rPr lang="en-US" sz="1600" dirty="0"/>
              <a:t>be enhanced with the addition of polygenic </a:t>
            </a:r>
            <a:r>
              <a:rPr lang="en-US" sz="1600" dirty="0" smtClean="0"/>
              <a:t>risks</a:t>
            </a:r>
            <a:endParaRPr lang="en-US" sz="1600" dirty="0"/>
          </a:p>
        </p:txBody>
      </p:sp>
      <p:sp>
        <p:nvSpPr>
          <p:cNvPr id="2" name="Rectangle 1"/>
          <p:cNvSpPr/>
          <p:nvPr/>
        </p:nvSpPr>
        <p:spPr>
          <a:xfrm>
            <a:off x="6858000" y="6163979"/>
            <a:ext cx="4572000" cy="30777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(Lewis &amp; </a:t>
            </a:r>
            <a:r>
              <a:rPr kumimoji="0" lang="da-DK" sz="1400" b="0" i="0" u="none" strike="noStrike" kern="1200" cap="none" spc="0" normalizeH="0" baseline="0" noProof="0" dirty="0" err="1" smtClean="0">
                <a:ln>
                  <a:noFill/>
                </a:ln>
                <a:solidFill>
                  <a:srgbClr val="000000"/>
                </a:solidFill>
                <a:effectLst/>
                <a:uLnTx/>
                <a:uFillTx/>
                <a:latin typeface="AU Passata" pitchFamily="34" charset="0"/>
                <a:ea typeface="+mn-ea"/>
                <a:cs typeface="+mn-cs"/>
              </a:rPr>
              <a:t>Vassos</a:t>
            </a: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 2020)</a:t>
            </a:r>
            <a:endParaRPr kumimoji="0" lang="en-US" sz="14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pic>
        <p:nvPicPr>
          <p:cNvPr id="1026" name="Picture 2" descr="Fig.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2819400"/>
            <a:ext cx="6542928" cy="1509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649006"/>
      </p:ext>
    </p:extLst>
  </p:cSld>
  <p:clrMapOvr>
    <a:masterClrMapping/>
  </p:clrMapOvr>
  <p:transition advClick="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2031325"/>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Clinical Utility</a:t>
            </a:r>
            <a:r>
              <a:rPr kumimoji="0" lang="en-US" sz="2800" b="0" i="0" u="none" strike="noStrike" kern="1200" cap="none" spc="0" normalizeH="0" noProof="0" dirty="0" smtClean="0">
                <a:ln>
                  <a:noFill/>
                </a:ln>
                <a:solidFill>
                  <a:srgbClr val="000000"/>
                </a:solidFill>
                <a:effectLst/>
                <a:uLnTx/>
                <a:uFillTx/>
                <a:latin typeface="AU Passata"/>
                <a:ea typeface="+mn-ea"/>
                <a:cs typeface="+mn-cs"/>
              </a:rPr>
              <a:t> of Polygenic risk Scores</a:t>
            </a: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defRPr/>
            </a:pPr>
            <a:endParaRPr lang="da-DK" sz="2200" dirty="0" smtClean="0">
              <a:solidFill>
                <a:srgbClr val="333333"/>
              </a:solidFill>
            </a:endParaRPr>
          </a:p>
          <a:p>
            <a:pPr lvl="0">
              <a:spcAft>
                <a:spcPts val="1200"/>
              </a:spcAft>
              <a:defRPr/>
            </a:pPr>
            <a:endParaRPr lang="da-DK" sz="2800" dirty="0">
              <a:solidFill>
                <a:srgbClr val="333333"/>
              </a:solidFill>
            </a:endParaRPr>
          </a:p>
          <a:p>
            <a:pPr marL="0" marR="0" lvl="0" indent="0" algn="ctr" defTabSz="209550" rtl="0" eaLnBrk="1" fontAlgn="base" latinLnBrk="0" hangingPunct="1">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sp>
        <p:nvSpPr>
          <p:cNvPr id="7" name="Rectangle 6"/>
          <p:cNvSpPr/>
          <p:nvPr/>
        </p:nvSpPr>
        <p:spPr>
          <a:xfrm>
            <a:off x="3886200" y="6557929"/>
            <a:ext cx="4572000" cy="30777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a:t>
            </a:r>
            <a:r>
              <a:rPr kumimoji="0" lang="da-DK" sz="1400" b="0" i="0" u="none" strike="noStrike" kern="1200" cap="none" spc="0" normalizeH="0" baseline="0" noProof="0" dirty="0" err="1" smtClean="0">
                <a:ln>
                  <a:noFill/>
                </a:ln>
                <a:solidFill>
                  <a:srgbClr val="000000"/>
                </a:solidFill>
                <a:effectLst/>
                <a:uLnTx/>
                <a:uFillTx/>
                <a:latin typeface="AU Passata" pitchFamily="34" charset="0"/>
                <a:ea typeface="+mn-ea"/>
                <a:cs typeface="+mn-cs"/>
              </a:rPr>
              <a:t>Chatterjee</a:t>
            </a: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 et al. 2016)</a:t>
            </a:r>
            <a:endParaRPr kumimoji="0" lang="en-US" sz="14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grpSp>
        <p:nvGrpSpPr>
          <p:cNvPr id="3" name="Group 2"/>
          <p:cNvGrpSpPr/>
          <p:nvPr/>
        </p:nvGrpSpPr>
        <p:grpSpPr>
          <a:xfrm>
            <a:off x="762001" y="990600"/>
            <a:ext cx="7315199" cy="5544406"/>
            <a:chOff x="762001" y="1219200"/>
            <a:chExt cx="7315199" cy="5544406"/>
          </a:xfrm>
        </p:grpSpPr>
        <p:pic>
          <p:nvPicPr>
            <p:cNvPr id="6" name="Picture 5" descr="nrg.2016.27-f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219200"/>
              <a:ext cx="7086600" cy="554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6400800" y="6557929"/>
              <a:ext cx="1676400" cy="205677"/>
            </a:xfrm>
            <a:prstGeom prst="rect">
              <a:avLst/>
            </a:prstGeom>
            <a:solidFill>
              <a:srgbClr val="FFFFFF"/>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en-US" sz="3600" b="0" i="0" u="none" strike="noStrike" cap="none" normalizeH="0" baseline="0" smtClean="0">
                <a:ln>
                  <a:noFill/>
                </a:ln>
                <a:solidFill>
                  <a:schemeClr val="tx1"/>
                </a:solidFill>
                <a:effectLst/>
                <a:latin typeface="AU Passata" pitchFamily="34" charset="0"/>
              </a:endParaRPr>
            </a:p>
          </p:txBody>
        </p:sp>
      </p:grpSp>
    </p:spTree>
    <p:extLst>
      <p:ext uri="{BB962C8B-B14F-4D97-AF65-F5344CB8AC3E}">
        <p14:creationId xmlns:p14="http://schemas.microsoft.com/office/powerpoint/2010/main" val="871625409"/>
      </p:ext>
    </p:extLst>
  </p:cSld>
  <p:clrMapOvr>
    <a:masterClrMapping/>
  </p:clrMapOvr>
  <p:transition advClick="0"/>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0" y="457200"/>
            <a:ext cx="8382000" cy="1754326"/>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Clinical Utility of Polygenic Risk Scores</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da-DK" sz="2000" b="0" i="0" u="none" strike="noStrike" kern="1200" cap="none" spc="0" normalizeH="0" baseline="0" noProof="0" dirty="0" smtClean="0">
              <a:ln>
                <a:noFill/>
              </a:ln>
              <a:solidFill>
                <a:srgbClr val="000000"/>
              </a:solidFill>
              <a:effectLst/>
              <a:uLnTx/>
              <a:uFillTx/>
              <a:latin typeface="AU Passata"/>
            </a:endParaRPr>
          </a:p>
          <a:p>
            <a:pPr defTabSz="209550">
              <a:spcAft>
                <a:spcPts val="0"/>
              </a:spcAft>
              <a:defRPr/>
            </a:pPr>
            <a:r>
              <a:rPr lang="en-US" sz="2000" dirty="0" smtClean="0"/>
              <a:t>Relative importance of conventional and polygenic risk scores:</a:t>
            </a:r>
            <a:endParaRPr lang="en-US" sz="2000" dirty="0"/>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smtClean="0">
              <a:ln>
                <a:noFill/>
              </a:ln>
              <a:solidFill>
                <a:srgbClr val="000000"/>
              </a:solidFill>
              <a:effectLst/>
              <a:uLnTx/>
              <a:uFillTx/>
              <a:latin typeface="AU Passata"/>
            </a:endParaRPr>
          </a:p>
        </p:txBody>
      </p:sp>
      <p:sp>
        <p:nvSpPr>
          <p:cNvPr id="9" name="Rectangle 8"/>
          <p:cNvSpPr/>
          <p:nvPr/>
        </p:nvSpPr>
        <p:spPr>
          <a:xfrm>
            <a:off x="6400800" y="6062246"/>
            <a:ext cx="2057400" cy="338554"/>
          </a:xfrm>
          <a:prstGeom prst="rect">
            <a:avLst/>
          </a:prstGeom>
        </p:spPr>
        <p:txBody>
          <a:bodyPr wrap="square">
            <a:spAutoFit/>
          </a:bodyPr>
          <a:lstStyle/>
          <a:p>
            <a:pPr lvl="0">
              <a:spcAft>
                <a:spcPts val="600"/>
              </a:spcAft>
            </a:pPr>
            <a:r>
              <a:rPr lang="en-US" sz="1600" dirty="0" smtClean="0">
                <a:solidFill>
                  <a:srgbClr val="000000"/>
                </a:solidFill>
                <a:latin typeface="AU Passata"/>
              </a:rPr>
              <a:t>(Wray et al 2021)</a:t>
            </a:r>
          </a:p>
        </p:txBody>
      </p:sp>
      <p:pic>
        <p:nvPicPr>
          <p:cNvPr id="11268" name="Picture 4" descr="https://cdn.jamanetwork.com/ama/content_public/journal/psych/938614/yrv200004f3_1608576257.9256.png?Expires=1634763494&amp;Signature=d~qLr7NZLt~qBOMmYxyj6WWinX2Crbyjjca5MTpgwrAU4mihhPf2Pk~XkVn1jKKOx1KIoMHDPTBmNc9dtKFp2dEO00BHKc7orEJpZ2C5rqeXeDksqnzaiU35TZhCWGyQZjLEEFyZ7y0-j-XtMJVbCn4caUapIGK4IyG8MLGeqpc7SQkaM0quVznEisixNy~GhHLPueKsRZDEUijZqnG-ZPwaFjES1-LR3ePlY9-qmKBIctsHqRC4t1CvuMl-sAIK~BCOYu~nH0eQGyBGMTwI4BeuEDu2pvJ2M03SRNdvOy-C6L6RhOh~ZpBr5WP3H3SWPCktjKslYrdcCCoQaHod4Q__&amp;Key-Pair-Id=APKAIE5G5CRDK6RD3PGA"/>
          <p:cNvPicPr>
            <a:picLocks noChangeAspect="1" noChangeArrowheads="1"/>
          </p:cNvPicPr>
          <p:nvPr/>
        </p:nvPicPr>
        <p:blipFill rotWithShape="1">
          <a:blip r:embed="rId3">
            <a:extLst>
              <a:ext uri="{28A0092B-C50C-407E-A947-70E740481C1C}">
                <a14:useLocalDpi xmlns:a14="http://schemas.microsoft.com/office/drawing/2010/main" val="0"/>
              </a:ext>
            </a:extLst>
          </a:blip>
          <a:srcRect t="-1" r="-4974" b="259"/>
          <a:stretch/>
        </p:blipFill>
        <p:spPr bwMode="auto">
          <a:xfrm>
            <a:off x="446315" y="2362200"/>
            <a:ext cx="8852539"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143406"/>
      </p:ext>
    </p:extLst>
  </p:cSld>
  <p:clrMapOvr>
    <a:masterClrMapping/>
  </p:clrMapOvr>
  <p:transition advClick="0"/>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2616101"/>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Clinical Utility of Polygenic Risk Scores</a:t>
            </a:r>
          </a:p>
          <a:p>
            <a:pPr defTabSz="209550">
              <a:spcAft>
                <a:spcPts val="0"/>
              </a:spcAft>
              <a:defRPr/>
            </a:pPr>
            <a:endParaRPr lang="da-DK" sz="2000" dirty="0" smtClean="0">
              <a:solidFill>
                <a:srgbClr val="000000"/>
              </a:solidFill>
              <a:latin typeface="AU Passata"/>
            </a:endParaRPr>
          </a:p>
          <a:p>
            <a:pPr defTabSz="209550">
              <a:spcAft>
                <a:spcPts val="0"/>
              </a:spcAft>
              <a:defRPr/>
            </a:pPr>
            <a:endParaRPr lang="da-DK" sz="2000" dirty="0">
              <a:solidFill>
                <a:srgbClr val="000000"/>
              </a:solidFill>
              <a:latin typeface="AU Passata"/>
            </a:endParaRPr>
          </a:p>
          <a:p>
            <a:pPr defTabSz="209550">
              <a:spcAft>
                <a:spcPts val="0"/>
              </a:spcAft>
              <a:defRPr/>
            </a:pPr>
            <a:r>
              <a:rPr lang="en-US" sz="2000" dirty="0"/>
              <a:t>Ancestry of GWAS participants over time, as compared with the </a:t>
            </a:r>
            <a:r>
              <a:rPr lang="en-US" sz="2000" dirty="0" smtClean="0"/>
              <a:t>global population:</a:t>
            </a:r>
            <a:endParaRPr lang="en-US" sz="2000" dirty="0"/>
          </a:p>
          <a:p>
            <a:pPr algn="ctr" defTabSz="209550">
              <a:spcAft>
                <a:spcPts val="0"/>
              </a:spcAft>
              <a:defRPr/>
            </a:pPr>
            <a:endParaRPr lang="en-US" sz="2800" dirty="0">
              <a:solidFill>
                <a:srgbClr val="000000"/>
              </a:solidFill>
              <a:latin typeface="AU Passata"/>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sp>
        <p:nvSpPr>
          <p:cNvPr id="9" name="Rectangle 8"/>
          <p:cNvSpPr/>
          <p:nvPr/>
        </p:nvSpPr>
        <p:spPr>
          <a:xfrm>
            <a:off x="6400800" y="6138446"/>
            <a:ext cx="2057400" cy="338554"/>
          </a:xfrm>
          <a:prstGeom prst="rect">
            <a:avLst/>
          </a:prstGeom>
        </p:spPr>
        <p:txBody>
          <a:bodyPr wrap="square">
            <a:spAutoFit/>
          </a:bodyPr>
          <a:lstStyle/>
          <a:p>
            <a:pPr lvl="0">
              <a:spcAft>
                <a:spcPts val="600"/>
              </a:spcAft>
            </a:pPr>
            <a:r>
              <a:rPr lang="en-US" sz="1600" dirty="0" smtClean="0">
                <a:solidFill>
                  <a:srgbClr val="000000"/>
                </a:solidFill>
                <a:latin typeface="AU Passata"/>
              </a:rPr>
              <a:t>(Martin et al 2019)</a:t>
            </a:r>
          </a:p>
        </p:txBody>
      </p:sp>
      <p:pic>
        <p:nvPicPr>
          <p:cNvPr id="11270" name="Picture 6"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14393"/>
            <a:ext cx="4441825" cy="290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463628"/>
      </p:ext>
    </p:extLst>
  </p:cSld>
  <p:clrMapOvr>
    <a:masterClrMapping/>
  </p:clrMapOvr>
  <p:transition advClick="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2431435"/>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Clinical Utility of Polygenic Risk Scores</a:t>
            </a:r>
          </a:p>
          <a:p>
            <a:pPr algn="ctr" defTabSz="209550">
              <a:spcAft>
                <a:spcPts val="0"/>
              </a:spcAft>
              <a:defRPr/>
            </a:pPr>
            <a:endParaRPr lang="da-DK" sz="2800" dirty="0">
              <a:solidFill>
                <a:srgbClr val="000000"/>
              </a:solidFill>
              <a:latin typeface="AU Passata"/>
            </a:endParaRPr>
          </a:p>
          <a:p>
            <a:pPr defTabSz="209550">
              <a:spcAft>
                <a:spcPts val="0"/>
              </a:spcAft>
              <a:defRPr/>
            </a:pPr>
            <a:r>
              <a:rPr lang="en-US" sz="2000" dirty="0"/>
              <a:t>Prediction accuracy relative to European-ancestry individuals across 17 quantitative traits and 5 continental populations in the </a:t>
            </a:r>
            <a:r>
              <a:rPr lang="en-US" sz="2000" dirty="0" smtClean="0"/>
              <a:t>UKBB:</a:t>
            </a:r>
            <a:endParaRPr lang="en-US" sz="2000" dirty="0"/>
          </a:p>
          <a:p>
            <a:pPr algn="ctr" defTabSz="209550">
              <a:spcAft>
                <a:spcPts val="0"/>
              </a:spcAft>
              <a:defRPr/>
            </a:pPr>
            <a:endParaRPr lang="en-US" sz="2800" dirty="0">
              <a:solidFill>
                <a:srgbClr val="000000"/>
              </a:solidFill>
              <a:latin typeface="AU Passata"/>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pic>
        <p:nvPicPr>
          <p:cNvPr id="27654" name="Picture 6" descr="Fig.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368" y="2358869"/>
            <a:ext cx="6050032" cy="373713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400800" y="6138446"/>
            <a:ext cx="2057400" cy="338554"/>
          </a:xfrm>
          <a:prstGeom prst="rect">
            <a:avLst/>
          </a:prstGeom>
        </p:spPr>
        <p:txBody>
          <a:bodyPr wrap="square">
            <a:spAutoFit/>
          </a:bodyPr>
          <a:lstStyle/>
          <a:p>
            <a:pPr lvl="0">
              <a:spcAft>
                <a:spcPts val="600"/>
              </a:spcAft>
            </a:pPr>
            <a:r>
              <a:rPr lang="en-US" sz="1600" dirty="0" smtClean="0">
                <a:solidFill>
                  <a:srgbClr val="000000"/>
                </a:solidFill>
                <a:latin typeface="AU Passata"/>
              </a:rPr>
              <a:t>(Martin et al 2019)</a:t>
            </a:r>
          </a:p>
        </p:txBody>
      </p:sp>
    </p:spTree>
    <p:extLst>
      <p:ext uri="{BB962C8B-B14F-4D97-AF65-F5344CB8AC3E}">
        <p14:creationId xmlns:p14="http://schemas.microsoft.com/office/powerpoint/2010/main" val="2569659405"/>
      </p:ext>
    </p:extLst>
  </p:cSld>
  <p:clrMapOvr>
    <a:masterClrMapping/>
  </p:clrMapOvr>
  <p:transition advClick="0"/>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46330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da-DK" sz="2800" b="0" i="0" u="none" strike="noStrike" kern="1200" cap="none" spc="0" normalizeH="0" baseline="0" noProof="0" dirty="0" smtClean="0">
                <a:ln>
                  <a:noFill/>
                </a:ln>
                <a:solidFill>
                  <a:srgbClr val="000000"/>
                </a:solidFill>
                <a:effectLst/>
                <a:uLnTx/>
                <a:uFillTx/>
                <a:latin typeface="AU Passata"/>
                <a:ea typeface="+mn-ea"/>
                <a:cs typeface="+mn-cs"/>
              </a:rPr>
              <a:t>Summary</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Introduction</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to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Scoring</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Data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used</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for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Training/</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Validation</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Individidual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level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or summary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statistic</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data</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Methods </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for Computing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Standard approach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based</a:t>
            </a:r>
            <a:r>
              <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on LD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pruning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thresholding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(P+T)</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Bayesion</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approach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using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shrinkage</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estimation</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e.g</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Ldpred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BayesR</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lang="da-DK" sz="1800" noProof="0" dirty="0" smtClean="0">
                <a:solidFill>
                  <a:srgbClr val="333333"/>
                </a:solidFill>
              </a:rPr>
              <a:t>Multiple </a:t>
            </a:r>
            <a:r>
              <a:rPr lang="da-DK" sz="1800" noProof="0" dirty="0" err="1" smtClean="0">
                <a:solidFill>
                  <a:srgbClr val="333333"/>
                </a:solidFill>
              </a:rPr>
              <a:t>trait</a:t>
            </a:r>
            <a:r>
              <a:rPr lang="da-DK" sz="1800" noProof="0" dirty="0" smtClean="0">
                <a:solidFill>
                  <a:srgbClr val="333333"/>
                </a:solidFill>
              </a:rPr>
              <a:t> </a:t>
            </a:r>
            <a:r>
              <a:rPr lang="da-DK" sz="1800" noProof="0" dirty="0" err="1" smtClean="0">
                <a:solidFill>
                  <a:srgbClr val="333333"/>
                </a:solidFill>
              </a:rPr>
              <a:t>approaches</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Methods </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for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Evaluating</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Scores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Population or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individual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level</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measures</a:t>
            </a: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Quantitative</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and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binary</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traits</a:t>
            </a:r>
            <a:endPar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285750" marR="0" lvl="0" indent="-285750" algn="l" defTabSz="914400" rtl="0" eaLnBrk="1" fontAlgn="base" latinLnBrk="0" hangingPunct="1">
              <a:lnSpc>
                <a:spcPct val="100000"/>
              </a:lnSpc>
              <a:spcBef>
                <a:spcPct val="0"/>
              </a:spcBef>
              <a:spcAft>
                <a:spcPts val="0"/>
              </a:spcAft>
              <a:buClrTx/>
              <a:buSzTx/>
              <a:buFontTx/>
              <a:buChar char="-"/>
              <a:tabLst/>
              <a:defRPr/>
            </a:pP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Expected</a:t>
            </a:r>
            <a:r>
              <a:rPr kumimoji="0" lang="da-DK" sz="1800" b="0" i="0" u="none" strike="noStrike" kern="1200" cap="none" spc="0" normalizeH="0" baseline="0" noProof="0" dirty="0" smtClean="0">
                <a:ln>
                  <a:noFill/>
                </a:ln>
                <a:solidFill>
                  <a:srgbClr val="333333"/>
                </a:solidFill>
                <a:effectLst/>
                <a:uLnTx/>
                <a:uFillTx/>
                <a:latin typeface="AU Passata" pitchFamily="34" charset="0"/>
                <a:ea typeface="+mn-ea"/>
                <a:cs typeface="+mn-cs"/>
              </a:rPr>
              <a:t> </a:t>
            </a:r>
            <a:r>
              <a:rPr kumimoji="0" lang="da-DK" sz="1800" b="0" i="0" u="none" strike="noStrike" kern="1200" cap="none" spc="0" normalizeH="0" baseline="0" noProof="0" dirty="0" err="1" smtClean="0">
                <a:ln>
                  <a:noFill/>
                </a:ln>
                <a:solidFill>
                  <a:srgbClr val="333333"/>
                </a:solidFill>
                <a:effectLst/>
                <a:uLnTx/>
                <a:uFillTx/>
                <a:latin typeface="AU Passata" pitchFamily="34" charset="0"/>
                <a:ea typeface="+mn-ea"/>
                <a:cs typeface="+mn-cs"/>
              </a:rPr>
              <a:t>accuracies</a:t>
            </a:r>
            <a:endParaRPr kumimoji="0" lang="da-DK" sz="1800" b="0" i="0" u="none" strike="noStrike" kern="1200" cap="none" spc="0" normalizeH="0" baseline="0" noProof="0" dirty="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endParaRPr>
          </a:p>
          <a:p>
            <a:pPr marL="0" marR="0" lvl="0" indent="0" algn="l" defTabSz="914400" rtl="0" eaLnBrk="1" fontAlgn="base" latinLnBrk="0" hangingPunct="1">
              <a:lnSpc>
                <a:spcPct val="100000"/>
              </a:lnSpc>
              <a:spcBef>
                <a:spcPct val="0"/>
              </a:spcBef>
              <a:spcAft>
                <a:spcPts val="0"/>
              </a:spcAft>
              <a:buClrTx/>
              <a:buSzTx/>
              <a:buFontTx/>
              <a:buNone/>
              <a:tabLst/>
              <a:defRPr/>
            </a:pP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Clinical</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Utility of </a:t>
            </a:r>
            <a:r>
              <a:rPr kumimoji="0" lang="da-DK" sz="2200" b="0" i="0" u="none" strike="noStrike" kern="1200" cap="none" spc="0" normalizeH="0" baseline="0" noProof="0" dirty="0" err="1">
                <a:ln>
                  <a:noFill/>
                </a:ln>
                <a:solidFill>
                  <a:srgbClr val="333333"/>
                </a:solidFill>
                <a:effectLst/>
                <a:uLnTx/>
                <a:uFillTx/>
                <a:latin typeface="AU Passata" pitchFamily="34" charset="0"/>
                <a:ea typeface="+mn-ea"/>
                <a:cs typeface="+mn-cs"/>
              </a:rPr>
              <a:t>Polygenic</a:t>
            </a:r>
            <a:r>
              <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rPr>
              <a:t> </a:t>
            </a:r>
            <a:r>
              <a:rPr kumimoji="0" lang="da-DK" sz="2200" b="0" i="0" u="none" strike="noStrike" kern="1200" cap="none" spc="0" normalizeH="0" baseline="0" noProof="0" dirty="0" err="1" smtClean="0">
                <a:ln>
                  <a:noFill/>
                </a:ln>
                <a:solidFill>
                  <a:srgbClr val="333333"/>
                </a:solidFill>
                <a:effectLst/>
                <a:uLnTx/>
                <a:uFillTx/>
                <a:latin typeface="AU Passata" pitchFamily="34" charset="0"/>
                <a:ea typeface="+mn-ea"/>
                <a:cs typeface="+mn-cs"/>
              </a:rPr>
              <a:t>Risk</a:t>
            </a:r>
            <a:r>
              <a:rPr kumimoji="0" lang="da-DK" sz="2200" b="0" i="0" u="none" strike="noStrike" kern="1200" cap="none" spc="0" normalizeH="0" baseline="0" noProof="0" dirty="0" smtClean="0">
                <a:ln>
                  <a:noFill/>
                </a:ln>
                <a:solidFill>
                  <a:srgbClr val="333333"/>
                </a:solidFill>
                <a:effectLst/>
                <a:uLnTx/>
                <a:uFillTx/>
                <a:latin typeface="AU Passata" pitchFamily="34" charset="0"/>
                <a:ea typeface="+mn-ea"/>
                <a:cs typeface="+mn-cs"/>
              </a:rPr>
              <a:t> Scores</a:t>
            </a:r>
          </a:p>
          <a:p>
            <a:pPr marL="0" marR="0" lvl="0" indent="0" algn="l" defTabSz="914400" rtl="0" eaLnBrk="1" fontAlgn="base" latinLnBrk="0" hangingPunct="1">
              <a:lnSpc>
                <a:spcPct val="100000"/>
              </a:lnSpc>
              <a:spcBef>
                <a:spcPct val="0"/>
              </a:spcBef>
              <a:spcAft>
                <a:spcPts val="0"/>
              </a:spcAft>
              <a:buClrTx/>
              <a:buSzTx/>
              <a:buFontTx/>
              <a:buNone/>
              <a:tabLst/>
              <a:defRPr/>
            </a:pPr>
            <a:endParaRPr kumimoji="0" lang="da-DK" sz="2200" b="0" i="0" u="none" strike="noStrike" kern="1200" cap="none" spc="0" normalizeH="0" baseline="0" noProof="0" dirty="0">
              <a:ln>
                <a:noFill/>
              </a:ln>
              <a:solidFill>
                <a:srgbClr val="333333"/>
              </a:solidFill>
              <a:effectLst/>
              <a:uLnTx/>
              <a:uFillTx/>
              <a:latin typeface="AU Passata" pitchFamily="34" charset="0"/>
              <a:ea typeface="+mn-ea"/>
              <a:cs typeface="+mn-cs"/>
            </a:endParaRPr>
          </a:p>
        </p:txBody>
      </p:sp>
    </p:spTree>
    <p:extLst>
      <p:ext uri="{BB962C8B-B14F-4D97-AF65-F5344CB8AC3E}">
        <p14:creationId xmlns:p14="http://schemas.microsoft.com/office/powerpoint/2010/main" val="3124849746"/>
      </p:ext>
    </p:extLst>
  </p:cSld>
  <p:clrMapOvr>
    <a:masterClrMapping/>
  </p:clrMapOvr>
  <p:transition advClick="0"/>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954107"/>
          </a:xfrm>
          <a:prstGeom prst="rect">
            <a:avLst/>
          </a:prstGeom>
          <a:noFill/>
          <a:ln w="9525">
            <a:noFill/>
            <a:miter lim="800000"/>
            <a:headEnd/>
            <a:tailEnd/>
          </a:ln>
        </p:spPr>
        <p:txBody>
          <a:bodyPr wrap="square">
            <a:spAutoFit/>
          </a:bodyPr>
          <a:lstStyle/>
          <a:p>
            <a:pPr algn="ctr" defTabSz="209550">
              <a:spcAft>
                <a:spcPts val="0"/>
              </a:spcAft>
              <a:defRPr/>
            </a:pPr>
            <a:r>
              <a:rPr lang="en-US" sz="2800" dirty="0" smtClean="0">
                <a:solidFill>
                  <a:srgbClr val="000000"/>
                </a:solidFill>
                <a:latin typeface="AU Passata"/>
              </a:rPr>
              <a:t>Introduction </a:t>
            </a:r>
            <a:r>
              <a:rPr lang="en-US" sz="2800" dirty="0">
                <a:solidFill>
                  <a:srgbClr val="000000"/>
                </a:solidFill>
                <a:latin typeface="AU Passata"/>
              </a:rPr>
              <a:t>Polygenic Risk Scoring</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pic>
        <p:nvPicPr>
          <p:cNvPr id="2050" name="Picture 2" descr="Fig.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432" y="1219200"/>
            <a:ext cx="4143993" cy="5105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76400" y="6497086"/>
            <a:ext cx="2057400" cy="338554"/>
          </a:xfrm>
          <a:prstGeom prst="rect">
            <a:avLst/>
          </a:prstGeom>
        </p:spPr>
        <p:txBody>
          <a:bodyPr wrap="square">
            <a:spAutoFit/>
          </a:bodyPr>
          <a:lstStyle/>
          <a:p>
            <a:pPr lvl="0">
              <a:spcAft>
                <a:spcPts val="600"/>
              </a:spcAft>
            </a:pPr>
            <a:r>
              <a:rPr lang="en-US" sz="1600" dirty="0" smtClean="0">
                <a:solidFill>
                  <a:srgbClr val="000000"/>
                </a:solidFill>
                <a:latin typeface="AU Passata"/>
              </a:rPr>
              <a:t>(Choi et al 2020)</a:t>
            </a:r>
          </a:p>
        </p:txBody>
      </p:sp>
      <p:pic>
        <p:nvPicPr>
          <p:cNvPr id="11" name="Main graphic"/>
          <p:cNvPicPr/>
          <p:nvPr/>
        </p:nvPicPr>
        <p:blipFill>
          <a:blip r:embed="rId4"/>
          <a:stretch/>
        </p:blipFill>
        <p:spPr>
          <a:xfrm>
            <a:off x="4701888" y="1527804"/>
            <a:ext cx="4095360" cy="4984200"/>
          </a:xfrm>
          <a:prstGeom prst="rect">
            <a:avLst/>
          </a:prstGeom>
          <a:ln>
            <a:noFill/>
          </a:ln>
        </p:spPr>
      </p:pic>
      <p:sp>
        <p:nvSpPr>
          <p:cNvPr id="12" name="Rectangle 11"/>
          <p:cNvSpPr/>
          <p:nvPr/>
        </p:nvSpPr>
        <p:spPr>
          <a:xfrm>
            <a:off x="5867400" y="6463927"/>
            <a:ext cx="2057400" cy="338554"/>
          </a:xfrm>
          <a:prstGeom prst="rect">
            <a:avLst/>
          </a:prstGeom>
        </p:spPr>
        <p:txBody>
          <a:bodyPr wrap="square">
            <a:spAutoFit/>
          </a:bodyPr>
          <a:lstStyle/>
          <a:p>
            <a:pPr lvl="0">
              <a:spcAft>
                <a:spcPts val="600"/>
              </a:spcAft>
            </a:pPr>
            <a:r>
              <a:rPr lang="en-US" sz="1600" dirty="0" smtClean="0">
                <a:solidFill>
                  <a:srgbClr val="000000"/>
                </a:solidFill>
                <a:latin typeface="AU Passata"/>
              </a:rPr>
              <a:t>(Ma &amp; Zhou 2021)</a:t>
            </a:r>
          </a:p>
        </p:txBody>
      </p:sp>
    </p:spTree>
    <p:extLst>
      <p:ext uri="{BB962C8B-B14F-4D97-AF65-F5344CB8AC3E}">
        <p14:creationId xmlns:p14="http://schemas.microsoft.com/office/powerpoint/2010/main" val="518304709"/>
      </p:ext>
    </p:extLst>
  </p:cSld>
  <p:clrMapOvr>
    <a:masterClrMapping/>
  </p:clrMapOvr>
  <p:transition advClick="0"/>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370975"/>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120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pitchFamily="34" charset="0"/>
                <a:ea typeface="+mn-ea"/>
                <a:cs typeface="+mn-cs"/>
              </a:rPr>
              <a:t>References</a:t>
            </a:r>
          </a:p>
          <a:p>
            <a:pPr marL="0" marR="0" lvl="0" indent="0" algn="l" defTabSz="20955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defTabSz="209550">
              <a:defRPr/>
            </a:pPr>
            <a:r>
              <a:rPr lang="en-US" sz="1600" dirty="0" err="1" smtClean="0">
                <a:solidFill>
                  <a:srgbClr val="000000"/>
                </a:solidFill>
              </a:rPr>
              <a:t>Dudbridge</a:t>
            </a:r>
            <a:r>
              <a:rPr lang="en-US" sz="1600" dirty="0" smtClean="0">
                <a:solidFill>
                  <a:srgbClr val="000000"/>
                </a:solidFill>
              </a:rPr>
              <a:t> </a:t>
            </a:r>
            <a:r>
              <a:rPr lang="en-US" sz="1600" dirty="0">
                <a:solidFill>
                  <a:srgbClr val="000000"/>
                </a:solidFill>
              </a:rPr>
              <a:t>2013: </a:t>
            </a:r>
            <a:r>
              <a:rPr lang="en-US" sz="1600" dirty="0" smtClean="0">
                <a:solidFill>
                  <a:srgbClr val="000000"/>
                </a:solidFill>
              </a:rPr>
              <a:t>						10.1371/journal.pgen.1003348</a:t>
            </a:r>
            <a:endParaRPr lang="en-US" sz="1600" dirty="0">
              <a:solidFill>
                <a:srgbClr val="000000"/>
              </a:solidFill>
            </a:endParaRPr>
          </a:p>
          <a:p>
            <a:pPr defTabSz="209550">
              <a:defRPr/>
            </a:pPr>
            <a:r>
              <a:rPr lang="en-US" sz="1600" dirty="0" err="1">
                <a:solidFill>
                  <a:srgbClr val="000000"/>
                </a:solidFill>
              </a:rPr>
              <a:t>Daetwyler</a:t>
            </a:r>
            <a:r>
              <a:rPr lang="en-US" sz="1600" dirty="0">
                <a:solidFill>
                  <a:srgbClr val="000000"/>
                </a:solidFill>
              </a:rPr>
              <a:t> et al. 2008: </a:t>
            </a:r>
            <a:r>
              <a:rPr lang="en-US" sz="1600" dirty="0" smtClean="0">
                <a:solidFill>
                  <a:srgbClr val="000000"/>
                </a:solidFill>
              </a:rPr>
              <a:t>				10.1371/journal.pone.0003395</a:t>
            </a:r>
            <a:endParaRPr lang="en-US" sz="1600" dirty="0">
              <a:solidFill>
                <a:srgbClr val="000000"/>
              </a:solidFill>
            </a:endParaRPr>
          </a:p>
          <a:p>
            <a:pPr defTabSz="209550">
              <a:defRPr/>
            </a:pPr>
            <a:r>
              <a:rPr lang="en-US" sz="1600" dirty="0">
                <a:solidFill>
                  <a:srgbClr val="000000"/>
                </a:solidFill>
              </a:rPr>
              <a:t>Lee et al. 2017: </a:t>
            </a:r>
            <a:r>
              <a:rPr lang="en-US" sz="1600" dirty="0" smtClean="0">
                <a:solidFill>
                  <a:srgbClr val="000000"/>
                </a:solidFill>
              </a:rPr>
              <a:t>							10.1371/journal.pone.0189775</a:t>
            </a:r>
            <a:endParaRPr lang="en-US" sz="1600" dirty="0">
              <a:solidFill>
                <a:srgbClr val="000000"/>
              </a:solidFill>
            </a:endParaRPr>
          </a:p>
          <a:p>
            <a:pPr defTabSz="209550">
              <a:defRPr/>
            </a:pPr>
            <a:r>
              <a:rPr lang="en-US" sz="1600" dirty="0">
                <a:solidFill>
                  <a:srgbClr val="000000"/>
                </a:solidFill>
              </a:rPr>
              <a:t>Lee &amp; Wray 2013: </a:t>
            </a:r>
            <a:r>
              <a:rPr lang="en-US" sz="1600" dirty="0" smtClean="0">
                <a:solidFill>
                  <a:srgbClr val="000000"/>
                </a:solidFill>
              </a:rPr>
              <a:t>						10.1371/journal.pone.0071494</a:t>
            </a:r>
            <a:endParaRPr lang="en-US" sz="1600" dirty="0">
              <a:solidFill>
                <a:srgbClr val="000000"/>
              </a:solidFill>
            </a:endParaRPr>
          </a:p>
          <a:p>
            <a:pPr defTabSz="209550">
              <a:defRPr/>
            </a:pPr>
            <a:r>
              <a:rPr lang="en-US" sz="1600" dirty="0">
                <a:solidFill>
                  <a:srgbClr val="000000"/>
                </a:solidFill>
              </a:rPr>
              <a:t>de </a:t>
            </a:r>
            <a:r>
              <a:rPr lang="en-US" sz="1600" dirty="0" err="1">
                <a:solidFill>
                  <a:srgbClr val="000000"/>
                </a:solidFill>
              </a:rPr>
              <a:t>los</a:t>
            </a:r>
            <a:r>
              <a:rPr lang="en-US" sz="1600" dirty="0">
                <a:solidFill>
                  <a:srgbClr val="000000"/>
                </a:solidFill>
              </a:rPr>
              <a:t> Campos et al. 2013: </a:t>
            </a:r>
            <a:r>
              <a:rPr lang="en-US" sz="1600" dirty="0" smtClean="0">
                <a:solidFill>
                  <a:srgbClr val="000000"/>
                </a:solidFill>
              </a:rPr>
              <a:t>		10.1534/genetics.112.143313</a:t>
            </a:r>
            <a:endParaRPr lang="en-US" sz="1600" dirty="0">
              <a:solidFill>
                <a:srgbClr val="000000"/>
              </a:solidFill>
            </a:endParaRPr>
          </a:p>
          <a:p>
            <a:pPr defTabSz="209550">
              <a:defRPr/>
            </a:pPr>
            <a:r>
              <a:rPr lang="en-US" sz="1600" dirty="0">
                <a:solidFill>
                  <a:srgbClr val="000000"/>
                </a:solidFill>
              </a:rPr>
              <a:t>Cheng et al. 2018: </a:t>
            </a:r>
            <a:r>
              <a:rPr lang="en-US" sz="1600" dirty="0" smtClean="0">
                <a:solidFill>
                  <a:srgbClr val="000000"/>
                </a:solidFill>
              </a:rPr>
              <a:t>					10.1534/genetics.118.300650</a:t>
            </a:r>
            <a:endParaRPr lang="en-US" sz="1600" dirty="0">
              <a:solidFill>
                <a:srgbClr val="000000"/>
              </a:solidFill>
            </a:endParaRPr>
          </a:p>
          <a:p>
            <a:pPr defTabSz="209550">
              <a:defRPr/>
            </a:pPr>
            <a:r>
              <a:rPr lang="en-US" sz="1600" dirty="0">
                <a:solidFill>
                  <a:srgbClr val="000000"/>
                </a:solidFill>
              </a:rPr>
              <a:t>Wray et al. 2010: </a:t>
            </a:r>
            <a:r>
              <a:rPr lang="en-US" sz="1600" dirty="0" smtClean="0">
                <a:solidFill>
                  <a:srgbClr val="000000"/>
                </a:solidFill>
              </a:rPr>
              <a:t>						10.1371/journal.pgen.1000864</a:t>
            </a:r>
            <a:endParaRPr lang="en-US" sz="1600" dirty="0">
              <a:solidFill>
                <a:srgbClr val="000000"/>
              </a:solidFill>
            </a:endParaRPr>
          </a:p>
          <a:p>
            <a:pPr defTabSz="209550">
              <a:defRPr/>
            </a:pPr>
            <a:r>
              <a:rPr lang="en-US" sz="1600" dirty="0">
                <a:solidFill>
                  <a:srgbClr val="000000"/>
                </a:solidFill>
              </a:rPr>
              <a:t>Martin et al. 2020: </a:t>
            </a:r>
            <a:r>
              <a:rPr lang="en-US" sz="1600" dirty="0" smtClean="0">
                <a:solidFill>
                  <a:srgbClr val="000000"/>
                </a:solidFill>
              </a:rPr>
              <a:t>						10.1038/s41588-019-0379-x</a:t>
            </a:r>
            <a:endParaRPr lang="en-US" sz="1600" dirty="0">
              <a:solidFill>
                <a:srgbClr val="000000"/>
              </a:solidFill>
            </a:endParaRPr>
          </a:p>
          <a:p>
            <a:pPr defTabSz="209550">
              <a:defRPr/>
            </a:pPr>
            <a:r>
              <a:rPr lang="en-US" sz="1600" dirty="0" err="1">
                <a:solidFill>
                  <a:srgbClr val="000000"/>
                </a:solidFill>
              </a:rPr>
              <a:t>Riveros-Mckay</a:t>
            </a:r>
            <a:r>
              <a:rPr lang="en-US" sz="1600" dirty="0">
                <a:solidFill>
                  <a:srgbClr val="000000"/>
                </a:solidFill>
              </a:rPr>
              <a:t> et al. 2021: </a:t>
            </a:r>
            <a:r>
              <a:rPr lang="en-US" sz="1600" dirty="0" smtClean="0">
                <a:solidFill>
                  <a:srgbClr val="000000"/>
                </a:solidFill>
              </a:rPr>
              <a:t>		10.1161/CIRCGEN.120.003304</a:t>
            </a:r>
            <a:endParaRPr lang="en-US" sz="1600" dirty="0">
              <a:solidFill>
                <a:srgbClr val="000000"/>
              </a:solidFill>
            </a:endParaRPr>
          </a:p>
          <a:p>
            <a:pPr defTabSz="209550">
              <a:defRPr/>
            </a:pPr>
            <a:r>
              <a:rPr lang="en-US" sz="1600" dirty="0">
                <a:solidFill>
                  <a:srgbClr val="000000"/>
                </a:solidFill>
              </a:rPr>
              <a:t>Wray et al </a:t>
            </a:r>
            <a:r>
              <a:rPr lang="en-US" sz="1600" dirty="0" smtClean="0">
                <a:solidFill>
                  <a:srgbClr val="000000"/>
                </a:solidFill>
              </a:rPr>
              <a:t>2013:						</a:t>
            </a:r>
            <a:r>
              <a:rPr lang="en-US" sz="1600" dirty="0" smtClean="0"/>
              <a:t>10.1038/nrg3457</a:t>
            </a:r>
            <a:endParaRPr lang="en-US" sz="1600" dirty="0">
              <a:solidFill>
                <a:srgbClr val="000000"/>
              </a:solidFill>
            </a:endParaRPr>
          </a:p>
          <a:p>
            <a:pPr defTabSz="209550">
              <a:defRPr/>
            </a:pPr>
            <a:r>
              <a:rPr lang="en-US" sz="1600" dirty="0">
                <a:solidFill>
                  <a:srgbClr val="000000"/>
                </a:solidFill>
              </a:rPr>
              <a:t>van </a:t>
            </a:r>
            <a:r>
              <a:rPr lang="en-US" sz="1600" dirty="0" err="1">
                <a:solidFill>
                  <a:srgbClr val="000000"/>
                </a:solidFill>
              </a:rPr>
              <a:t>Rheenen</a:t>
            </a:r>
            <a:r>
              <a:rPr lang="en-US" sz="1600" dirty="0">
                <a:solidFill>
                  <a:srgbClr val="000000"/>
                </a:solidFill>
              </a:rPr>
              <a:t> et </a:t>
            </a:r>
            <a:r>
              <a:rPr lang="en-US" sz="1600" dirty="0" smtClean="0">
                <a:solidFill>
                  <a:srgbClr val="000000"/>
                </a:solidFill>
              </a:rPr>
              <a:t>al</a:t>
            </a:r>
            <a:r>
              <a:rPr lang="en-US" sz="1600" dirty="0">
                <a:solidFill>
                  <a:srgbClr val="000000"/>
                </a:solidFill>
              </a:rPr>
              <a:t> </a:t>
            </a:r>
            <a:r>
              <a:rPr lang="en-US" sz="1600" dirty="0" smtClean="0">
                <a:solidFill>
                  <a:srgbClr val="000000"/>
                </a:solidFill>
              </a:rPr>
              <a:t>2019:	</a:t>
            </a:r>
            <a:r>
              <a:rPr lang="en-US" sz="1600" dirty="0">
                <a:solidFill>
                  <a:srgbClr val="000000"/>
                </a:solidFill>
              </a:rPr>
              <a:t>	</a:t>
            </a:r>
            <a:r>
              <a:rPr lang="en-US" sz="1600" dirty="0" smtClean="0">
                <a:solidFill>
                  <a:srgbClr val="000000"/>
                </a:solidFill>
              </a:rPr>
              <a:t>	10.1038/s41576-019-0137-z</a:t>
            </a:r>
            <a:endParaRPr lang="en-US" sz="1600" dirty="0">
              <a:solidFill>
                <a:srgbClr val="000000"/>
              </a:solidFill>
            </a:endParaRPr>
          </a:p>
          <a:p>
            <a:pPr defTabSz="209550">
              <a:defRPr/>
            </a:pPr>
            <a:r>
              <a:rPr lang="en-US" sz="1600" dirty="0" smtClean="0">
                <a:solidFill>
                  <a:srgbClr val="000000"/>
                </a:solidFill>
              </a:rPr>
              <a:t>Lloyd et al. </a:t>
            </a:r>
            <a:r>
              <a:rPr lang="en-US" sz="1600" dirty="0">
                <a:solidFill>
                  <a:srgbClr val="000000"/>
                </a:solidFill>
              </a:rPr>
              <a:t>2019:						</a:t>
            </a:r>
            <a:r>
              <a:rPr lang="en-US" sz="1600" dirty="0" smtClean="0">
                <a:solidFill>
                  <a:srgbClr val="000000"/>
                </a:solidFill>
              </a:rPr>
              <a:t>10.1038/s41467-019-12653-0</a:t>
            </a:r>
            <a:endParaRPr lang="en-US" sz="1600" dirty="0">
              <a:solidFill>
                <a:srgbClr val="000000"/>
              </a:solidFill>
            </a:endParaRPr>
          </a:p>
          <a:p>
            <a:pPr defTabSz="209550">
              <a:defRPr/>
            </a:pPr>
            <a:r>
              <a:rPr lang="da-DK" sz="1600" dirty="0" err="1" smtClean="0">
                <a:solidFill>
                  <a:srgbClr val="000000"/>
                </a:solidFill>
              </a:rPr>
              <a:t>Vilhjalmson</a:t>
            </a:r>
            <a:r>
              <a:rPr lang="da-DK" sz="1600" dirty="0" smtClean="0">
                <a:solidFill>
                  <a:srgbClr val="000000"/>
                </a:solidFill>
              </a:rPr>
              <a:t> 2015:					</a:t>
            </a:r>
            <a:r>
              <a:rPr lang="da-DK" sz="1600" dirty="0">
                <a:solidFill>
                  <a:srgbClr val="000000"/>
                </a:solidFill>
              </a:rPr>
              <a:t>	10.1016/j.ajhg.2015.09.001</a:t>
            </a:r>
            <a:endParaRPr lang="en-US" sz="1600" dirty="0">
              <a:solidFill>
                <a:srgbClr val="000000"/>
              </a:solidFill>
            </a:endParaRPr>
          </a:p>
          <a:p>
            <a:pPr defTabSz="209550">
              <a:defRPr/>
            </a:pPr>
            <a:r>
              <a:rPr lang="en-US" sz="1600" dirty="0" smtClean="0">
                <a:solidFill>
                  <a:srgbClr val="000000"/>
                </a:solidFill>
              </a:rPr>
              <a:t>Sørensen </a:t>
            </a:r>
            <a:r>
              <a:rPr lang="en-US" sz="1600" dirty="0">
                <a:solidFill>
                  <a:srgbClr val="000000"/>
                </a:solidFill>
              </a:rPr>
              <a:t>et al. </a:t>
            </a:r>
            <a:r>
              <a:rPr lang="en-US" sz="1600" dirty="0" smtClean="0">
                <a:solidFill>
                  <a:srgbClr val="000000"/>
                </a:solidFill>
              </a:rPr>
              <a:t>2015				</a:t>
            </a:r>
            <a:r>
              <a:rPr lang="en-US" sz="1600" dirty="0">
                <a:solidFill>
                  <a:srgbClr val="000000"/>
                </a:solidFill>
              </a:rPr>
              <a:t>	10.1093/genetics/201.2.NP</a:t>
            </a:r>
          </a:p>
          <a:p>
            <a:pPr defTabSz="209550">
              <a:defRPr/>
            </a:pPr>
            <a:r>
              <a:rPr lang="en-US" sz="1600" dirty="0">
                <a:solidFill>
                  <a:srgbClr val="000000"/>
                </a:solidFill>
              </a:rPr>
              <a:t>Rohde et al. 2020						10.1093/bioinformatics/btz955</a:t>
            </a:r>
          </a:p>
          <a:p>
            <a:pPr defTabSz="209550">
              <a:defRPr/>
            </a:pPr>
            <a:r>
              <a:rPr lang="en-US" sz="1600" dirty="0" smtClean="0">
                <a:solidFill>
                  <a:srgbClr val="000000"/>
                </a:solidFill>
              </a:rPr>
              <a:t>Rohde </a:t>
            </a:r>
            <a:r>
              <a:rPr lang="en-US" sz="1600" dirty="0">
                <a:solidFill>
                  <a:srgbClr val="000000"/>
                </a:solidFill>
              </a:rPr>
              <a:t>et </a:t>
            </a:r>
            <a:r>
              <a:rPr lang="en-US" sz="1600" dirty="0" err="1">
                <a:solidFill>
                  <a:srgbClr val="000000"/>
                </a:solidFill>
              </a:rPr>
              <a:t>a.l</a:t>
            </a:r>
            <a:r>
              <a:rPr lang="en-US" sz="1600" dirty="0">
                <a:solidFill>
                  <a:srgbClr val="000000"/>
                </a:solidFill>
              </a:rPr>
              <a:t> 2021						</a:t>
            </a:r>
            <a:r>
              <a:rPr lang="en-US" sz="1600" dirty="0" smtClean="0">
                <a:solidFill>
                  <a:srgbClr val="000000"/>
                </a:solidFill>
              </a:rPr>
              <a:t>10.3389/fmed.2021.711208</a:t>
            </a:r>
          </a:p>
          <a:p>
            <a:pPr defTabSz="209550">
              <a:defRPr/>
            </a:pPr>
            <a:r>
              <a:rPr lang="da-DK" sz="1600" dirty="0" err="1" smtClean="0">
                <a:solidFill>
                  <a:srgbClr val="000000"/>
                </a:solidFill>
              </a:rPr>
              <a:t>Maier</a:t>
            </a:r>
            <a:r>
              <a:rPr lang="da-DK" sz="1600" dirty="0" smtClean="0">
                <a:solidFill>
                  <a:srgbClr val="000000"/>
                </a:solidFill>
              </a:rPr>
              <a:t> et al. 2018:					</a:t>
            </a:r>
            <a:r>
              <a:rPr lang="da-DK" sz="1600" dirty="0">
                <a:solidFill>
                  <a:srgbClr val="000000"/>
                </a:solidFill>
              </a:rPr>
              <a:t>	10.1038/s41467-017-02769-6	</a:t>
            </a:r>
            <a:endParaRPr lang="da-DK" sz="1600" dirty="0" smtClean="0">
              <a:solidFill>
                <a:srgbClr val="000000"/>
              </a:solidFill>
            </a:endParaRPr>
          </a:p>
          <a:p>
            <a:pPr defTabSz="209550">
              <a:defRPr/>
            </a:pPr>
            <a:r>
              <a:rPr lang="da-DK" sz="1600" dirty="0" smtClean="0">
                <a:solidFill>
                  <a:srgbClr val="000000"/>
                </a:solidFill>
              </a:rPr>
              <a:t>Ma &amp; Zhou 2021:					</a:t>
            </a:r>
            <a:r>
              <a:rPr lang="da-DK" sz="1600" dirty="0">
                <a:solidFill>
                  <a:srgbClr val="000000"/>
                </a:solidFill>
              </a:rPr>
              <a:t>	</a:t>
            </a:r>
            <a:r>
              <a:rPr lang="da-DK" sz="1600" dirty="0" smtClean="0">
                <a:solidFill>
                  <a:srgbClr val="000000"/>
                </a:solidFill>
              </a:rPr>
              <a:t>10.1038/s41467-017-02769-6</a:t>
            </a:r>
          </a:p>
          <a:p>
            <a:pPr defTabSz="209550">
              <a:defRPr/>
            </a:pPr>
            <a:r>
              <a:rPr lang="da-DK" sz="1600" dirty="0" err="1" smtClean="0">
                <a:solidFill>
                  <a:srgbClr val="000000"/>
                </a:solidFill>
              </a:rPr>
              <a:t>Choi</a:t>
            </a:r>
            <a:r>
              <a:rPr lang="da-DK" sz="1600" dirty="0" smtClean="0">
                <a:solidFill>
                  <a:srgbClr val="000000"/>
                </a:solidFill>
              </a:rPr>
              <a:t> et al. 2020:						</a:t>
            </a:r>
            <a:r>
              <a:rPr lang="da-DK" sz="1600" dirty="0">
                <a:solidFill>
                  <a:srgbClr val="000000"/>
                </a:solidFill>
              </a:rPr>
              <a:t>	10.1038/s41596-020-0353-1</a:t>
            </a:r>
            <a:endParaRPr lang="en-US" sz="1600" dirty="0">
              <a:solidFill>
                <a:srgbClr val="000000"/>
              </a:solidFill>
            </a:endParaRPr>
          </a:p>
          <a:p>
            <a:pPr defTabSz="209550">
              <a:defRPr/>
            </a:pPr>
            <a:r>
              <a:rPr lang="en-US" sz="1600" dirty="0" smtClean="0">
                <a:solidFill>
                  <a:srgbClr val="000000"/>
                </a:solidFill>
              </a:rPr>
              <a:t>Wray et al. 2021:					</a:t>
            </a:r>
            <a:r>
              <a:rPr lang="en-US" sz="1600" dirty="0">
                <a:solidFill>
                  <a:srgbClr val="000000"/>
                </a:solidFill>
              </a:rPr>
              <a:t>	</a:t>
            </a:r>
            <a:r>
              <a:rPr lang="en-US" sz="1600" dirty="0" smtClean="0">
                <a:solidFill>
                  <a:srgbClr val="000000"/>
                </a:solidFill>
              </a:rPr>
              <a:t>10.1001/jamapsychiatry.2020.3049</a:t>
            </a:r>
            <a:endParaRPr lang="en-US" sz="1600" dirty="0">
              <a:solidFill>
                <a:srgbClr val="000000"/>
              </a:solidFill>
            </a:endParaRPr>
          </a:p>
          <a:p>
            <a:pPr defTabSz="209550">
              <a:defRPr/>
            </a:pPr>
            <a:endParaRPr lang="en-US" sz="1600" dirty="0">
              <a:solidFill>
                <a:srgbClr val="000000"/>
              </a:solidFill>
            </a:endParaRPr>
          </a:p>
          <a:p>
            <a:pPr marL="0" marR="0" lvl="0" indent="0" algn="l" defTabSz="20955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smtClean="0">
              <a:ln>
                <a:noFill/>
              </a:ln>
              <a:solidFill>
                <a:srgbClr val="000000"/>
              </a:solidFill>
              <a:effectLst/>
              <a:uLnTx/>
              <a:uFillTx/>
            </a:endParaRPr>
          </a:p>
        </p:txBody>
      </p:sp>
    </p:spTree>
    <p:extLst>
      <p:ext uri="{BB962C8B-B14F-4D97-AF65-F5344CB8AC3E}">
        <p14:creationId xmlns:p14="http://schemas.microsoft.com/office/powerpoint/2010/main" val="254101615"/>
      </p:ext>
    </p:extLst>
  </p:cSld>
  <p:clrMapOvr>
    <a:masterClrMapping/>
  </p:clrMapOvr>
  <p:transition advClick="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5755422"/>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R package </a:t>
            </a:r>
            <a:r>
              <a:rPr kumimoji="0" lang="en-US" sz="2800" b="0" i="0" u="none" strike="noStrike" kern="1200" cap="none" spc="0" normalizeH="0" baseline="0" noProof="0" dirty="0" err="1" smtClean="0">
                <a:ln>
                  <a:noFill/>
                </a:ln>
                <a:solidFill>
                  <a:srgbClr val="000000"/>
                </a:solidFill>
                <a:effectLst/>
                <a:uLnTx/>
                <a:uFillTx/>
                <a:latin typeface="AU Passata"/>
                <a:ea typeface="+mn-ea"/>
                <a:cs typeface="+mn-cs"/>
              </a:rPr>
              <a:t>qgg</a:t>
            </a: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 </a:t>
            </a:r>
          </a:p>
          <a:p>
            <a:pPr lvl="0" algn="ctr" defTabSz="209550">
              <a:spcAft>
                <a:spcPts val="1200"/>
              </a:spcAft>
              <a:defRPr/>
            </a:pPr>
            <a:r>
              <a:rPr lang="da-DK" sz="2000" dirty="0" smtClean="0">
                <a:solidFill>
                  <a:srgbClr val="000000"/>
                </a:solidFill>
              </a:rPr>
              <a:t>(psoerensen.github.io/</a:t>
            </a:r>
            <a:r>
              <a:rPr lang="da-DK" sz="2000" dirty="0" err="1" smtClean="0">
                <a:solidFill>
                  <a:srgbClr val="000000"/>
                </a:solidFill>
              </a:rPr>
              <a:t>qgg</a:t>
            </a:r>
            <a:r>
              <a:rPr lang="da-DK" sz="2000" dirty="0" smtClean="0">
                <a:solidFill>
                  <a:srgbClr val="000000"/>
                </a:solidFill>
              </a:rPr>
              <a:t>/)</a:t>
            </a:r>
            <a:endParaRPr kumimoji="0" lang="da-DK" sz="2000" b="1" i="0" u="none" strike="noStrike" kern="1200" cap="none" spc="0" normalizeH="0" baseline="0" noProof="0" dirty="0" smtClean="0">
              <a:ln>
                <a:noFill/>
              </a:ln>
              <a:solidFill>
                <a:srgbClr val="000000"/>
              </a:solidFill>
              <a:effectLst/>
              <a:uLnTx/>
              <a:uFillTx/>
              <a:latin typeface="AU Passata"/>
              <a:ea typeface="+mn-ea"/>
              <a:cs typeface="+mn-cs"/>
            </a:endParaRPr>
          </a:p>
          <a:p>
            <a:pPr lvl="0">
              <a:spcAft>
                <a:spcPts val="1200"/>
              </a:spcAft>
              <a:defRPr/>
            </a:pPr>
            <a:r>
              <a:rPr lang="en-US" sz="2000" dirty="0" err="1" smtClean="0">
                <a:solidFill>
                  <a:srgbClr val="333333"/>
                </a:solidFill>
                <a:latin typeface="AU Passata"/>
              </a:rPr>
              <a:t>qgg</a:t>
            </a:r>
            <a:r>
              <a:rPr lang="en-US" sz="2000" dirty="0" smtClean="0">
                <a:solidFill>
                  <a:srgbClr val="333333"/>
                </a:solidFill>
                <a:latin typeface="AU Passata"/>
              </a:rPr>
              <a:t> </a:t>
            </a:r>
            <a:r>
              <a:rPr lang="en-US" sz="2000" dirty="0">
                <a:solidFill>
                  <a:srgbClr val="333333"/>
                </a:solidFill>
                <a:latin typeface="AU Passata"/>
              </a:rPr>
              <a:t>provides an infrastructure for efficient processing of large-scale genetic and phenotypic data including core functions for</a:t>
            </a:r>
            <a:r>
              <a:rPr lang="en-US" sz="2000" dirty="0" smtClean="0">
                <a:solidFill>
                  <a:srgbClr val="333333"/>
                </a:solidFill>
                <a:latin typeface="AU Passata"/>
              </a:rPr>
              <a:t>:</a:t>
            </a:r>
          </a:p>
          <a:p>
            <a:pPr marL="342900" lvl="0" indent="-342900">
              <a:buFontTx/>
              <a:buChar char="-"/>
              <a:defRPr/>
            </a:pPr>
            <a:r>
              <a:rPr lang="en-US" sz="1800" dirty="0" smtClean="0">
                <a:solidFill>
                  <a:srgbClr val="333333"/>
                </a:solidFill>
                <a:latin typeface="AU Passata"/>
              </a:rPr>
              <a:t>BLUP/REML/BLR methods</a:t>
            </a:r>
          </a:p>
          <a:p>
            <a:pPr marL="342900" lvl="0" indent="-342900">
              <a:buFontTx/>
              <a:buChar char="-"/>
              <a:defRPr/>
            </a:pPr>
            <a:r>
              <a:rPr lang="en-US" sz="1800" dirty="0" smtClean="0">
                <a:solidFill>
                  <a:srgbClr val="333333"/>
                </a:solidFill>
                <a:latin typeface="AU Passata"/>
              </a:rPr>
              <a:t>fitting </a:t>
            </a:r>
            <a:r>
              <a:rPr lang="en-US" sz="1800" dirty="0">
                <a:solidFill>
                  <a:srgbClr val="333333"/>
                </a:solidFill>
                <a:latin typeface="AU Passata"/>
              </a:rPr>
              <a:t>linear </a:t>
            </a:r>
            <a:r>
              <a:rPr lang="en-US" sz="1800" dirty="0" smtClean="0">
                <a:solidFill>
                  <a:srgbClr val="333333"/>
                </a:solidFill>
                <a:latin typeface="AU Passata"/>
              </a:rPr>
              <a:t>(mixed) models</a:t>
            </a:r>
          </a:p>
          <a:p>
            <a:pPr marL="342900" lvl="0" indent="-342900">
              <a:buFontTx/>
              <a:buChar char="-"/>
              <a:defRPr/>
            </a:pPr>
            <a:r>
              <a:rPr lang="en-US" sz="1800" dirty="0" smtClean="0">
                <a:solidFill>
                  <a:srgbClr val="333333"/>
                </a:solidFill>
                <a:latin typeface="AU Passata"/>
              </a:rPr>
              <a:t>estimating </a:t>
            </a:r>
            <a:r>
              <a:rPr lang="en-US" sz="1800" dirty="0">
                <a:solidFill>
                  <a:srgbClr val="333333"/>
                </a:solidFill>
                <a:latin typeface="AU Passata"/>
              </a:rPr>
              <a:t>genetic parameters (heritability and correlation</a:t>
            </a:r>
            <a:r>
              <a:rPr lang="en-US" sz="1800" dirty="0" smtClean="0">
                <a:solidFill>
                  <a:srgbClr val="333333"/>
                </a:solidFill>
                <a:latin typeface="AU Passata"/>
              </a:rPr>
              <a:t>)</a:t>
            </a:r>
          </a:p>
          <a:p>
            <a:pPr marL="342900" lvl="0" indent="-342900">
              <a:buFontTx/>
              <a:buChar char="-"/>
              <a:defRPr/>
            </a:pPr>
            <a:r>
              <a:rPr lang="en-US" sz="1800" dirty="0" smtClean="0">
                <a:solidFill>
                  <a:srgbClr val="333333"/>
                </a:solidFill>
                <a:latin typeface="AU Passata"/>
              </a:rPr>
              <a:t>genomic prediction (polygenic risk scoring)</a:t>
            </a:r>
          </a:p>
          <a:p>
            <a:pPr marL="342900" lvl="0" indent="-342900">
              <a:buFontTx/>
              <a:buChar char="-"/>
              <a:defRPr/>
            </a:pPr>
            <a:r>
              <a:rPr lang="en-US" sz="1800" dirty="0" smtClean="0">
                <a:solidFill>
                  <a:srgbClr val="333333"/>
                </a:solidFill>
                <a:latin typeface="AU Passata"/>
              </a:rPr>
              <a:t>single </a:t>
            </a:r>
            <a:r>
              <a:rPr lang="en-US" sz="1800" dirty="0">
                <a:solidFill>
                  <a:srgbClr val="333333"/>
                </a:solidFill>
                <a:latin typeface="AU Passata"/>
              </a:rPr>
              <a:t>marker association </a:t>
            </a:r>
            <a:r>
              <a:rPr lang="en-US" sz="1800" dirty="0" smtClean="0">
                <a:solidFill>
                  <a:srgbClr val="333333"/>
                </a:solidFill>
                <a:latin typeface="AU Passata"/>
              </a:rPr>
              <a:t>analysis</a:t>
            </a:r>
          </a:p>
          <a:p>
            <a:pPr marL="342900" lvl="0" indent="-342900">
              <a:buFontTx/>
              <a:buChar char="-"/>
              <a:defRPr/>
            </a:pPr>
            <a:r>
              <a:rPr lang="en-US" sz="1800" dirty="0" smtClean="0">
                <a:solidFill>
                  <a:srgbClr val="333333"/>
                </a:solidFill>
                <a:latin typeface="AU Passata"/>
              </a:rPr>
              <a:t>gene </a:t>
            </a:r>
            <a:r>
              <a:rPr lang="en-US" sz="1800" dirty="0">
                <a:solidFill>
                  <a:srgbClr val="333333"/>
                </a:solidFill>
                <a:latin typeface="AU Passata"/>
              </a:rPr>
              <a:t>set enrichment </a:t>
            </a:r>
            <a:r>
              <a:rPr lang="en-US" sz="1800" dirty="0" smtClean="0">
                <a:solidFill>
                  <a:srgbClr val="333333"/>
                </a:solidFill>
                <a:latin typeface="AU Passata"/>
              </a:rPr>
              <a:t>analysis</a:t>
            </a:r>
          </a:p>
          <a:p>
            <a:pPr lvl="0">
              <a:defRPr/>
            </a:pPr>
            <a:endParaRPr lang="en-US" sz="2000" dirty="0" smtClean="0">
              <a:solidFill>
                <a:srgbClr val="333333"/>
              </a:solidFill>
              <a:latin typeface="AU Passata"/>
            </a:endParaRPr>
          </a:p>
          <a:p>
            <a:pPr lvl="0">
              <a:spcAft>
                <a:spcPts val="1200"/>
              </a:spcAft>
              <a:defRPr/>
            </a:pPr>
            <a:r>
              <a:rPr lang="en-US" sz="2000" dirty="0" err="1" smtClean="0">
                <a:solidFill>
                  <a:srgbClr val="333333"/>
                </a:solidFill>
                <a:latin typeface="AU Passata"/>
              </a:rPr>
              <a:t>qgg</a:t>
            </a:r>
            <a:r>
              <a:rPr lang="en-US" sz="2000" dirty="0" smtClean="0">
                <a:solidFill>
                  <a:srgbClr val="333333"/>
                </a:solidFill>
                <a:latin typeface="AU Passata"/>
              </a:rPr>
              <a:t> </a:t>
            </a:r>
            <a:r>
              <a:rPr lang="en-US" sz="2000" dirty="0">
                <a:solidFill>
                  <a:srgbClr val="333333"/>
                </a:solidFill>
                <a:latin typeface="AU Passata"/>
              </a:rPr>
              <a:t>handles large-scale data by taking advantage of</a:t>
            </a:r>
            <a:r>
              <a:rPr lang="en-US" sz="2000" dirty="0" smtClean="0">
                <a:solidFill>
                  <a:srgbClr val="333333"/>
                </a:solidFill>
                <a:latin typeface="AU Passata"/>
              </a:rPr>
              <a:t>:</a:t>
            </a:r>
            <a:endParaRPr lang="en-US" sz="2000" dirty="0">
              <a:solidFill>
                <a:srgbClr val="333333"/>
              </a:solidFill>
              <a:latin typeface="AU Passata"/>
            </a:endParaRPr>
          </a:p>
          <a:p>
            <a:pPr marL="342900" indent="-342900">
              <a:buFontTx/>
              <a:buChar char="-"/>
              <a:defRPr/>
            </a:pPr>
            <a:r>
              <a:rPr lang="da-DK" sz="1800" dirty="0" smtClean="0">
                <a:solidFill>
                  <a:srgbClr val="333333"/>
                </a:solidFill>
                <a:latin typeface="AU Passata"/>
              </a:rPr>
              <a:t>fast and </a:t>
            </a:r>
            <a:r>
              <a:rPr lang="da-DK" sz="1800" dirty="0" err="1" smtClean="0">
                <a:solidFill>
                  <a:srgbClr val="333333"/>
                </a:solidFill>
                <a:latin typeface="AU Passata"/>
              </a:rPr>
              <a:t>memory</a:t>
            </a:r>
            <a:r>
              <a:rPr lang="da-DK" sz="1800" dirty="0" smtClean="0">
                <a:solidFill>
                  <a:srgbClr val="333333"/>
                </a:solidFill>
                <a:latin typeface="AU Passata"/>
              </a:rPr>
              <a:t> </a:t>
            </a:r>
            <a:r>
              <a:rPr lang="da-DK" sz="1800" dirty="0" err="1" smtClean="0">
                <a:solidFill>
                  <a:srgbClr val="333333"/>
                </a:solidFill>
                <a:latin typeface="AU Passata"/>
              </a:rPr>
              <a:t>efficient</a:t>
            </a:r>
            <a:r>
              <a:rPr lang="da-DK" sz="1800" dirty="0" smtClean="0">
                <a:solidFill>
                  <a:srgbClr val="333333"/>
                </a:solidFill>
                <a:latin typeface="AU Passata"/>
              </a:rPr>
              <a:t> </a:t>
            </a:r>
            <a:r>
              <a:rPr lang="da-DK" sz="1800" dirty="0" err="1" smtClean="0">
                <a:solidFill>
                  <a:srgbClr val="333333"/>
                </a:solidFill>
                <a:latin typeface="AU Passata"/>
              </a:rPr>
              <a:t>algorithms</a:t>
            </a:r>
            <a:r>
              <a:rPr lang="da-DK" sz="1800" dirty="0" smtClean="0">
                <a:solidFill>
                  <a:srgbClr val="333333"/>
                </a:solidFill>
                <a:latin typeface="AU Passata"/>
              </a:rPr>
              <a:t> </a:t>
            </a:r>
            <a:r>
              <a:rPr lang="da-DK" sz="1800" dirty="0" err="1">
                <a:solidFill>
                  <a:srgbClr val="333333"/>
                </a:solidFill>
                <a:latin typeface="AU Passata"/>
              </a:rPr>
              <a:t>implemented</a:t>
            </a:r>
            <a:r>
              <a:rPr lang="da-DK" sz="1800" dirty="0">
                <a:solidFill>
                  <a:srgbClr val="333333"/>
                </a:solidFill>
                <a:latin typeface="AU Passata"/>
              </a:rPr>
              <a:t> </a:t>
            </a:r>
            <a:r>
              <a:rPr lang="da-DK" sz="1800" dirty="0" err="1">
                <a:solidFill>
                  <a:srgbClr val="333333"/>
                </a:solidFill>
                <a:latin typeface="AU Passata"/>
              </a:rPr>
              <a:t>using</a:t>
            </a:r>
            <a:r>
              <a:rPr lang="da-DK" sz="1800" dirty="0">
                <a:solidFill>
                  <a:srgbClr val="333333"/>
                </a:solidFill>
                <a:latin typeface="AU Passata"/>
              </a:rPr>
              <a:t> C</a:t>
            </a:r>
            <a:r>
              <a:rPr lang="da-DK" sz="1800" dirty="0" smtClean="0">
                <a:solidFill>
                  <a:srgbClr val="333333"/>
                </a:solidFill>
                <a:latin typeface="AU Passata"/>
              </a:rPr>
              <a:t>++</a:t>
            </a:r>
            <a:endParaRPr lang="en-US" sz="1800" dirty="0" smtClean="0">
              <a:solidFill>
                <a:srgbClr val="333333"/>
              </a:solidFill>
              <a:latin typeface="AU Passata"/>
            </a:endParaRPr>
          </a:p>
          <a:p>
            <a:pPr marL="342900" indent="-342900">
              <a:buFontTx/>
              <a:buChar char="-"/>
              <a:defRPr/>
            </a:pPr>
            <a:r>
              <a:rPr lang="en-US" sz="1800" dirty="0" smtClean="0">
                <a:solidFill>
                  <a:srgbClr val="333333"/>
                </a:solidFill>
                <a:latin typeface="AU Passata"/>
              </a:rPr>
              <a:t>multi-core </a:t>
            </a:r>
            <a:r>
              <a:rPr lang="en-US" sz="1800" dirty="0">
                <a:solidFill>
                  <a:srgbClr val="333333"/>
                </a:solidFill>
                <a:latin typeface="AU Passata"/>
              </a:rPr>
              <a:t>processing using </a:t>
            </a:r>
            <a:r>
              <a:rPr lang="en-US" sz="1800" dirty="0" err="1" smtClean="0">
                <a:solidFill>
                  <a:srgbClr val="333333"/>
                </a:solidFill>
                <a:latin typeface="AU Passata"/>
              </a:rPr>
              <a:t>openMP</a:t>
            </a:r>
            <a:endParaRPr lang="en-US" sz="1800" dirty="0" smtClean="0">
              <a:solidFill>
                <a:srgbClr val="333333"/>
              </a:solidFill>
              <a:latin typeface="AU Passata"/>
            </a:endParaRPr>
          </a:p>
          <a:p>
            <a:pPr marL="342900" indent="-342900">
              <a:buFontTx/>
              <a:buChar char="-"/>
              <a:defRPr/>
            </a:pPr>
            <a:r>
              <a:rPr lang="en-US" sz="1800" dirty="0" smtClean="0">
                <a:solidFill>
                  <a:srgbClr val="333333"/>
                </a:solidFill>
                <a:latin typeface="AU Passata"/>
              </a:rPr>
              <a:t>multithreaded </a:t>
            </a:r>
            <a:r>
              <a:rPr lang="en-US" sz="1800" dirty="0">
                <a:solidFill>
                  <a:srgbClr val="333333"/>
                </a:solidFill>
                <a:latin typeface="AU Passata"/>
              </a:rPr>
              <a:t>matrix operations implemented in BLAS libraries (e.g. </a:t>
            </a:r>
            <a:r>
              <a:rPr lang="en-US" sz="1800" dirty="0" err="1">
                <a:solidFill>
                  <a:srgbClr val="333333"/>
                </a:solidFill>
                <a:latin typeface="AU Passata"/>
              </a:rPr>
              <a:t>OpenBLAS</a:t>
            </a:r>
            <a:r>
              <a:rPr lang="en-US" sz="1800" dirty="0">
                <a:solidFill>
                  <a:srgbClr val="333333"/>
                </a:solidFill>
                <a:latin typeface="AU Passata"/>
              </a:rPr>
              <a:t>, ATLAS or </a:t>
            </a:r>
            <a:r>
              <a:rPr lang="en-US" sz="1800" dirty="0" smtClean="0">
                <a:solidFill>
                  <a:srgbClr val="333333"/>
                </a:solidFill>
                <a:latin typeface="AU Passata"/>
              </a:rPr>
              <a:t>MKL)</a:t>
            </a:r>
          </a:p>
          <a:p>
            <a:pPr marL="342900" indent="-342900">
              <a:buFontTx/>
              <a:buChar char="-"/>
              <a:defRPr/>
            </a:pPr>
            <a:r>
              <a:rPr lang="en-US" sz="1800" dirty="0" smtClean="0">
                <a:solidFill>
                  <a:srgbClr val="333333"/>
                </a:solidFill>
                <a:latin typeface="AU Passata"/>
              </a:rPr>
              <a:t>batch </a:t>
            </a:r>
            <a:r>
              <a:rPr lang="en-US" sz="1800" dirty="0">
                <a:solidFill>
                  <a:srgbClr val="333333"/>
                </a:solidFill>
                <a:latin typeface="AU Passata"/>
              </a:rPr>
              <a:t>processing of genotype data stored in binary files (e.g. PLINK </a:t>
            </a:r>
            <a:r>
              <a:rPr lang="en-US" sz="1800" dirty="0" err="1">
                <a:solidFill>
                  <a:srgbClr val="333333"/>
                </a:solidFill>
                <a:latin typeface="AU Passata"/>
              </a:rPr>
              <a:t>bedfiles</a:t>
            </a:r>
            <a:r>
              <a:rPr lang="en-US" sz="1800" dirty="0" smtClean="0">
                <a:solidFill>
                  <a:srgbClr val="333333"/>
                </a:solidFill>
                <a:latin typeface="AU Passata"/>
              </a:rPr>
              <a:t>)</a:t>
            </a:r>
          </a:p>
        </p:txBody>
      </p:sp>
    </p:spTree>
    <p:extLst>
      <p:ext uri="{BB962C8B-B14F-4D97-AF65-F5344CB8AC3E}">
        <p14:creationId xmlns:p14="http://schemas.microsoft.com/office/powerpoint/2010/main" val="3930730952"/>
      </p:ext>
    </p:extLst>
  </p:cSld>
  <p:clrMapOvr>
    <a:masterClrMapping/>
  </p:clrMapOvr>
  <p:transition advClick="0"/>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4555093"/>
          </a:xfrm>
          <a:prstGeom prst="rect">
            <a:avLst/>
          </a:prstGeom>
          <a:noFill/>
          <a:ln w="9525">
            <a:noFill/>
            <a:miter lim="800000"/>
            <a:headEnd/>
            <a:tailEnd/>
          </a:ln>
        </p:spPr>
        <p:txBody>
          <a:bodyPr wrap="square">
            <a:spAutoFit/>
          </a:bodyPr>
          <a:lstStyle/>
          <a:p>
            <a:pPr marL="0" marR="0" lvl="0" indent="0" algn="l" defTabSz="209550" rtl="0" eaLnBrk="1" fontAlgn="base" latinLnBrk="0" hangingPunct="1">
              <a:lnSpc>
                <a:spcPct val="100000"/>
              </a:lnSpc>
              <a:spcBef>
                <a:spcPct val="0"/>
              </a:spcBef>
              <a:spcAft>
                <a:spcPct val="0"/>
              </a:spcAft>
              <a:buClrTx/>
              <a:buSzTx/>
              <a:buFontTx/>
              <a:buNone/>
              <a:tabLst/>
              <a:defRPr/>
            </a:pPr>
            <a:endParaRPr kumimoji="0" lang="da-DK" sz="1800" b="0" i="0" u="none" strike="noStrike" kern="1200" cap="none" spc="0" normalizeH="0" baseline="0" noProof="0" dirty="0" smtClean="0">
              <a:ln>
                <a:noFill/>
              </a:ln>
              <a:solidFill>
                <a:srgbClr val="000000"/>
              </a:solidFill>
              <a:effectLst/>
              <a:uLnTx/>
              <a:uFillTx/>
              <a:latin typeface="AU Passata" pitchFamily="34" charset="0"/>
              <a:ea typeface="+mn-ea"/>
              <a:cs typeface="+mn-cs"/>
            </a:endParaRPr>
          </a:p>
          <a:p>
            <a:pPr marL="0" marR="0" lvl="0" indent="0" algn="l" defTabSz="209550" rtl="0" eaLnBrk="1" fontAlgn="base" latinLnBrk="0" hangingPunct="1">
              <a:lnSpc>
                <a:spcPct val="100000"/>
              </a:lnSpc>
              <a:spcBef>
                <a:spcPct val="0"/>
              </a:spcBef>
              <a:spcAft>
                <a:spcPct val="0"/>
              </a:spcAft>
              <a:buClrTx/>
              <a:buSzTx/>
              <a:buFontTx/>
              <a:buNone/>
              <a:tabLst/>
              <a:defRPr/>
            </a:pPr>
            <a:endParaRPr lang="da-DK" sz="1800" dirty="0" smtClean="0">
              <a:solidFill>
                <a:srgbClr val="000000"/>
              </a:solidFill>
            </a:endParaRPr>
          </a:p>
          <a:p>
            <a:pPr marL="0" marR="0" lvl="0" indent="0" algn="l" defTabSz="209550" rtl="0" eaLnBrk="1" fontAlgn="base" latinLnBrk="0" hangingPunct="1">
              <a:lnSpc>
                <a:spcPct val="100000"/>
              </a:lnSpc>
              <a:spcBef>
                <a:spcPct val="0"/>
              </a:spcBef>
              <a:spcAft>
                <a:spcPct val="0"/>
              </a:spcAft>
              <a:buClrTx/>
              <a:buSzTx/>
              <a:buFontTx/>
              <a:buNone/>
              <a:tabLst/>
              <a:defRPr/>
            </a:pPr>
            <a:endParaRPr lang="da-DK" sz="1800" dirty="0">
              <a:solidFill>
                <a:srgbClr val="000000"/>
              </a:solidFill>
            </a:endParaRPr>
          </a:p>
          <a:p>
            <a:pPr marL="0" marR="0" lvl="0" indent="0" algn="l" defTabSz="209550" rtl="0" eaLnBrk="1" fontAlgn="base" latinLnBrk="0" hangingPunct="1">
              <a:lnSpc>
                <a:spcPct val="100000"/>
              </a:lnSpc>
              <a:spcBef>
                <a:spcPct val="0"/>
              </a:spcBef>
              <a:spcAft>
                <a:spcPct val="0"/>
              </a:spcAft>
              <a:buClrTx/>
              <a:buSzTx/>
              <a:buFontTx/>
              <a:buNone/>
              <a:tabLst/>
              <a:defRPr/>
            </a:pPr>
            <a:endParaRPr lang="da-DK" sz="1800" dirty="0" smtClean="0">
              <a:solidFill>
                <a:srgbClr val="000000"/>
              </a:solidFill>
            </a:endParaRPr>
          </a:p>
          <a:p>
            <a:pPr marL="0" marR="0" lvl="0" indent="0" algn="l" defTabSz="209550" rtl="0" eaLnBrk="1" fontAlgn="base" latinLnBrk="0" hangingPunct="1">
              <a:lnSpc>
                <a:spcPct val="100000"/>
              </a:lnSpc>
              <a:spcBef>
                <a:spcPct val="0"/>
              </a:spcBef>
              <a:spcAft>
                <a:spcPct val="0"/>
              </a:spcAft>
              <a:buClrTx/>
              <a:buSzTx/>
              <a:buFontTx/>
              <a:buNone/>
              <a:tabLst/>
              <a:defRPr/>
            </a:pPr>
            <a:endParaRPr lang="da-DK" sz="1800" dirty="0">
              <a:solidFill>
                <a:srgbClr val="000000"/>
              </a:solidFill>
            </a:endParaRPr>
          </a:p>
          <a:p>
            <a:pPr marL="0" marR="0" lvl="0" indent="0" algn="ctr" defTabSz="209550" rtl="0" eaLnBrk="1" fontAlgn="base" latinLnBrk="0" hangingPunct="1">
              <a:lnSpc>
                <a:spcPct val="100000"/>
              </a:lnSpc>
              <a:spcBef>
                <a:spcPct val="0"/>
              </a:spcBef>
              <a:spcAft>
                <a:spcPct val="0"/>
              </a:spcAft>
              <a:buClrTx/>
              <a:buSzTx/>
              <a:buFontTx/>
              <a:buNone/>
              <a:tabLst/>
              <a:defRPr/>
            </a:pPr>
            <a:r>
              <a:rPr lang="da-DK" sz="20000" dirty="0" smtClean="0">
                <a:solidFill>
                  <a:srgbClr val="000000"/>
                </a:solidFill>
              </a:rPr>
              <a:t>?</a:t>
            </a:r>
            <a:endParaRPr lang="da-DK" sz="20000" dirty="0">
              <a:solidFill>
                <a:srgbClr val="000000"/>
              </a:solidFill>
            </a:endParaRPr>
          </a:p>
        </p:txBody>
      </p:sp>
    </p:spTree>
    <p:extLst>
      <p:ext uri="{BB962C8B-B14F-4D97-AF65-F5344CB8AC3E}">
        <p14:creationId xmlns:p14="http://schemas.microsoft.com/office/powerpoint/2010/main" val="4158551300"/>
      </p:ext>
    </p:extLst>
  </p:cSld>
  <p:clrMapOvr>
    <a:masterClrMapping/>
  </p:clrMapOvr>
  <p:transition advClick="0"/>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5693866"/>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Introduction Polygenic</a:t>
            </a:r>
            <a:r>
              <a:rPr kumimoji="0" lang="en-US" sz="2800" b="0" i="0" u="none" strike="noStrike" kern="1200" cap="none" spc="0" normalizeH="0" noProof="0" dirty="0" smtClean="0">
                <a:ln>
                  <a:noFill/>
                </a:ln>
                <a:solidFill>
                  <a:srgbClr val="000000"/>
                </a:solidFill>
                <a:effectLst/>
                <a:uLnTx/>
                <a:uFillTx/>
                <a:latin typeface="AU Passata"/>
                <a:ea typeface="+mn-ea"/>
                <a:cs typeface="+mn-cs"/>
              </a:rPr>
              <a:t> Risk Scoring</a:t>
            </a: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defRPr/>
            </a:pPr>
            <a:endParaRPr lang="da-DK" sz="2200" dirty="0" smtClean="0">
              <a:solidFill>
                <a:srgbClr val="333333"/>
              </a:solidFill>
            </a:endParaRPr>
          </a:p>
          <a:p>
            <a:pPr>
              <a:spcAft>
                <a:spcPts val="0"/>
              </a:spcAft>
              <a:defRPr/>
            </a:pPr>
            <a:r>
              <a:rPr lang="da-DK" sz="2000" u="sng" dirty="0" err="1" smtClean="0">
                <a:solidFill>
                  <a:srgbClr val="333333"/>
                </a:solidFill>
              </a:rPr>
              <a:t>Terminology</a:t>
            </a:r>
            <a:r>
              <a:rPr lang="da-DK" sz="2000" dirty="0" smtClean="0">
                <a:solidFill>
                  <a:srgbClr val="333333"/>
                </a:solidFill>
              </a:rPr>
              <a:t>: </a:t>
            </a:r>
            <a:r>
              <a:rPr lang="da-DK" sz="2000" dirty="0" err="1" smtClean="0">
                <a:solidFill>
                  <a:srgbClr val="333333"/>
                </a:solidFill>
              </a:rPr>
              <a:t>Polygenic</a:t>
            </a:r>
            <a:r>
              <a:rPr lang="da-DK" sz="2000" dirty="0" smtClean="0">
                <a:solidFill>
                  <a:srgbClr val="333333"/>
                </a:solidFill>
              </a:rPr>
              <a:t> </a:t>
            </a:r>
            <a:r>
              <a:rPr lang="da-DK" sz="2000" dirty="0" err="1">
                <a:solidFill>
                  <a:srgbClr val="333333"/>
                </a:solidFill>
              </a:rPr>
              <a:t>risk</a:t>
            </a:r>
            <a:r>
              <a:rPr lang="da-DK" sz="2000" dirty="0">
                <a:solidFill>
                  <a:srgbClr val="333333"/>
                </a:solidFill>
              </a:rPr>
              <a:t> </a:t>
            </a:r>
            <a:r>
              <a:rPr lang="da-DK" sz="2000" dirty="0" smtClean="0">
                <a:solidFill>
                  <a:srgbClr val="333333"/>
                </a:solidFill>
              </a:rPr>
              <a:t>scores, </a:t>
            </a:r>
            <a:r>
              <a:rPr lang="da-DK" sz="2000" dirty="0" err="1" smtClean="0">
                <a:solidFill>
                  <a:srgbClr val="333333"/>
                </a:solidFill>
              </a:rPr>
              <a:t>polygenic</a:t>
            </a:r>
            <a:r>
              <a:rPr lang="da-DK" sz="2000" dirty="0" smtClean="0">
                <a:solidFill>
                  <a:srgbClr val="333333"/>
                </a:solidFill>
              </a:rPr>
              <a:t> scores, </a:t>
            </a:r>
            <a:r>
              <a:rPr lang="da-DK" sz="2000" dirty="0" err="1" smtClean="0">
                <a:solidFill>
                  <a:srgbClr val="333333"/>
                </a:solidFill>
              </a:rPr>
              <a:t>genomic</a:t>
            </a:r>
            <a:r>
              <a:rPr lang="da-DK" sz="2000" dirty="0" smtClean="0">
                <a:solidFill>
                  <a:srgbClr val="333333"/>
                </a:solidFill>
              </a:rPr>
              <a:t> </a:t>
            </a:r>
            <a:r>
              <a:rPr lang="da-DK" sz="2000" dirty="0" err="1">
                <a:solidFill>
                  <a:srgbClr val="333333"/>
                </a:solidFill>
              </a:rPr>
              <a:t>risk</a:t>
            </a:r>
            <a:r>
              <a:rPr lang="da-DK" sz="2000" dirty="0">
                <a:solidFill>
                  <a:srgbClr val="333333"/>
                </a:solidFill>
              </a:rPr>
              <a:t> score, </a:t>
            </a:r>
            <a:r>
              <a:rPr lang="da-DK" sz="2000" dirty="0" err="1" smtClean="0">
                <a:solidFill>
                  <a:srgbClr val="333333"/>
                </a:solidFill>
              </a:rPr>
              <a:t>genetic</a:t>
            </a:r>
            <a:r>
              <a:rPr lang="da-DK" sz="2000" dirty="0" smtClean="0">
                <a:solidFill>
                  <a:srgbClr val="333333"/>
                </a:solidFill>
              </a:rPr>
              <a:t> scores, </a:t>
            </a:r>
            <a:r>
              <a:rPr lang="da-DK" sz="2000" dirty="0" err="1" smtClean="0">
                <a:solidFill>
                  <a:srgbClr val="333333"/>
                </a:solidFill>
              </a:rPr>
              <a:t>genetic</a:t>
            </a:r>
            <a:r>
              <a:rPr lang="da-DK" sz="2000" dirty="0" smtClean="0">
                <a:solidFill>
                  <a:srgbClr val="333333"/>
                </a:solidFill>
              </a:rPr>
              <a:t> </a:t>
            </a:r>
            <a:r>
              <a:rPr lang="da-DK" sz="2000" dirty="0" err="1" smtClean="0">
                <a:solidFill>
                  <a:srgbClr val="333333"/>
                </a:solidFill>
              </a:rPr>
              <a:t>predispostion</a:t>
            </a:r>
            <a:r>
              <a:rPr lang="da-DK" sz="2000" dirty="0">
                <a:solidFill>
                  <a:srgbClr val="333333"/>
                </a:solidFill>
              </a:rPr>
              <a:t>, </a:t>
            </a:r>
            <a:r>
              <a:rPr lang="da-DK" sz="2000" dirty="0" err="1">
                <a:solidFill>
                  <a:srgbClr val="333333"/>
                </a:solidFill>
              </a:rPr>
              <a:t>genetic</a:t>
            </a:r>
            <a:r>
              <a:rPr lang="da-DK" sz="2000" dirty="0">
                <a:solidFill>
                  <a:srgbClr val="333333"/>
                </a:solidFill>
              </a:rPr>
              <a:t> </a:t>
            </a:r>
            <a:r>
              <a:rPr lang="da-DK" sz="2000" dirty="0" err="1">
                <a:solidFill>
                  <a:srgbClr val="333333"/>
                </a:solidFill>
              </a:rPr>
              <a:t>value</a:t>
            </a:r>
            <a:r>
              <a:rPr lang="da-DK" sz="2000" dirty="0">
                <a:solidFill>
                  <a:srgbClr val="333333"/>
                </a:solidFill>
              </a:rPr>
              <a:t>, </a:t>
            </a:r>
            <a:r>
              <a:rPr lang="da-DK" sz="2000" dirty="0" smtClean="0">
                <a:solidFill>
                  <a:srgbClr val="333333"/>
                </a:solidFill>
              </a:rPr>
              <a:t> </a:t>
            </a:r>
            <a:r>
              <a:rPr lang="da-DK" sz="2000" dirty="0" err="1" smtClean="0">
                <a:solidFill>
                  <a:srgbClr val="333333"/>
                </a:solidFill>
              </a:rPr>
              <a:t>genomic</a:t>
            </a:r>
            <a:r>
              <a:rPr lang="da-DK" sz="2000" dirty="0" smtClean="0">
                <a:solidFill>
                  <a:srgbClr val="333333"/>
                </a:solidFill>
              </a:rPr>
              <a:t> </a:t>
            </a:r>
            <a:r>
              <a:rPr lang="da-DK" sz="2000" dirty="0" err="1" smtClean="0">
                <a:solidFill>
                  <a:srgbClr val="333333"/>
                </a:solidFill>
              </a:rPr>
              <a:t>breeding</a:t>
            </a:r>
            <a:r>
              <a:rPr lang="da-DK" sz="2000" dirty="0" smtClean="0">
                <a:solidFill>
                  <a:srgbClr val="333333"/>
                </a:solidFill>
              </a:rPr>
              <a:t> </a:t>
            </a:r>
            <a:r>
              <a:rPr lang="da-DK" sz="2000" dirty="0" err="1" smtClean="0">
                <a:solidFill>
                  <a:srgbClr val="333333"/>
                </a:solidFill>
              </a:rPr>
              <a:t>value</a:t>
            </a:r>
            <a:r>
              <a:rPr lang="da-DK" sz="2000" dirty="0" smtClean="0">
                <a:solidFill>
                  <a:srgbClr val="333333"/>
                </a:solidFill>
              </a:rPr>
              <a:t> is (more or </a:t>
            </a:r>
            <a:r>
              <a:rPr lang="da-DK" sz="2000" dirty="0" err="1" smtClean="0">
                <a:solidFill>
                  <a:srgbClr val="333333"/>
                </a:solidFill>
              </a:rPr>
              <a:t>less</a:t>
            </a:r>
            <a:r>
              <a:rPr lang="da-DK" sz="2000" dirty="0" smtClean="0">
                <a:solidFill>
                  <a:srgbClr val="333333"/>
                </a:solidFill>
              </a:rPr>
              <a:t>) the same </a:t>
            </a:r>
            <a:r>
              <a:rPr lang="da-DK" sz="2000" dirty="0" err="1" smtClean="0">
                <a:solidFill>
                  <a:srgbClr val="333333"/>
                </a:solidFill>
              </a:rPr>
              <a:t>thing</a:t>
            </a:r>
            <a:r>
              <a:rPr lang="da-DK" sz="2000" dirty="0" smtClean="0">
                <a:solidFill>
                  <a:srgbClr val="333333"/>
                </a:solidFill>
              </a:rPr>
              <a:t>.</a:t>
            </a:r>
          </a:p>
          <a:p>
            <a:pPr>
              <a:spcAft>
                <a:spcPts val="0"/>
              </a:spcAft>
              <a:defRPr/>
            </a:pPr>
            <a:endParaRPr lang="da-DK" sz="2000" dirty="0" smtClean="0">
              <a:solidFill>
                <a:srgbClr val="333333"/>
              </a:solidFill>
            </a:endParaRPr>
          </a:p>
          <a:p>
            <a:pPr>
              <a:spcAft>
                <a:spcPts val="0"/>
              </a:spcAft>
              <a:defRPr/>
            </a:pPr>
            <a:endParaRPr lang="da-DK" sz="2000" dirty="0">
              <a:solidFill>
                <a:srgbClr val="333333"/>
              </a:solidFill>
            </a:endParaRPr>
          </a:p>
          <a:p>
            <a:pPr lvl="0">
              <a:spcAft>
                <a:spcPts val="0"/>
              </a:spcAft>
              <a:defRPr/>
            </a:pPr>
            <a:r>
              <a:rPr lang="da-DK" sz="2000" dirty="0" err="1" smtClean="0">
                <a:solidFill>
                  <a:srgbClr val="333333"/>
                </a:solidFill>
              </a:rPr>
              <a:t>Genomic</a:t>
            </a:r>
            <a:r>
              <a:rPr lang="da-DK" sz="2000" dirty="0" smtClean="0">
                <a:solidFill>
                  <a:srgbClr val="333333"/>
                </a:solidFill>
              </a:rPr>
              <a:t> </a:t>
            </a:r>
            <a:r>
              <a:rPr lang="da-DK" sz="2000" dirty="0" err="1" smtClean="0">
                <a:solidFill>
                  <a:srgbClr val="333333"/>
                </a:solidFill>
              </a:rPr>
              <a:t>prediction</a:t>
            </a:r>
            <a:r>
              <a:rPr lang="da-DK" sz="2000" dirty="0" smtClean="0">
                <a:solidFill>
                  <a:srgbClr val="333333"/>
                </a:solidFill>
              </a:rPr>
              <a:t> </a:t>
            </a:r>
            <a:r>
              <a:rPr lang="da-DK" sz="2000" dirty="0" err="1" smtClean="0">
                <a:solidFill>
                  <a:srgbClr val="333333"/>
                </a:solidFill>
              </a:rPr>
              <a:t>used</a:t>
            </a:r>
            <a:r>
              <a:rPr lang="da-DK" sz="2000" dirty="0" smtClean="0">
                <a:solidFill>
                  <a:srgbClr val="333333"/>
                </a:solidFill>
              </a:rPr>
              <a:t> </a:t>
            </a:r>
            <a:r>
              <a:rPr lang="da-DK" sz="2000" dirty="0">
                <a:solidFill>
                  <a:srgbClr val="333333"/>
                </a:solidFill>
              </a:rPr>
              <a:t>for </a:t>
            </a:r>
            <a:r>
              <a:rPr lang="da-DK" sz="2000" dirty="0" err="1">
                <a:solidFill>
                  <a:srgbClr val="333333"/>
                </a:solidFill>
              </a:rPr>
              <a:t>many</a:t>
            </a:r>
            <a:r>
              <a:rPr lang="da-DK" sz="2000" dirty="0">
                <a:solidFill>
                  <a:srgbClr val="333333"/>
                </a:solidFill>
              </a:rPr>
              <a:t> </a:t>
            </a:r>
            <a:r>
              <a:rPr lang="da-DK" sz="2000" dirty="0" err="1">
                <a:solidFill>
                  <a:srgbClr val="333333"/>
                </a:solidFill>
              </a:rPr>
              <a:t>years</a:t>
            </a:r>
            <a:r>
              <a:rPr lang="da-DK" sz="2000" dirty="0">
                <a:solidFill>
                  <a:srgbClr val="333333"/>
                </a:solidFill>
              </a:rPr>
              <a:t> in </a:t>
            </a:r>
            <a:r>
              <a:rPr lang="da-DK" sz="2000" dirty="0" err="1">
                <a:solidFill>
                  <a:srgbClr val="333333"/>
                </a:solidFill>
              </a:rPr>
              <a:t>animal</a:t>
            </a:r>
            <a:r>
              <a:rPr lang="da-DK" sz="2000" dirty="0">
                <a:solidFill>
                  <a:srgbClr val="333333"/>
                </a:solidFill>
              </a:rPr>
              <a:t> and plant </a:t>
            </a:r>
            <a:r>
              <a:rPr lang="da-DK" sz="2000" dirty="0" err="1">
                <a:solidFill>
                  <a:srgbClr val="333333"/>
                </a:solidFill>
              </a:rPr>
              <a:t>breeding</a:t>
            </a:r>
            <a:r>
              <a:rPr lang="da-DK" sz="2000" dirty="0">
                <a:solidFill>
                  <a:srgbClr val="333333"/>
                </a:solidFill>
              </a:rPr>
              <a:t> (</a:t>
            </a:r>
            <a:r>
              <a:rPr lang="da-DK" sz="2000" dirty="0" err="1">
                <a:solidFill>
                  <a:srgbClr val="333333"/>
                </a:solidFill>
              </a:rPr>
              <a:t>e.g</a:t>
            </a:r>
            <a:r>
              <a:rPr lang="da-DK" sz="2000" dirty="0">
                <a:solidFill>
                  <a:srgbClr val="333333"/>
                </a:solidFill>
              </a:rPr>
              <a:t>. </a:t>
            </a:r>
            <a:r>
              <a:rPr lang="da-DK" sz="2000" dirty="0" err="1">
                <a:solidFill>
                  <a:srgbClr val="333333"/>
                </a:solidFill>
              </a:rPr>
              <a:t>Meuwissen</a:t>
            </a:r>
            <a:r>
              <a:rPr lang="da-DK" sz="2000" dirty="0">
                <a:solidFill>
                  <a:srgbClr val="333333"/>
                </a:solidFill>
              </a:rPr>
              <a:t>  et al. 2001</a:t>
            </a:r>
            <a:r>
              <a:rPr lang="da-DK" sz="2000" dirty="0" smtClean="0">
                <a:solidFill>
                  <a:srgbClr val="333333"/>
                </a:solidFill>
              </a:rPr>
              <a:t>)</a:t>
            </a:r>
          </a:p>
          <a:p>
            <a:pPr lvl="0">
              <a:spcAft>
                <a:spcPts val="0"/>
              </a:spcAft>
              <a:defRPr/>
            </a:pPr>
            <a:endParaRPr lang="da-DK" sz="2000" dirty="0" smtClean="0">
              <a:solidFill>
                <a:srgbClr val="333333"/>
              </a:solidFill>
            </a:endParaRPr>
          </a:p>
          <a:p>
            <a:pPr lvl="0">
              <a:spcAft>
                <a:spcPts val="600"/>
              </a:spcAft>
              <a:defRPr/>
            </a:pPr>
            <a:endParaRPr lang="da-DK" sz="2000" dirty="0" smtClean="0">
              <a:solidFill>
                <a:srgbClr val="333333"/>
              </a:solidFill>
            </a:endParaRPr>
          </a:p>
          <a:p>
            <a:pPr lvl="0">
              <a:spcAft>
                <a:spcPts val="600"/>
              </a:spcAft>
              <a:defRPr/>
            </a:pPr>
            <a:r>
              <a:rPr lang="da-DK" sz="2000" dirty="0" err="1" smtClean="0">
                <a:solidFill>
                  <a:srgbClr val="333333"/>
                </a:solidFill>
              </a:rPr>
              <a:t>Genomic</a:t>
            </a:r>
            <a:r>
              <a:rPr lang="da-DK" sz="2000" dirty="0" smtClean="0">
                <a:solidFill>
                  <a:srgbClr val="333333"/>
                </a:solidFill>
              </a:rPr>
              <a:t> </a:t>
            </a:r>
            <a:r>
              <a:rPr lang="da-DK" sz="2000" dirty="0" err="1" smtClean="0">
                <a:solidFill>
                  <a:srgbClr val="333333"/>
                </a:solidFill>
              </a:rPr>
              <a:t>prediction</a:t>
            </a:r>
            <a:r>
              <a:rPr lang="da-DK" sz="2000" dirty="0" smtClean="0">
                <a:solidFill>
                  <a:srgbClr val="333333"/>
                </a:solidFill>
              </a:rPr>
              <a:t> (i.e. </a:t>
            </a:r>
            <a:r>
              <a:rPr lang="da-DK" sz="2000" dirty="0" err="1" smtClean="0">
                <a:solidFill>
                  <a:srgbClr val="333333"/>
                </a:solidFill>
              </a:rPr>
              <a:t>polygenic</a:t>
            </a:r>
            <a:r>
              <a:rPr lang="da-DK" sz="2000" dirty="0" smtClean="0">
                <a:solidFill>
                  <a:srgbClr val="333333"/>
                </a:solidFill>
              </a:rPr>
              <a:t> </a:t>
            </a:r>
            <a:r>
              <a:rPr lang="da-DK" sz="2000" dirty="0" err="1" smtClean="0">
                <a:solidFill>
                  <a:srgbClr val="333333"/>
                </a:solidFill>
              </a:rPr>
              <a:t>risk</a:t>
            </a:r>
            <a:r>
              <a:rPr lang="da-DK" sz="2000" dirty="0" smtClean="0">
                <a:solidFill>
                  <a:srgbClr val="333333"/>
                </a:solidFill>
              </a:rPr>
              <a:t> scoring) in </a:t>
            </a:r>
            <a:r>
              <a:rPr lang="da-DK" sz="2000" dirty="0" err="1" smtClean="0">
                <a:solidFill>
                  <a:srgbClr val="333333"/>
                </a:solidFill>
              </a:rPr>
              <a:t>humans</a:t>
            </a:r>
            <a:r>
              <a:rPr lang="da-DK" sz="2000" dirty="0" smtClean="0">
                <a:solidFill>
                  <a:srgbClr val="333333"/>
                </a:solidFill>
              </a:rPr>
              <a:t>:</a:t>
            </a:r>
          </a:p>
          <a:p>
            <a:pPr marL="342900" lvl="0" indent="-342900">
              <a:spcAft>
                <a:spcPts val="0"/>
              </a:spcAft>
              <a:buFontTx/>
              <a:buChar char="-"/>
              <a:defRPr/>
            </a:pPr>
            <a:r>
              <a:rPr lang="da-DK" sz="1800" dirty="0" err="1" smtClean="0">
                <a:solidFill>
                  <a:srgbClr val="333333"/>
                </a:solidFill>
              </a:rPr>
              <a:t>Larger</a:t>
            </a:r>
            <a:r>
              <a:rPr lang="da-DK" sz="1800" dirty="0" smtClean="0">
                <a:solidFill>
                  <a:srgbClr val="333333"/>
                </a:solidFill>
              </a:rPr>
              <a:t> </a:t>
            </a:r>
            <a:r>
              <a:rPr lang="da-DK" sz="1800" dirty="0">
                <a:solidFill>
                  <a:srgbClr val="333333"/>
                </a:solidFill>
              </a:rPr>
              <a:t>GWAS sample </a:t>
            </a:r>
            <a:r>
              <a:rPr lang="da-DK" sz="1800" dirty="0" err="1">
                <a:solidFill>
                  <a:srgbClr val="333333"/>
                </a:solidFill>
              </a:rPr>
              <a:t>size</a:t>
            </a:r>
            <a:r>
              <a:rPr lang="da-DK" sz="1800" dirty="0">
                <a:solidFill>
                  <a:srgbClr val="333333"/>
                </a:solidFill>
              </a:rPr>
              <a:t> = more </a:t>
            </a:r>
            <a:r>
              <a:rPr lang="da-DK" sz="1800" dirty="0" err="1">
                <a:solidFill>
                  <a:srgbClr val="333333"/>
                </a:solidFill>
              </a:rPr>
              <a:t>precision</a:t>
            </a:r>
            <a:r>
              <a:rPr lang="da-DK" sz="1800" dirty="0">
                <a:solidFill>
                  <a:srgbClr val="333333"/>
                </a:solidFill>
              </a:rPr>
              <a:t> for </a:t>
            </a:r>
            <a:r>
              <a:rPr lang="da-DK" sz="1800" dirty="0" err="1">
                <a:solidFill>
                  <a:srgbClr val="333333"/>
                </a:solidFill>
              </a:rPr>
              <a:t>effect</a:t>
            </a:r>
            <a:r>
              <a:rPr lang="da-DK" sz="1800" dirty="0">
                <a:solidFill>
                  <a:srgbClr val="333333"/>
                </a:solidFill>
              </a:rPr>
              <a:t> </a:t>
            </a:r>
            <a:r>
              <a:rPr lang="da-DK" sz="1800" dirty="0" err="1" smtClean="0">
                <a:solidFill>
                  <a:srgbClr val="333333"/>
                </a:solidFill>
              </a:rPr>
              <a:t>estimates</a:t>
            </a:r>
            <a:endParaRPr lang="da-DK" sz="1800" dirty="0" smtClean="0">
              <a:solidFill>
                <a:srgbClr val="333333"/>
              </a:solidFill>
            </a:endParaRPr>
          </a:p>
          <a:p>
            <a:pPr marL="342900" lvl="0" indent="-342900">
              <a:spcAft>
                <a:spcPts val="0"/>
              </a:spcAft>
              <a:buFontTx/>
              <a:buChar char="-"/>
              <a:defRPr/>
            </a:pPr>
            <a:r>
              <a:rPr lang="da-DK" sz="1800" dirty="0" smtClean="0">
                <a:solidFill>
                  <a:srgbClr val="333333"/>
                </a:solidFill>
              </a:rPr>
              <a:t>Development of </a:t>
            </a:r>
            <a:r>
              <a:rPr lang="da-DK" sz="1800" dirty="0" err="1" smtClean="0">
                <a:solidFill>
                  <a:srgbClr val="333333"/>
                </a:solidFill>
              </a:rPr>
              <a:t>methods</a:t>
            </a:r>
            <a:r>
              <a:rPr lang="da-DK" sz="1800" dirty="0" smtClean="0">
                <a:solidFill>
                  <a:srgbClr val="333333"/>
                </a:solidFill>
              </a:rPr>
              <a:t> </a:t>
            </a:r>
            <a:r>
              <a:rPr lang="da-DK" sz="1800" dirty="0" err="1" smtClean="0">
                <a:solidFill>
                  <a:srgbClr val="333333"/>
                </a:solidFill>
              </a:rPr>
              <a:t>that</a:t>
            </a:r>
            <a:r>
              <a:rPr lang="da-DK" sz="1800" dirty="0" smtClean="0">
                <a:solidFill>
                  <a:srgbClr val="333333"/>
                </a:solidFill>
              </a:rPr>
              <a:t> </a:t>
            </a:r>
            <a:r>
              <a:rPr lang="da-DK" sz="1800" dirty="0" err="1">
                <a:solidFill>
                  <a:srgbClr val="333333"/>
                </a:solidFill>
              </a:rPr>
              <a:t>combine</a:t>
            </a:r>
            <a:r>
              <a:rPr lang="da-DK" sz="1800" dirty="0">
                <a:solidFill>
                  <a:srgbClr val="333333"/>
                </a:solidFill>
              </a:rPr>
              <a:t> </a:t>
            </a:r>
            <a:r>
              <a:rPr lang="da-DK" sz="1800" dirty="0" err="1">
                <a:solidFill>
                  <a:srgbClr val="333333"/>
                </a:solidFill>
              </a:rPr>
              <a:t>genome-wide</a:t>
            </a:r>
            <a:r>
              <a:rPr lang="da-DK" sz="1800" dirty="0">
                <a:solidFill>
                  <a:srgbClr val="333333"/>
                </a:solidFill>
              </a:rPr>
              <a:t> sets of </a:t>
            </a:r>
            <a:r>
              <a:rPr lang="da-DK" sz="1800" dirty="0" smtClean="0">
                <a:solidFill>
                  <a:srgbClr val="333333"/>
                </a:solidFill>
              </a:rPr>
              <a:t>variants</a:t>
            </a:r>
          </a:p>
          <a:p>
            <a:pPr marL="342900" lvl="0" indent="-342900">
              <a:spcAft>
                <a:spcPts val="0"/>
              </a:spcAft>
              <a:buFontTx/>
              <a:buChar char="-"/>
              <a:defRPr/>
            </a:pPr>
            <a:r>
              <a:rPr lang="da-DK" sz="1800" dirty="0" smtClean="0">
                <a:solidFill>
                  <a:srgbClr val="333333"/>
                </a:solidFill>
              </a:rPr>
              <a:t>Large Biobanks </a:t>
            </a:r>
            <a:r>
              <a:rPr lang="da-DK" sz="1800" dirty="0">
                <a:solidFill>
                  <a:srgbClr val="333333"/>
                </a:solidFill>
              </a:rPr>
              <a:t>for </a:t>
            </a:r>
            <a:r>
              <a:rPr lang="da-DK" sz="1800" dirty="0" err="1">
                <a:solidFill>
                  <a:srgbClr val="333333"/>
                </a:solidFill>
              </a:rPr>
              <a:t>validation</a:t>
            </a:r>
            <a:r>
              <a:rPr lang="da-DK" sz="1800" dirty="0">
                <a:solidFill>
                  <a:srgbClr val="333333"/>
                </a:solidFill>
              </a:rPr>
              <a:t> and </a:t>
            </a:r>
            <a:r>
              <a:rPr lang="da-DK" sz="1800" dirty="0" err="1" smtClean="0">
                <a:solidFill>
                  <a:srgbClr val="333333"/>
                </a:solidFill>
              </a:rPr>
              <a:t>testing</a:t>
            </a:r>
            <a:r>
              <a:rPr lang="da-DK" sz="1800" dirty="0" smtClean="0">
                <a:solidFill>
                  <a:srgbClr val="333333"/>
                </a:solidFill>
              </a:rPr>
              <a:t> of </a:t>
            </a:r>
            <a:r>
              <a:rPr lang="da-DK" sz="1800" dirty="0" err="1" smtClean="0">
                <a:solidFill>
                  <a:srgbClr val="333333"/>
                </a:solidFill>
              </a:rPr>
              <a:t>genetic</a:t>
            </a:r>
            <a:r>
              <a:rPr lang="da-DK" sz="1800" dirty="0" smtClean="0">
                <a:solidFill>
                  <a:srgbClr val="333333"/>
                </a:solidFill>
              </a:rPr>
              <a:t> </a:t>
            </a:r>
            <a:r>
              <a:rPr lang="da-DK" sz="1800" dirty="0" err="1" smtClean="0">
                <a:solidFill>
                  <a:srgbClr val="333333"/>
                </a:solidFill>
              </a:rPr>
              <a:t>risk</a:t>
            </a:r>
            <a:r>
              <a:rPr lang="da-DK" sz="1800" dirty="0" smtClean="0">
                <a:solidFill>
                  <a:srgbClr val="333333"/>
                </a:solidFill>
              </a:rPr>
              <a:t> scores </a:t>
            </a:r>
          </a:p>
          <a:p>
            <a:pPr marL="342900" lvl="0" indent="-342900">
              <a:spcAft>
                <a:spcPts val="0"/>
              </a:spcAft>
              <a:buFontTx/>
              <a:buChar char="-"/>
              <a:defRPr/>
            </a:pPr>
            <a:r>
              <a:rPr lang="da-DK" sz="1800" dirty="0" err="1" smtClean="0">
                <a:solidFill>
                  <a:srgbClr val="333333"/>
                </a:solidFill>
              </a:rPr>
              <a:t>Ability</a:t>
            </a:r>
            <a:r>
              <a:rPr lang="da-DK" sz="1800" dirty="0" smtClean="0">
                <a:solidFill>
                  <a:srgbClr val="333333"/>
                </a:solidFill>
              </a:rPr>
              <a:t> </a:t>
            </a:r>
            <a:r>
              <a:rPr lang="da-DK" sz="1800" dirty="0">
                <a:solidFill>
                  <a:srgbClr val="333333"/>
                </a:solidFill>
              </a:rPr>
              <a:t>to </a:t>
            </a:r>
            <a:r>
              <a:rPr lang="da-DK" sz="1800" dirty="0" err="1" smtClean="0">
                <a:solidFill>
                  <a:srgbClr val="333333"/>
                </a:solidFill>
              </a:rPr>
              <a:t>identify</a:t>
            </a:r>
            <a:r>
              <a:rPr lang="da-DK" sz="1800" dirty="0" smtClean="0">
                <a:solidFill>
                  <a:srgbClr val="333333"/>
                </a:solidFill>
              </a:rPr>
              <a:t> </a:t>
            </a:r>
            <a:r>
              <a:rPr lang="da-DK" sz="1800" dirty="0" err="1">
                <a:solidFill>
                  <a:srgbClr val="333333"/>
                </a:solidFill>
              </a:rPr>
              <a:t>clinically</a:t>
            </a:r>
            <a:r>
              <a:rPr lang="da-DK" sz="1800" dirty="0">
                <a:solidFill>
                  <a:srgbClr val="333333"/>
                </a:solidFill>
              </a:rPr>
              <a:t> </a:t>
            </a:r>
            <a:r>
              <a:rPr lang="da-DK" sz="1800" dirty="0" err="1" smtClean="0">
                <a:solidFill>
                  <a:srgbClr val="333333"/>
                </a:solidFill>
              </a:rPr>
              <a:t>meaningfull</a:t>
            </a:r>
            <a:r>
              <a:rPr lang="da-DK" sz="1800" dirty="0" smtClean="0">
                <a:solidFill>
                  <a:srgbClr val="333333"/>
                </a:solidFill>
              </a:rPr>
              <a:t> </a:t>
            </a:r>
            <a:r>
              <a:rPr lang="da-DK" sz="1800" dirty="0" err="1">
                <a:solidFill>
                  <a:srgbClr val="333333"/>
                </a:solidFill>
              </a:rPr>
              <a:t>increases</a:t>
            </a:r>
            <a:r>
              <a:rPr lang="da-DK" sz="1800" dirty="0">
                <a:solidFill>
                  <a:srgbClr val="333333"/>
                </a:solidFill>
              </a:rPr>
              <a:t> in </a:t>
            </a:r>
            <a:r>
              <a:rPr lang="da-DK" sz="1800" dirty="0" err="1" smtClean="0">
                <a:solidFill>
                  <a:srgbClr val="333333"/>
                </a:solidFill>
              </a:rPr>
              <a:t>disease</a:t>
            </a:r>
            <a:r>
              <a:rPr lang="da-DK" sz="1800" dirty="0" smtClean="0">
                <a:solidFill>
                  <a:srgbClr val="333333"/>
                </a:solidFill>
              </a:rPr>
              <a:t> </a:t>
            </a:r>
            <a:r>
              <a:rPr lang="da-DK" sz="1800" dirty="0" err="1" smtClean="0">
                <a:solidFill>
                  <a:srgbClr val="333333"/>
                </a:solidFill>
              </a:rPr>
              <a:t>risk</a:t>
            </a:r>
            <a:r>
              <a:rPr lang="da-DK" sz="1800" dirty="0" smtClean="0">
                <a:solidFill>
                  <a:srgbClr val="333333"/>
                </a:solidFill>
              </a:rPr>
              <a:t> </a:t>
            </a:r>
            <a:r>
              <a:rPr lang="da-DK" sz="1800" dirty="0" err="1" smtClean="0">
                <a:solidFill>
                  <a:srgbClr val="333333"/>
                </a:solidFill>
              </a:rPr>
              <a:t>predictions</a:t>
            </a:r>
            <a:r>
              <a:rPr lang="da-DK" sz="1800" dirty="0" smtClean="0">
                <a:solidFill>
                  <a:srgbClr val="333333"/>
                </a:solidFill>
              </a:rPr>
              <a:t> </a:t>
            </a:r>
            <a:endParaRPr lang="da-DK" sz="1800" dirty="0">
              <a:solidFill>
                <a:srgbClr val="333333"/>
              </a:solidFill>
            </a:endParaRPr>
          </a:p>
          <a:p>
            <a:pPr lvl="0">
              <a:spcAft>
                <a:spcPts val="1200"/>
              </a:spcAft>
              <a:defRPr/>
            </a:pPr>
            <a:endParaRPr lang="da-DK" sz="2200" dirty="0" smtClean="0">
              <a:solidFill>
                <a:srgbClr val="333333"/>
              </a:solidFill>
            </a:endParaRPr>
          </a:p>
        </p:txBody>
      </p:sp>
    </p:spTree>
    <p:extLst>
      <p:ext uri="{BB962C8B-B14F-4D97-AF65-F5344CB8AC3E}">
        <p14:creationId xmlns:p14="http://schemas.microsoft.com/office/powerpoint/2010/main" val="2780339992"/>
      </p:ext>
    </p:extLst>
  </p:cSld>
  <p:clrMapOvr>
    <a:masterClrMapping/>
  </p:clrMapOvr>
  <p:transition advClick="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5724644"/>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0000"/>
                </a:solidFill>
                <a:effectLst/>
                <a:uLnTx/>
                <a:uFillTx/>
                <a:latin typeface="AU Passata"/>
                <a:ea typeface="+mn-ea"/>
                <a:cs typeface="+mn-cs"/>
              </a:rPr>
              <a:t>Introduction Polygenic Risk Scoring</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pPr>
            <a:r>
              <a:rPr lang="en-US" sz="2000" dirty="0">
                <a:solidFill>
                  <a:srgbClr val="333333"/>
                </a:solidFill>
                <a:latin typeface="AU Passata"/>
              </a:rPr>
              <a:t>Polygenic risk scores can be a powerful approach to identify individuals with higher (or lower) risk of particular </a:t>
            </a:r>
            <a:r>
              <a:rPr lang="en-US" sz="2000" dirty="0" smtClean="0">
                <a:solidFill>
                  <a:srgbClr val="333333"/>
                </a:solidFill>
                <a:latin typeface="AU Passata"/>
              </a:rPr>
              <a:t>diseases</a:t>
            </a:r>
            <a:r>
              <a:rPr lang="en-US" sz="2000" dirty="0" smtClean="0">
                <a:solidFill>
                  <a:srgbClr val="000000"/>
                </a:solidFill>
                <a:latin typeface="AU Passata"/>
              </a:rPr>
              <a:t>:</a:t>
            </a:r>
            <a:endParaRPr lang="en-US" sz="2000" dirty="0">
              <a:solidFill>
                <a:srgbClr val="000000"/>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lang="da-DK" sz="2000" dirty="0">
              <a:solidFill>
                <a:srgbClr val="333333"/>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lang="da-DK" sz="2000" dirty="0">
              <a:solidFill>
                <a:srgbClr val="333333"/>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da-DK"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lang="da-DK" sz="2000" dirty="0">
              <a:solidFill>
                <a:srgbClr val="333333"/>
              </a:solidFill>
              <a:latin typeface="AU Passata"/>
            </a:endParaRP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000" b="0" i="0" u="none" strike="noStrike" kern="1200" cap="none" spc="0" normalizeH="0" baseline="0" noProof="0" dirty="0" smtClean="0">
              <a:ln>
                <a:noFill/>
              </a:ln>
              <a:solidFill>
                <a:srgbClr val="333333"/>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AU Passata"/>
                <a:ea typeface="+mn-ea"/>
                <a:cs typeface="+mn-cs"/>
              </a:rPr>
              <a:t>	</a:t>
            </a:r>
            <a:r>
              <a:rPr kumimoji="0" lang="en-US" sz="2000" b="0" i="0" u="none" strike="noStrike" kern="1200" cap="none" spc="0" normalizeH="0" baseline="0" noProof="0" dirty="0" smtClean="0">
                <a:ln>
                  <a:noFill/>
                </a:ln>
                <a:solidFill>
                  <a:srgbClr val="333333"/>
                </a:solidFill>
                <a:effectLst/>
                <a:uLnTx/>
                <a:uFillTx/>
                <a:latin typeface="AU Passata"/>
                <a:ea typeface="+mn-ea"/>
                <a:cs typeface="+mn-cs"/>
              </a:rPr>
              <a:t>	</a:t>
            </a:r>
            <a:endParaRPr kumimoji="0" lang="en-US" sz="2000" b="0" i="0" u="none" strike="noStrike" kern="1200" cap="none" spc="0" normalizeH="0" baseline="0" noProof="0" dirty="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a:ln>
                <a:noFill/>
              </a:ln>
              <a:solidFill>
                <a:srgbClr val="000000"/>
              </a:solidFill>
              <a:effectLst/>
              <a:uLnTx/>
              <a:uFillTx/>
              <a:latin typeface="AU Passata"/>
              <a:ea typeface="+mn-ea"/>
              <a:cs typeface="+mn-cs"/>
            </a:endParaRPr>
          </a:p>
        </p:txBody>
      </p:sp>
      <p:sp>
        <p:nvSpPr>
          <p:cNvPr id="6" name="Rectangle 5"/>
          <p:cNvSpPr/>
          <p:nvPr/>
        </p:nvSpPr>
        <p:spPr>
          <a:xfrm>
            <a:off x="990600" y="5257800"/>
            <a:ext cx="7013439" cy="146193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ts val="600"/>
              </a:spcAft>
              <a:buClrTx/>
              <a:buSzTx/>
              <a:buFontTx/>
              <a:buChar char="-"/>
              <a:tabLst/>
              <a:defRPr/>
            </a:pPr>
            <a:r>
              <a:rPr kumimoji="0" lang="en-US" sz="1600" b="0" i="0" u="none" strike="noStrike" kern="1200" cap="none" spc="0" normalizeH="0" baseline="0" noProof="0" dirty="0" smtClean="0">
                <a:ln>
                  <a:noFill/>
                </a:ln>
                <a:solidFill>
                  <a:srgbClr val="000000"/>
                </a:solidFill>
                <a:effectLst/>
                <a:uLnTx/>
                <a:uFillTx/>
                <a:latin typeface="AU Passata"/>
              </a:rPr>
              <a:t>Individuals ranked according to their polygenic risk score for coronary artery disease (CAD) </a:t>
            </a:r>
          </a:p>
          <a:p>
            <a:pPr marL="285750" marR="0" lvl="0" indent="-285750" algn="l" defTabSz="914400" rtl="0" eaLnBrk="1" fontAlgn="base" latinLnBrk="0" hangingPunct="1">
              <a:lnSpc>
                <a:spcPct val="100000"/>
              </a:lnSpc>
              <a:spcBef>
                <a:spcPct val="0"/>
              </a:spcBef>
              <a:spcAft>
                <a:spcPct val="0"/>
              </a:spcAft>
              <a:buClrTx/>
              <a:buSzTx/>
              <a:buFontTx/>
              <a:buChar char="-"/>
              <a:tabLst/>
              <a:defRPr/>
            </a:pPr>
            <a:r>
              <a:rPr lang="da-DK" sz="1600" dirty="0" err="1" smtClean="0">
                <a:solidFill>
                  <a:srgbClr val="000000"/>
                </a:solidFill>
                <a:latin typeface="AU Passata"/>
              </a:rPr>
              <a:t>Individuals</a:t>
            </a:r>
            <a:r>
              <a:rPr lang="da-DK" sz="1600" dirty="0" smtClean="0">
                <a:solidFill>
                  <a:srgbClr val="000000"/>
                </a:solidFill>
                <a:latin typeface="AU Passata"/>
              </a:rPr>
              <a:t> in the </a:t>
            </a:r>
            <a:r>
              <a:rPr lang="da-DK" sz="1600" dirty="0" err="1" smtClean="0">
                <a:solidFill>
                  <a:srgbClr val="000000"/>
                </a:solidFill>
                <a:latin typeface="AU Passata"/>
              </a:rPr>
              <a:t>extreme</a:t>
            </a:r>
            <a:r>
              <a:rPr lang="da-DK" sz="1600" dirty="0" smtClean="0">
                <a:solidFill>
                  <a:srgbClr val="000000"/>
                </a:solidFill>
                <a:latin typeface="AU Passata"/>
              </a:rPr>
              <a:t> upper </a:t>
            </a:r>
            <a:r>
              <a:rPr lang="da-DK" sz="1600" dirty="0" err="1" smtClean="0">
                <a:solidFill>
                  <a:srgbClr val="000000"/>
                </a:solidFill>
                <a:latin typeface="AU Passata"/>
              </a:rPr>
              <a:t>tail</a:t>
            </a:r>
            <a:r>
              <a:rPr lang="da-DK" sz="1600" dirty="0" smtClean="0">
                <a:solidFill>
                  <a:srgbClr val="000000"/>
                </a:solidFill>
                <a:latin typeface="AU Passata"/>
              </a:rPr>
              <a:t> of the PRS distribution have </a:t>
            </a:r>
            <a:r>
              <a:rPr lang="da-DK" sz="1600" dirty="0" err="1" smtClean="0">
                <a:solidFill>
                  <a:srgbClr val="000000"/>
                </a:solidFill>
                <a:latin typeface="AU Passata"/>
              </a:rPr>
              <a:t>increased</a:t>
            </a:r>
            <a:r>
              <a:rPr lang="da-DK" sz="1600" dirty="0" smtClean="0">
                <a:solidFill>
                  <a:srgbClr val="000000"/>
                </a:solidFill>
                <a:latin typeface="AU Passata"/>
              </a:rPr>
              <a:t> </a:t>
            </a:r>
            <a:r>
              <a:rPr lang="da-DK" sz="1600" dirty="0" err="1" smtClean="0">
                <a:solidFill>
                  <a:srgbClr val="000000"/>
                </a:solidFill>
                <a:latin typeface="AU Passata"/>
              </a:rPr>
              <a:t>risk</a:t>
            </a:r>
            <a:r>
              <a:rPr lang="da-DK" sz="1600" dirty="0" smtClean="0">
                <a:solidFill>
                  <a:srgbClr val="000000"/>
                </a:solidFill>
                <a:latin typeface="AU Passata"/>
              </a:rPr>
              <a:t> for CAD</a:t>
            </a:r>
            <a:r>
              <a:rPr lang="da-DK" sz="1800" dirty="0" smtClean="0">
                <a:solidFill>
                  <a:srgbClr val="000000"/>
                </a:solidFill>
                <a:latin typeface="AU Passata"/>
              </a:rPr>
              <a:t> </a:t>
            </a:r>
            <a:endParaRPr kumimoji="0" lang="en-US" sz="18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U Passata"/>
              <a:ea typeface="+mn-ea"/>
              <a:cs typeface="+mn-cs"/>
            </a:endParaRPr>
          </a:p>
        </p:txBody>
      </p:sp>
      <p:grpSp>
        <p:nvGrpSpPr>
          <p:cNvPr id="9" name="Group 8"/>
          <p:cNvGrpSpPr/>
          <p:nvPr/>
        </p:nvGrpSpPr>
        <p:grpSpPr>
          <a:xfrm>
            <a:off x="875565" y="2362200"/>
            <a:ext cx="5628233" cy="2592018"/>
            <a:chOff x="3810000" y="4216182"/>
            <a:chExt cx="4866232" cy="2211018"/>
          </a:xfrm>
        </p:grpSpPr>
        <p:pic>
          <p:nvPicPr>
            <p:cNvPr id="12" name="Picture 11">
              <a:extLst>
                <a:ext uri="{FF2B5EF4-FFF2-40B4-BE49-F238E27FC236}">
                  <a16:creationId xmlns:a16="http://schemas.microsoft.com/office/drawing/2014/main" id="{785AF623-F4A5-E244-A6B5-63186FC726EC}"/>
                </a:ext>
              </a:extLst>
            </p:cNvPr>
            <p:cNvPicPr>
              <a:picLocks noChangeAspect="1"/>
            </p:cNvPicPr>
            <p:nvPr/>
          </p:nvPicPr>
          <p:blipFill rotWithShape="1">
            <a:blip r:embed="rId3"/>
            <a:srcRect r="66401"/>
            <a:stretch/>
          </p:blipFill>
          <p:spPr>
            <a:xfrm>
              <a:off x="6477000" y="4267200"/>
              <a:ext cx="2199232" cy="2160000"/>
            </a:xfrm>
            <a:prstGeom prst="rect">
              <a:avLst/>
            </a:prstGeom>
          </p:spPr>
        </p:pic>
        <p:pic>
          <p:nvPicPr>
            <p:cNvPr id="13" name="Picture 12">
              <a:extLst>
                <a:ext uri="{FF2B5EF4-FFF2-40B4-BE49-F238E27FC236}">
                  <a16:creationId xmlns:a16="http://schemas.microsoft.com/office/drawing/2014/main" id="{785AF623-F4A5-E244-A6B5-63186FC726EC}"/>
                </a:ext>
              </a:extLst>
            </p:cNvPr>
            <p:cNvPicPr>
              <a:picLocks noChangeAspect="1"/>
            </p:cNvPicPr>
            <p:nvPr/>
          </p:nvPicPr>
          <p:blipFill rotWithShape="1">
            <a:blip r:embed="rId3"/>
            <a:srcRect l="66401" t="-1816"/>
            <a:stretch/>
          </p:blipFill>
          <p:spPr>
            <a:xfrm>
              <a:off x="3810000" y="4267200"/>
              <a:ext cx="2160000" cy="2160000"/>
            </a:xfrm>
            <a:prstGeom prst="rect">
              <a:avLst/>
            </a:prstGeom>
          </p:spPr>
        </p:pic>
        <p:sp>
          <p:nvSpPr>
            <p:cNvPr id="7" name="Rectangle 6"/>
            <p:cNvSpPr/>
            <p:nvPr/>
          </p:nvSpPr>
          <p:spPr bwMode="auto">
            <a:xfrm>
              <a:off x="3810000" y="4267200"/>
              <a:ext cx="228600" cy="2286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smtClean="0">
                <a:ln>
                  <a:noFill/>
                </a:ln>
                <a:solidFill>
                  <a:srgbClr val="000000"/>
                </a:solidFill>
                <a:effectLst/>
                <a:uLnTx/>
                <a:uFillTx/>
                <a:latin typeface="AU Passata" pitchFamily="34" charset="0"/>
                <a:ea typeface="+mn-ea"/>
                <a:cs typeface="+mn-cs"/>
              </a:endParaRPr>
            </a:p>
          </p:txBody>
        </p:sp>
        <p:sp>
          <p:nvSpPr>
            <p:cNvPr id="15" name="Rectangle 14"/>
            <p:cNvSpPr/>
            <p:nvPr/>
          </p:nvSpPr>
          <p:spPr bwMode="auto">
            <a:xfrm>
              <a:off x="6390231" y="4216182"/>
              <a:ext cx="228600" cy="228600"/>
            </a:xfrm>
            <a:prstGeom prst="rect">
              <a:avLst/>
            </a:prstGeom>
            <a:solidFill>
              <a:schemeClr val="bg1"/>
            </a:solidFill>
            <a:ln w="1778"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smtClean="0">
                <a:ln>
                  <a:noFill/>
                </a:ln>
                <a:solidFill>
                  <a:srgbClr val="000000"/>
                </a:solidFill>
                <a:effectLst/>
                <a:uLnTx/>
                <a:uFillTx/>
                <a:latin typeface="AU Passata" pitchFamily="34" charset="0"/>
                <a:ea typeface="+mn-ea"/>
                <a:cs typeface="+mn-cs"/>
              </a:endParaRPr>
            </a:p>
          </p:txBody>
        </p:sp>
      </p:grpSp>
      <p:sp>
        <p:nvSpPr>
          <p:cNvPr id="2" name="Rectangle 1"/>
          <p:cNvSpPr/>
          <p:nvPr/>
        </p:nvSpPr>
        <p:spPr>
          <a:xfrm>
            <a:off x="6764942" y="4111823"/>
            <a:ext cx="4572000" cy="307777"/>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a:t>
            </a:r>
            <a:r>
              <a:rPr kumimoji="0" lang="da-DK" sz="1400" b="0" i="0" u="none" strike="noStrike" kern="1200" cap="none" spc="0" normalizeH="0" baseline="0" noProof="0" dirty="0" err="1" smtClean="0">
                <a:ln>
                  <a:noFill/>
                </a:ln>
                <a:solidFill>
                  <a:srgbClr val="000000"/>
                </a:solidFill>
                <a:effectLst/>
                <a:uLnTx/>
                <a:uFillTx/>
                <a:latin typeface="AU Passata" pitchFamily="34" charset="0"/>
                <a:ea typeface="+mn-ea"/>
                <a:cs typeface="+mn-cs"/>
              </a:rPr>
              <a:t>Khera</a:t>
            </a: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 </a:t>
            </a:r>
            <a:r>
              <a:rPr kumimoji="0" lang="da-DK" sz="1400" b="0" i="0" u="none" strike="noStrike" kern="1200" cap="none" spc="0" normalizeH="0" baseline="0" noProof="0" dirty="0">
                <a:ln>
                  <a:noFill/>
                </a:ln>
                <a:solidFill>
                  <a:srgbClr val="000000"/>
                </a:solidFill>
                <a:effectLst/>
                <a:uLnTx/>
                <a:uFillTx/>
                <a:latin typeface="AU Passata" pitchFamily="34" charset="0"/>
                <a:ea typeface="+mn-ea"/>
                <a:cs typeface="+mn-cs"/>
              </a:rPr>
              <a:t>et al. </a:t>
            </a:r>
            <a:r>
              <a:rPr kumimoji="0" lang="da-DK" sz="1400" b="0" i="0" u="none" strike="noStrike" kern="1200" cap="none" spc="0" normalizeH="0" baseline="0" noProof="0" dirty="0" smtClean="0">
                <a:ln>
                  <a:noFill/>
                </a:ln>
                <a:solidFill>
                  <a:srgbClr val="000000"/>
                </a:solidFill>
                <a:effectLst/>
                <a:uLnTx/>
                <a:uFillTx/>
                <a:latin typeface="AU Passata" pitchFamily="34" charset="0"/>
                <a:ea typeface="+mn-ea"/>
                <a:cs typeface="+mn-cs"/>
              </a:rPr>
              <a:t>2018)</a:t>
            </a:r>
            <a:endParaRPr kumimoji="0" lang="en-US" sz="14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mc:AlternateContent xmlns:mc="http://schemas.openxmlformats.org/markup-compatibility/2006" xmlns:a14="http://schemas.microsoft.com/office/drawing/2010/main">
        <mc:Choice Requires="a14">
          <p:sp>
            <p:nvSpPr>
              <p:cNvPr id="4" name="Rectangle 3"/>
              <p:cNvSpPr/>
              <p:nvPr/>
            </p:nvSpPr>
            <p:spPr>
              <a:xfrm>
                <a:off x="6629400" y="2802840"/>
                <a:ext cx="1874744" cy="9309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da-DK" sz="2000">
                          <a:solidFill>
                            <a:srgbClr val="000000"/>
                          </a:solidFill>
                          <a:latin typeface="Cambria Math" panose="02040503050406030204" pitchFamily="18" charset="0"/>
                        </a:rPr>
                        <m:t>PRS</m:t>
                      </m:r>
                      <m:r>
                        <a:rPr lang="en-GB" sz="2000" i="1">
                          <a:solidFill>
                            <a:srgbClr val="000000"/>
                          </a:solidFill>
                          <a:latin typeface="Cambria Math" panose="02040503050406030204" pitchFamily="18" charset="0"/>
                        </a:rPr>
                        <m:t>=</m:t>
                      </m:r>
                      <m:nary>
                        <m:naryPr>
                          <m:chr m:val="∑"/>
                          <m:limLoc m:val="undOvr"/>
                          <m:ctrlPr>
                            <a:rPr lang="en-US" sz="2000" i="1">
                              <a:solidFill>
                                <a:srgbClr val="000000"/>
                              </a:solidFill>
                              <a:latin typeface="Cambria Math" panose="02040503050406030204" pitchFamily="18" charset="0"/>
                            </a:rPr>
                          </m:ctrlPr>
                        </m:naryPr>
                        <m:sub>
                          <m:r>
                            <m:rPr>
                              <m:sty m:val="p"/>
                            </m:rPr>
                            <a:rPr lang="en-GB" sz="2000">
                              <a:solidFill>
                                <a:srgbClr val="000000"/>
                              </a:solidFill>
                              <a:latin typeface="Cambria Math" panose="02040503050406030204" pitchFamily="18" charset="0"/>
                            </a:rPr>
                            <m:t>i</m:t>
                          </m:r>
                          <m:r>
                            <a:rPr lang="en-GB" sz="2000">
                              <a:solidFill>
                                <a:srgbClr val="000000"/>
                              </a:solidFill>
                              <a:latin typeface="Cambria Math" panose="02040503050406030204" pitchFamily="18" charset="0"/>
                            </a:rPr>
                            <m:t>=1</m:t>
                          </m:r>
                        </m:sub>
                        <m:sup>
                          <m:r>
                            <m:rPr>
                              <m:sty m:val="p"/>
                            </m:rPr>
                            <a:rPr lang="en-GB" sz="2000">
                              <a:solidFill>
                                <a:srgbClr val="000000"/>
                              </a:solidFill>
                              <a:latin typeface="Cambria Math" panose="02040503050406030204" pitchFamily="18" charset="0"/>
                            </a:rPr>
                            <m:t>m</m:t>
                          </m:r>
                        </m:sup>
                        <m:e>
                          <m:sSub>
                            <m:sSubPr>
                              <m:ctrlPr>
                                <a:rPr lang="en-US" sz="2000" b="1" i="1">
                                  <a:solidFill>
                                    <a:srgbClr val="000000"/>
                                  </a:solidFill>
                                  <a:latin typeface="Cambria Math" panose="02040503050406030204" pitchFamily="18" charset="0"/>
                                </a:rPr>
                              </m:ctrlPr>
                            </m:sSubPr>
                            <m:e>
                              <m:r>
                                <m:rPr>
                                  <m:sty m:val="p"/>
                                </m:rPr>
                                <a:rPr lang="en-GB" sz="2000">
                                  <a:solidFill>
                                    <a:srgbClr val="000000"/>
                                  </a:solidFill>
                                  <a:latin typeface="Cambria Math" panose="02040503050406030204" pitchFamily="18" charset="0"/>
                                </a:rPr>
                                <m:t>X</m:t>
                              </m:r>
                            </m:e>
                            <m:sub>
                              <m:r>
                                <m:rPr>
                                  <m:sty m:val="p"/>
                                </m:rPr>
                                <a:rPr lang="en-GB" sz="2000">
                                  <a:solidFill>
                                    <a:srgbClr val="000000"/>
                                  </a:solidFill>
                                  <a:latin typeface="Cambria Math" panose="02040503050406030204" pitchFamily="18" charset="0"/>
                                </a:rPr>
                                <m:t>i</m:t>
                              </m:r>
                            </m:sub>
                          </m:sSub>
                        </m:e>
                      </m:nary>
                      <m:sSub>
                        <m:sSubPr>
                          <m:ctrlPr>
                            <a:rPr lang="en-US" sz="2000" i="1">
                              <a:solidFill>
                                <a:srgbClr val="000000"/>
                              </a:solidFill>
                              <a:latin typeface="Cambria Math" panose="02040503050406030204" pitchFamily="18" charset="0"/>
                            </a:rPr>
                          </m:ctrlPr>
                        </m:sSubPr>
                        <m:e>
                          <m:r>
                            <m:rPr>
                              <m:sty m:val="p"/>
                            </m:rPr>
                            <a:rPr lang="da-DK" sz="2000">
                              <a:solidFill>
                                <a:srgbClr val="000000"/>
                              </a:solidFill>
                              <a:latin typeface="Cambria Math" panose="02040503050406030204" pitchFamily="18" charset="0"/>
                            </a:rPr>
                            <m:t>b</m:t>
                          </m:r>
                        </m:e>
                        <m:sub>
                          <m:r>
                            <m:rPr>
                              <m:sty m:val="p"/>
                            </m:rPr>
                            <a:rPr lang="en-GB" sz="2000">
                              <a:solidFill>
                                <a:srgbClr val="000000"/>
                              </a:solidFill>
                              <a:latin typeface="Cambria Math" panose="02040503050406030204" pitchFamily="18" charset="0"/>
                            </a:rPr>
                            <m:t>i</m:t>
                          </m:r>
                        </m:sub>
                      </m:sSub>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6629400" y="2802840"/>
                <a:ext cx="1874744" cy="93096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6330022"/>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5478423"/>
          </a:xfrm>
          <a:prstGeom prst="rect">
            <a:avLst/>
          </a:prstGeom>
          <a:noFill/>
          <a:ln w="9525">
            <a:noFill/>
            <a:miter lim="800000"/>
            <a:headEnd/>
            <a:tailEnd/>
          </a:ln>
        </p:spPr>
        <p:txBody>
          <a:bodyPr wrap="square">
            <a:spAutoFit/>
          </a:bodyPr>
          <a:lstStyle/>
          <a:p>
            <a:pPr algn="ctr" defTabSz="209550">
              <a:spcAft>
                <a:spcPts val="0"/>
              </a:spcAft>
              <a:defRPr/>
            </a:pPr>
            <a:r>
              <a:rPr lang="en-US" sz="2800" dirty="0">
                <a:solidFill>
                  <a:srgbClr val="000000"/>
                </a:solidFill>
                <a:latin typeface="AU Passata"/>
              </a:rPr>
              <a:t>Introduction Polygenic Risk Scoring</a:t>
            </a: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da-DK" sz="2800" b="0" i="0" u="none" strike="noStrike" kern="1200" cap="none" spc="0" normalizeH="0" baseline="0" noProof="0" dirty="0" smtClean="0">
              <a:ln>
                <a:noFill/>
              </a:ln>
              <a:solidFill>
                <a:srgbClr val="000000"/>
              </a:solidFill>
              <a:effectLst/>
              <a:uLnTx/>
              <a:uFillTx/>
              <a:latin typeface="AU Passata"/>
              <a:ea typeface="+mn-ea"/>
              <a:cs typeface="+mn-cs"/>
            </a:endParaRPr>
          </a:p>
          <a:p>
            <a:pPr marL="0" marR="0" lvl="0" indent="0" algn="ctr" defTabSz="209550" rtl="0" eaLnBrk="1" fontAlgn="base"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a:p>
            <a:pPr>
              <a:spcAft>
                <a:spcPts val="1200"/>
              </a:spcAft>
              <a:defRPr/>
            </a:pPr>
            <a:endParaRPr lang="da-DK" sz="2200" dirty="0" smtClean="0">
              <a:solidFill>
                <a:srgbClr val="333333"/>
              </a:solidFill>
            </a:endParaRPr>
          </a:p>
          <a:p>
            <a:pPr>
              <a:spcAft>
                <a:spcPts val="0"/>
              </a:spcAft>
              <a:defRPr/>
            </a:pPr>
            <a:r>
              <a:rPr lang="da-DK" sz="2200" dirty="0" err="1" smtClean="0">
                <a:solidFill>
                  <a:srgbClr val="333333"/>
                </a:solidFill>
              </a:rPr>
              <a:t>Which</a:t>
            </a:r>
            <a:r>
              <a:rPr lang="da-DK" sz="2200" dirty="0" smtClean="0">
                <a:solidFill>
                  <a:srgbClr val="333333"/>
                </a:solidFill>
              </a:rPr>
              <a:t> data do </a:t>
            </a:r>
            <a:r>
              <a:rPr lang="da-DK" sz="2200" dirty="0" err="1" smtClean="0">
                <a:solidFill>
                  <a:srgbClr val="333333"/>
                </a:solidFill>
              </a:rPr>
              <a:t>we</a:t>
            </a:r>
            <a:r>
              <a:rPr lang="da-DK" sz="2200" dirty="0" smtClean="0">
                <a:solidFill>
                  <a:srgbClr val="333333"/>
                </a:solidFill>
              </a:rPr>
              <a:t> </a:t>
            </a:r>
            <a:r>
              <a:rPr lang="da-DK" sz="2200" dirty="0" err="1" smtClean="0">
                <a:solidFill>
                  <a:srgbClr val="333333"/>
                </a:solidFill>
              </a:rPr>
              <a:t>need</a:t>
            </a:r>
            <a:r>
              <a:rPr lang="da-DK" sz="2200" dirty="0" smtClean="0">
                <a:solidFill>
                  <a:srgbClr val="333333"/>
                </a:solidFill>
              </a:rPr>
              <a:t> to perform </a:t>
            </a:r>
            <a:r>
              <a:rPr lang="da-DK" sz="2200" dirty="0" err="1" smtClean="0">
                <a:solidFill>
                  <a:srgbClr val="333333"/>
                </a:solidFill>
              </a:rPr>
              <a:t>polygenic</a:t>
            </a:r>
            <a:r>
              <a:rPr lang="da-DK" sz="2200" dirty="0" smtClean="0">
                <a:solidFill>
                  <a:srgbClr val="333333"/>
                </a:solidFill>
              </a:rPr>
              <a:t> </a:t>
            </a:r>
            <a:r>
              <a:rPr lang="da-DK" sz="2200" dirty="0" err="1" smtClean="0">
                <a:solidFill>
                  <a:srgbClr val="333333"/>
                </a:solidFill>
              </a:rPr>
              <a:t>risk</a:t>
            </a:r>
            <a:r>
              <a:rPr lang="da-DK" sz="2200" dirty="0" smtClean="0">
                <a:solidFill>
                  <a:srgbClr val="333333"/>
                </a:solidFill>
              </a:rPr>
              <a:t> scoring?</a:t>
            </a:r>
          </a:p>
          <a:p>
            <a:pPr>
              <a:spcAft>
                <a:spcPts val="0"/>
              </a:spcAft>
              <a:defRPr/>
            </a:pPr>
            <a:endParaRPr lang="da-DK" sz="2200" dirty="0" smtClean="0">
              <a:solidFill>
                <a:srgbClr val="333333"/>
              </a:solidFill>
            </a:endParaRPr>
          </a:p>
          <a:p>
            <a:pPr>
              <a:spcAft>
                <a:spcPts val="1200"/>
              </a:spcAft>
              <a:defRPr/>
            </a:pPr>
            <a:endParaRPr lang="da-DK" sz="2200" dirty="0" smtClean="0">
              <a:solidFill>
                <a:srgbClr val="333333"/>
              </a:solidFill>
            </a:endParaRPr>
          </a:p>
          <a:p>
            <a:pPr>
              <a:spcAft>
                <a:spcPts val="0"/>
              </a:spcAft>
              <a:defRPr/>
            </a:pPr>
            <a:r>
              <a:rPr lang="da-DK" sz="2200" dirty="0" err="1" smtClean="0">
                <a:solidFill>
                  <a:srgbClr val="333333"/>
                </a:solidFill>
              </a:rPr>
              <a:t>Which</a:t>
            </a:r>
            <a:r>
              <a:rPr lang="da-DK" sz="2200" dirty="0" smtClean="0">
                <a:solidFill>
                  <a:srgbClr val="333333"/>
                </a:solidFill>
              </a:rPr>
              <a:t> </a:t>
            </a:r>
            <a:r>
              <a:rPr lang="da-DK" sz="2200" dirty="0" err="1" smtClean="0">
                <a:solidFill>
                  <a:srgbClr val="333333"/>
                </a:solidFill>
              </a:rPr>
              <a:t>methods</a:t>
            </a:r>
            <a:r>
              <a:rPr lang="da-DK" sz="2200" dirty="0" smtClean="0">
                <a:solidFill>
                  <a:srgbClr val="333333"/>
                </a:solidFill>
              </a:rPr>
              <a:t> </a:t>
            </a:r>
            <a:r>
              <a:rPr lang="da-DK" sz="2200" dirty="0" err="1" smtClean="0">
                <a:solidFill>
                  <a:srgbClr val="333333"/>
                </a:solidFill>
              </a:rPr>
              <a:t>should</a:t>
            </a:r>
            <a:r>
              <a:rPr lang="da-DK" sz="2200" dirty="0" smtClean="0">
                <a:solidFill>
                  <a:srgbClr val="333333"/>
                </a:solidFill>
              </a:rPr>
              <a:t> </a:t>
            </a:r>
            <a:r>
              <a:rPr lang="da-DK" sz="2200" dirty="0" err="1" smtClean="0">
                <a:solidFill>
                  <a:srgbClr val="333333"/>
                </a:solidFill>
              </a:rPr>
              <a:t>we</a:t>
            </a:r>
            <a:r>
              <a:rPr lang="da-DK" sz="2200" dirty="0" smtClean="0">
                <a:solidFill>
                  <a:srgbClr val="333333"/>
                </a:solidFill>
              </a:rPr>
              <a:t> </a:t>
            </a:r>
            <a:r>
              <a:rPr lang="da-DK" sz="2200" dirty="0" err="1" smtClean="0">
                <a:solidFill>
                  <a:srgbClr val="333333"/>
                </a:solidFill>
              </a:rPr>
              <a:t>use</a:t>
            </a:r>
            <a:r>
              <a:rPr lang="da-DK" sz="2200" dirty="0" smtClean="0">
                <a:solidFill>
                  <a:srgbClr val="333333"/>
                </a:solidFill>
              </a:rPr>
              <a:t> to </a:t>
            </a:r>
            <a:r>
              <a:rPr lang="da-DK" sz="2200" dirty="0" err="1" smtClean="0">
                <a:solidFill>
                  <a:srgbClr val="333333"/>
                </a:solidFill>
              </a:rPr>
              <a:t>compute</a:t>
            </a:r>
            <a:r>
              <a:rPr lang="da-DK" sz="2200" dirty="0" smtClean="0">
                <a:solidFill>
                  <a:srgbClr val="333333"/>
                </a:solidFill>
              </a:rPr>
              <a:t> the </a:t>
            </a:r>
            <a:r>
              <a:rPr lang="da-DK" sz="2200" dirty="0" err="1" smtClean="0">
                <a:solidFill>
                  <a:srgbClr val="333333"/>
                </a:solidFill>
              </a:rPr>
              <a:t>polygenic</a:t>
            </a:r>
            <a:r>
              <a:rPr lang="da-DK" sz="2200" dirty="0" smtClean="0">
                <a:solidFill>
                  <a:srgbClr val="333333"/>
                </a:solidFill>
              </a:rPr>
              <a:t> </a:t>
            </a:r>
            <a:r>
              <a:rPr lang="da-DK" sz="2200" dirty="0" err="1" smtClean="0">
                <a:solidFill>
                  <a:srgbClr val="333333"/>
                </a:solidFill>
              </a:rPr>
              <a:t>risk</a:t>
            </a:r>
            <a:r>
              <a:rPr lang="da-DK" sz="2200" dirty="0" smtClean="0">
                <a:solidFill>
                  <a:srgbClr val="333333"/>
                </a:solidFill>
              </a:rPr>
              <a:t> scores?</a:t>
            </a:r>
          </a:p>
          <a:p>
            <a:pPr>
              <a:spcAft>
                <a:spcPts val="1200"/>
              </a:spcAft>
              <a:defRPr/>
            </a:pPr>
            <a:endParaRPr lang="da-DK" sz="2200" dirty="0" smtClean="0">
              <a:solidFill>
                <a:srgbClr val="333333"/>
              </a:solidFill>
            </a:endParaRPr>
          </a:p>
          <a:p>
            <a:pPr>
              <a:spcAft>
                <a:spcPts val="1200"/>
              </a:spcAft>
              <a:defRPr/>
            </a:pPr>
            <a:r>
              <a:rPr lang="da-DK" sz="2200" dirty="0" smtClean="0">
                <a:solidFill>
                  <a:srgbClr val="333333"/>
                </a:solidFill>
              </a:rPr>
              <a:t>How do </a:t>
            </a:r>
            <a:r>
              <a:rPr lang="da-DK" sz="2200" dirty="0" err="1" smtClean="0">
                <a:solidFill>
                  <a:srgbClr val="333333"/>
                </a:solidFill>
              </a:rPr>
              <a:t>we</a:t>
            </a:r>
            <a:r>
              <a:rPr lang="da-DK" sz="2200" dirty="0" smtClean="0">
                <a:solidFill>
                  <a:srgbClr val="333333"/>
                </a:solidFill>
              </a:rPr>
              <a:t> </a:t>
            </a:r>
            <a:r>
              <a:rPr lang="da-DK" sz="2200" dirty="0" err="1" smtClean="0">
                <a:solidFill>
                  <a:srgbClr val="333333"/>
                </a:solidFill>
              </a:rPr>
              <a:t>evaluate</a:t>
            </a:r>
            <a:r>
              <a:rPr lang="da-DK" sz="2200" dirty="0" smtClean="0">
                <a:solidFill>
                  <a:srgbClr val="333333"/>
                </a:solidFill>
              </a:rPr>
              <a:t> the </a:t>
            </a:r>
            <a:r>
              <a:rPr lang="da-DK" sz="2200" dirty="0" err="1" smtClean="0">
                <a:solidFill>
                  <a:srgbClr val="333333"/>
                </a:solidFill>
              </a:rPr>
              <a:t>predictive</a:t>
            </a:r>
            <a:r>
              <a:rPr lang="da-DK" sz="2200" dirty="0" smtClean="0">
                <a:solidFill>
                  <a:srgbClr val="333333"/>
                </a:solidFill>
              </a:rPr>
              <a:t> </a:t>
            </a:r>
            <a:r>
              <a:rPr lang="da-DK" sz="2200" dirty="0" err="1" smtClean="0">
                <a:solidFill>
                  <a:srgbClr val="333333"/>
                </a:solidFill>
              </a:rPr>
              <a:t>ability</a:t>
            </a:r>
            <a:r>
              <a:rPr lang="da-DK" sz="2200" dirty="0" smtClean="0">
                <a:solidFill>
                  <a:srgbClr val="333333"/>
                </a:solidFill>
              </a:rPr>
              <a:t> of </a:t>
            </a:r>
            <a:r>
              <a:rPr lang="da-DK" sz="2200" dirty="0">
                <a:solidFill>
                  <a:srgbClr val="333333"/>
                </a:solidFill>
              </a:rPr>
              <a:t>the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scores</a:t>
            </a:r>
            <a:r>
              <a:rPr lang="da-DK" sz="2200" dirty="0" smtClean="0">
                <a:solidFill>
                  <a:srgbClr val="333333"/>
                </a:solidFill>
              </a:rPr>
              <a:t>?</a:t>
            </a:r>
            <a:endParaRPr lang="da-DK" sz="2800" dirty="0">
              <a:solidFill>
                <a:srgbClr val="333333"/>
              </a:solidFill>
            </a:endParaRPr>
          </a:p>
          <a:p>
            <a:pPr marL="0" marR="0" lvl="0" indent="0" algn="ctr" defTabSz="209550" rtl="0" eaLnBrk="1" fontAlgn="base" latinLnBrk="0" hangingPunct="1">
              <a:spcBef>
                <a:spcPct val="0"/>
              </a:spcBef>
              <a:spcAft>
                <a:spcPts val="0"/>
              </a:spcAft>
              <a:buClrTx/>
              <a:buSzTx/>
              <a:buFontTx/>
              <a:buNone/>
              <a:tabLst/>
              <a:defRPr/>
            </a:pPr>
            <a:endParaRPr kumimoji="0" lang="en-US" sz="2800" b="0" i="0" u="none" strike="noStrike" kern="1200" cap="none" spc="0" normalizeH="0" baseline="0" noProof="0" dirty="0" smtClean="0">
              <a:ln>
                <a:noFill/>
              </a:ln>
              <a:solidFill>
                <a:srgbClr val="000000"/>
              </a:solidFill>
              <a:effectLst/>
              <a:uLnTx/>
              <a:uFillTx/>
              <a:latin typeface="AU Passata"/>
              <a:ea typeface="+mn-ea"/>
              <a:cs typeface="+mn-cs"/>
            </a:endParaRPr>
          </a:p>
        </p:txBody>
      </p:sp>
    </p:spTree>
    <p:extLst>
      <p:ext uri="{BB962C8B-B14F-4D97-AF65-F5344CB8AC3E}">
        <p14:creationId xmlns:p14="http://schemas.microsoft.com/office/powerpoint/2010/main" val="681974024"/>
      </p:ext>
    </p:extLst>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4"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19" name="AutoShape 6" descr="data:image/jpg;base64,/9j/4AAQSkZJRgABAQAAAQABAAD/2wBDAAkGBwgHBgkIBwgKCgkLDRYPDQwMDRsUFRAWIB0iIiAdHx8kKDQsJCYxJx8fLT0tMTU3Ojo6Iys/RD84QzQ5Ojf/2wBDAQoKCg0MDRoPDxo3JR8lNzc3Nzc3Nzc3Nzc3Nzc3Nzc3Nzc3Nzc3Nzc3Nzc3Nzc3Nzc3Nzc3Nzc3Nzc3Nzc3Nzf/wAARCADbAOcDASIAAhEBAxEB/8QAHAAAAQUBAQEAAAAAAAAAAAAAAAMEBQYHAgEI/8QANBAAAQMDAwIEBQQCAgMBAAAAAQACAwQFERIhMQZBEyJRYQcUcYGRIzJCobHBFVIzQ2Jy/8QAGQEAAwEBAQAAAAAAAAAAAAAAAAIDAQQF/8QAIREBAQEBAAMBAAIDAQAAAAAAAAECEQMSITEEEyJBURT/2gAMAwEAAhEDEQA/ANxQhCAEIQgBCEIAQhCAEIQgBCEIAQhCAEIQgBCEIAQhCAEIQgBCEIAQheIAK8eQ1pLjgDkpOoqI4G6pHY9lXLve4jG4OlDYwOAcZS61IfGLr8dV9XJW1gipt2tB0+6Fx0ZVUlybUVMLw57H6Mf9QhJPv0+rM3i1IQhVRCEIQAhCEAIQhACEIQAhCEAIQhACEIQAhCEAIQhACEIQAhCCgDKY3KubSx7bvP8AScVMwgiLyqZ1BWvbDLIXEvxkBJrXFfFj2vahurOrW0jHNDtTz2yqHVXWprcvleWMP8QeVG3Gp8WtlnqjqIJDWkpGGV1Q8Pk8rB2XPba9GZmc/Gi/CKtdFeauBxxHNHkNz3CFHfDiZrOpotPBif8A4QqZvxyeXEuutyQhCu5AhCEAIQhACEIQAhCEAIPCEIBhcauSlZqjj1epUdF1E3+cY+oU85ocMOAIPYqhdYTQ2y4hscRDXM1HHqpbtn1fw5zu+ti0svcTsYjd9l7JeoGDLmPCz0dWMZHpij83/wBbYUTXdQXSZxMZjDfRT/trp/8ALmtRd1HStODsl4bhFV4MM7SfQFYzHe6vXpq49s7uCl6eodpbUUsxb9CieSs3/FmWp5fk+Z35XTXPBzqP5VbsHUPzEbYaxwMg2Dj3Vi3djTu090811zaxz9KCoe08ZXQq3d4/7XgbgLhybthOR181If2sAXoqZDy0Ju6RrVyZcOznZZ7j0F0L5oRpGMblUe8zOLntcOQVd3TtcCD6Kp9TxMEbpW9hjCTX29W8e+TjE6phFfO6c5AecArqJ7p3t0jDQdgur45r7rIwbAcpzQxjA2xv+Vjsl7F3+GFJ43UAcR+yF2fuhWH4SW8htZXuBAOImE98blCfOfji8m/8mlIQhWc4QhCAEIQgBCEIAQhCAELwrl7w0IAe8NCpPXtPqYypIzjYq2OOrJTO40rK2lfDIB5uPqp7+zi3ivrrrHKpkbyA7LD7Ji+BzcmKcj6qeutA+lqJIpAdTT39FAVUUgOxIXM9XF7DGpNbG0lsjXAKW6ZrzVskpqlmJGcY7qCqfmGB2Hn7rjpuolZfWFxJzsVsb5Oeq9Q64ZWuDiQHLTbFI+SjYXHIIVKoqNslWwDByVeKICKJrWt+qbDz/NZZw/O6QnOkcpQuyMJCfJZgqnXPmfTGpkwCO6ZfOZcGg7jlOZ2EasHJd/SgpGvbUgkHndRuvrsxmWJaeUs3PffZQV0qDUMkjPdTdU3UwAHcjYBQlRTSSjwoBvuXEp3NZOsvv1uDK50rQNRO4S1vpzI1oDTqJxjHdW+Xpqsucz4qdrTM0Z822fupvpHoispq2OousbGMhdqDAdRcey2S1aeWTK5dL20Wmy01MANQbqeR3cUKWCFfjjt7eukIQtYEIQgBCEIAQhCAF4SAgnHKRe/JWWh29+2AkHnZe6kjKSOEtppCnZJOIyvWPyMYXriMYSWniB6jsbbnF40AAqG8Z7rOLhRSQvLZWOa9vLcf2ti2H0UZebRT3KF2WhswHlf6qdnXT4fNc/KxuWhMv8Tgp/YrTBS1fiyM8wHdWKew1kDi10Jdg7FqXp7U6PE1W4Rjs1L+OrW5qH1pIdJ4mnZWundqaNI4VcpI2NawtB0n0Up874TcQgn1JTz44rm28iYw4t7JOQEt91GU13L5tD8NHupF7w7BZ37puwlxc36YveMP9WhRdXG98g0bZPKfznTMT/EjzKOdVZfIGguJeA1Tqk7/AKPQ5sVOMnLuOExlcKallediRsU4jjbkDU52DufdRvUEgbAIGu3fnf0W5T1+m3TV5ifeGR1Th4UjtLTnHmWltxtjC+dKu909lvFCKiLxo3y+cA40tzuV9BWwxOo4XU8niQuaHRuJz5Sr4/E/LJ34doQhOmEIQgBCEIAQhCAF4SAN0OIA3SLnatystAe/KSJXrik3H3U7TSAlcSHZek+6TkdhvIWHjkPwdkoHgpiS5z8cJZh4A4SnuS7iewXIPbJXmfcLwH8oBKqdhp5Kqd2dJI8tbnSPRW2cBwOSFGS0jXAiNuXHkrNfT51wjZmZoYsjJ35SF8r6W20r56mdsIZ+5zuFKUsIhY2PP4Vf61tEd5op6WXLWvGzgM4KONzbb8R9qv8ARXTW+klEron4eByPdWihuJeA1rg4DY+yyrp/o642KrkqYqkSNeMaQ07q7WzxYpQ1zHAu5CW3l+LWXWe6/Von/WBxtnYlMKqAMdiPDWj8p00kR4HKbS1OWNJG5OCs19RnYXy1rGtaMEDv/tU/qWpfNE9sJ2a0+ZTlVWfpSnO5bhV+oGvWcfpgafqmzCa/WZzWqouNf4lQ4iKPYZ7rffhdPI/pplPIc/LuLGn2WXOpY3ktaSMO291qPwzhbFaZsOJPi4I+yrm/SbssXFCEKqIQhCAEIQgBeFepJ7uwWdDiR+T7JNzkOIISZcp6ppHpK5cUFy5ckPHDjhNp5AMjPCXfwmEjTJK4fRFUzC0OXDV3S4bgLxjRHGAOUFxKxteF+DwuS8t3OMIfpa3JICjK2r8P9rgtEnT58pcCYzqx2XEdQ6QkEgOHbChmXHS/nI74TlswL2zsOWnn2SW9b6pPPnBKbXGn+YwWzeG5Lvf5Q5uC08JNkgMuXge2UdL+X4ZU9rcXtdJM4sHAHdPfl4/G1FmCOyfMc1w2AH0TKrkIcRGSD6pvkb7W15K1uNsg8qJrcajoP2TuoklEYa85dyox8j3g4G+e6S1bx56j5oJXytja0kE55SVY9zQ5r8bbAJasfLkEyBgHomE1QyoBY5xDh/L1Rmm8nj+dRsZDpC0jADuVp3w+iLLTI4j98pI/CzinjBkLHHjhar0ewR2KmDfQ5Vsfrh38TaEIVkwhCEAIXL5GM/c4D6pF1THnDXAn2WdHCj342HKQc9ePeQPcpPOyS00j1xSZOyC5cE7pLVZHRd7Lku9FwXdl4XADlYOB2M7HOUkAA8n1XeRykXv3wg0eySad3JE1Lnu0sH3XEmZPoE3MojdnBPsktPIcSOIB1kH6qFuFTGNjGPqphs8cjfM0b9io64Q+ICGNAz3IRTZVyorYWElh0/ZeUV4bFNpLtUbuRnCYX2Pwmva3zOAzsqdT3J3zDhICHA43ScWmZW0UVc3wwC7XGePZO3kSAPjPCzC33mSIANcSFarVf2EAOI90yW/HZ+LHHUOJ2JyOy6idqqAXA4ScL45C2aHGDyF42fNUWuBaAMj3R1KfpvVSPmneRgAFRlRUNa/Q0klOp5nFz9OMF2E0m8OAaTgvdy49lldvjkR9axronPklc1p7HZQNRJTxkCneS7uVboaeGdmqSLUR3cNlG3GlpxrDZYWOOwwFkvKvc9zxFUkznFrngn3Ws9Gv12SL2JCySJk8EzW+IyWPGPLstb6Ngkp7HAJOXeYD0C6PHe15X8jHrU6hCFZzBJTyiJhcfsEomVW7U7HYBLbxsnaZPf4shfITv29EowtB8pGV5p8uU0fJpk0hu/qpWuiZlSofqGCuSPXhNGSkcvwUtHPq8pAPus9i3Fj1/sk3A9kq4tO4OMrkjHCARdn0STtt8FLud6pN3G26w0N3ylo3TKWod4gweE8lYCTsEylbjcYysp8wqZPJqYc55TeMt1F0n2CQbN4LiCfKeUaw5wOM54SWm4eNa3Oc4XM+gt/2kWlwky/7L2YiTbgpmIWvpInaiBkH1VB6jtAimNTA3k+YD1WmVELXHS3cKGuVACxwc0YcOEqmdM8o2zaQMH6KWgEsW+vGPXspaj6fq6yR8dExrnNGS0ncj2Vbvj56aR0DtTC06SMd00h/bvxZ7b1J8m4NklDh6ZVtprhFWwNljcNWOFiEDXvn3LirlYKmWAtcxxJ454RYnuc+rpIA2QkjnhM6iop45XOn3f2Vlp7O+stUVWwguczLmnusw6uqa6ldLDBG5sh2BI3CzWKt/G8mb3p5d73UygshyxgPDVAPnqXuxkuJPqmVhFbTvklqpXyahjQ85Ul4rWEuBbv2wtmJFdeW1zHWU8UrYZatrZ3cN1d1rfwvulZWUM9LVu8RtOQI5PUeixqk6Uq7zc2mhgkJe7Jdp2HvlfQHR/T8fTtqZStcXyu80rz3cq4zyuL+TuXPL+p1CEKzhcPOljj6BRMkurJ9VJ1JxA8+yhHOw0JNnwVMu2Fw84b5AC5IA5O5XTX6PdSdE5DOeqkacmP8JKO5nVpDsO9CnVYcsL2tycdlWq5plaXMzG8HkqV7HTnli1U9cJm9tQ5HonHjA8OVJo7oY5Q2Y6XgYI9R6qegrg9oBILT+1yaaT340y+Qd0g6ZvYJqJ/4uO64dMcHAC3pJkvI9vpgfVNJ3gjypCSoB22B7prPMG/yz9Flp5HNRjJJP2TWKrfHPpJ8ueFzNPnO6YvmIOdIAHPulP6/FqH6sTXNPblIuznHdMrZco5MRA4PYKUm0lmsYLsbBalZy8ItODgY+6TnibIcAZ9XFcgEkYyD3KWjY4txjyhYOcRD3m23CnqmNy6J2p3/AOe4UH8T6Zn/ACsVbCG/L1cQfGWjlWe5xaKdxkA1u5P+lUeoHPmtdMyRjiKZ5HifxDTuB/SbN+cbmf5yqnSxYfnH9Kdth/UAG3so9jR9E/ojoeCO2603kbzZowy00gG36Tf8JteOnLbeGaayAF3Zzdj+U5scomtFJI05Bib/AIT5dPPjg9rL2Kez4c2JrgXNndjt4hUlSdH2KlILLfE5w4Mg1FTyEesbfJu/tIw0sMDNEEbY2+jBhKgYXqFpAhCEAhWHFNJ9FXp3kAY39lO3LPyj8KCyFPamHjiWjI/C8j83nI3QTldjgKSz1zC5uCVEVtH4mWl+ApOSQQtGrzSO4ASEsbneaQgbcBLfquNcVqutsWjeVrXt3a70UbFcnUUoimeC0nZ2dirNU0TZwXOGRjuq/denPmI9MX1bg8FJIv754kI7kxzQHPJHqF2a9p2a7A+qpj/m7ZIYpmyYHcgpyyva4AuKbjJJVgnqw47/ANJpJVDs4qKfXB3Dtk3kqyAcHn1WGmUnNWY/kUzlrCdtz91H/MOdtj7oBa3U55ztk5K3jeH8dW+F7XNeRvwrd0/cP+Rp5CTl0WNThwFWujraL7eY6d4/RYPEk7bei2Gis9BQtlbS0scbZQA8AbOwqYxa5fP5M5vP9qroaPM3cnuloX6Whp5Tu62/5J2uIHwHHf2KYMzryeOynqWXgxr2hlexyDjJ4J7KpXOoeLZUU2D4cjgQPQhWStgkrKh75CQxpwBlRFwojKPBZuXArJL+n/FRaNkr4vgxl/oMJB2qOV8bti04IKWkxLTuAG6fg23LoaUy9L0L3c6MKeVX+HEwl6TpBndmWn8q0Lpz+PPv6EIQtYEIQgBCEIBGpZ4kD2+oVccCM+o2KtGFCXKlMMpkYDodz9Um4fF+mDDqfhdOfpH0QweYFuy5mY7ckqFW6Tbkec7vPHsutyNUzsDH5XMfleSeAF7O3xQzB2PZZ00IuaJWAt2ao2qkew6aduX+pT6rkfG1sDBzyV06lLWjbjkrFs1FTsFVH4VW5rSRjIaCqTfrVPa5tRJfE8+UgYWhSUw5fj2wkquCnq6cw1jdcZ9twia/6r68+xljpHDJB+vskjUj/wBjsj3TnqazVNjnc+LVLRyOJZIASW+xVefUB4xI9uO47ppDe6VNxj1aIznHKs3QVtivXUMMdUR8uxpe5p/mR2VGY6lgj1RnU/6JWgvdbQzNnpZHRytOWub2TSF8mrZyPqOmoqWmOaaniiOMZYwA4ThYTQfFm/wsa2eOCox/JwwT+EvUfFu9yf8AgpaaP8lV948++DbbJomTMLJAC09iqpWU/gVD4hw07fRZhF8T+qPG1yzRBn/XQMLQLTenXuijq36fEewa9PGVPyWWKePGsX6dGFk7QHbY7DukXUMMLhIAPKEuzB3zuuXvDo3KPVb1Qur7ZG2T5uAbZ0yAf5UBTv0kb5BV6r2idskbsaXHTuqKYjBPJFJzG4hPL2CX41T4UVGq31dPn9jwR9wr6ss+Es+LlVQ52dEHLU+6vj8cW/mnqEITlCEIQAhCEAKtdZXGWkp2sp8av3OJ9FZVE3yx0t4Y1tSZGEfyjOCl1LZ8P47JrulftNzhuUDZIXAPGz2d2lP3ua4ehHKfW7py3W6hNHSxaWu3L8+Yn1yoa8WW9xtcbdJHPj9ocdJ/PClcVT3zb8eVTwIzjbAUCOoqWGR0VTMI3g4BUVd4eu43+ELMJARkOjlBCod8tHVs0hfUWKsa7O5jaXf4WTFPNRsNuu1HWyAMqGPcOPVTTNL2eYH1K+aWR9SW6cSsoq+F7fWJw/0ts6D6nfebI3/k2GCrYdDtbdOvHcZRccgzv6s1TT5AfjbsmbomnhuSp2J0ToGhxGMcphUxMi0k/tJ2U7lbPktvKjDTxuz4zRjuCMhV+9dEWi7tJbF8vMdxLF6+4VrcxrstJGk+qq15rqjp2Zk8eZKWV2Dk/tKTtjozj3Z3eekbhZ5iyZrZYSfLMzf8rimtWQC4BaSaqC800muORrnDDYmj9yrxtlyidh9srGgnbERVc69oTc9LyoJtpaeyWZbI48am8qcio7gXiNltqvFO+DEcEJhUyVEc+l9FVamnBzC7GVv0vvn/AKRltEMrS3Zuyl+gah9FdHWqeTML25hyeD6KOnmqtOttJUk44ELlBy3S40lfFVRUdQ2WJ2W4hdk+yyS0XWeNedVx0tY2OXZj27eycyM0tOgeUjZVW4XM3Cgoaw08sM0rm/pPbh2T7K1+IXU7Q8aS3Z2dkllFk5OK9WwujlcXcchVi+Q6Zm1OMMc3c+4VwrXawQeNxlVa7gS2qoaTvGMjdbmksPfhpViLqKn0nyzZatqC+f8A4Yytm6jtzAQDqJ59lv43XRj8cnmnNOkIQqJBCEIAQhCAF5heoQHmEYXqEB5hGF6hAcOijf8AvY131GUzrLPQVjQ2emYccFowR+E/QeEfrZeIGPp/5RpFDVyNB/hJ5gEjcaSp+X0PbqLd9UY2P2VjXhU9YlNN2M8qaosiMbst9Q/ZMHSsqw6mcwVJn8sMY82Ce59MLTJqaCZrmywxuB5y0JGioqWncTBTxsI4LWqX9P39def5Vmb8RnTXTFDZYWOjYXT6fM95zg+ysGNt14F0r5kk5HHrV1e15pHPf1XJijJyWNP1AXaExXHgx/8ARv4XBpoCcmGMn1LQlkICDunT8NddaGuOAaZ2SMc+iZdQ0pgdJU4zE/G4HBVnckpo2SxvZI0OYRuCNlPeZyqY8tmozCqlY9pAdzxhUyvZOH1MD2v8OUeRy0C7QRQ1krYo2tAOwASVrttHWwVRqqdshY0FpOdlyz9ej7Zs7xV+i+guobbXWi7xhj4fF1vYHYcxp9fVboOU1tsbYrfTsjGlojGB9k6HK7JOPO8mrq/XSEITJhCEIAQhCA//2Q=="/>
          <p:cNvSpPr>
            <a:spLocks noChangeAspect="1" noChangeArrowheads="1"/>
          </p:cNvSpPr>
          <p:nvPr/>
        </p:nvSpPr>
        <p:spPr bwMode="auto">
          <a:xfrm>
            <a:off x="74613" y="-1030288"/>
            <a:ext cx="2198687" cy="2085976"/>
          </a:xfrm>
          <a:prstGeom prst="rect">
            <a:avLst/>
          </a:prstGeom>
          <a:noFill/>
          <a:ln w="9525">
            <a:noFill/>
            <a:miter lim="800000"/>
            <a:headEnd/>
            <a:tailEnd/>
          </a:ln>
        </p:spPr>
        <p:txBody>
          <a:bodyPr lIns="95772" tIns="47886" rIns="95772" bIns="47886"/>
          <a:lstStyle/>
          <a:p>
            <a:pPr marL="0" marR="0" lvl="0" indent="0" algn="l" defTabSz="209550" rtl="0" eaLnBrk="1" fontAlgn="base" latinLnBrk="0" hangingPunct="1">
              <a:lnSpc>
                <a:spcPts val="3775"/>
              </a:lnSpc>
              <a:spcBef>
                <a:spcPct val="0"/>
              </a:spcBef>
              <a:spcAft>
                <a:spcPct val="0"/>
              </a:spcAft>
              <a:buClrTx/>
              <a:buSzTx/>
              <a:buFont typeface="AU Passata" pitchFamily="34" charset="0"/>
              <a:buNone/>
              <a:tabLst/>
              <a:defRPr/>
            </a:pPr>
            <a:endParaRPr kumimoji="0" lang="da-DK" sz="3800" b="0" i="0" u="none" strike="noStrike" kern="1200" cap="none" spc="0" normalizeH="0" baseline="0" noProof="0" dirty="0">
              <a:ln>
                <a:noFill/>
              </a:ln>
              <a:solidFill>
                <a:srgbClr val="000000"/>
              </a:solidFill>
              <a:effectLst/>
              <a:uLnTx/>
              <a:uFillTx/>
              <a:latin typeface="AU Passata" pitchFamily="34" charset="0"/>
              <a:ea typeface="+mn-ea"/>
              <a:cs typeface="+mn-cs"/>
            </a:endParaRPr>
          </a:p>
        </p:txBody>
      </p:sp>
      <p:sp>
        <p:nvSpPr>
          <p:cNvPr id="9220" name="Text Box 8"/>
          <p:cNvSpPr txBox="1">
            <a:spLocks noChangeArrowheads="1"/>
          </p:cNvSpPr>
          <p:nvPr/>
        </p:nvSpPr>
        <p:spPr bwMode="auto">
          <a:xfrm>
            <a:off x="381001" y="452497"/>
            <a:ext cx="8382000" cy="6463308"/>
          </a:xfrm>
          <a:prstGeom prst="rect">
            <a:avLst/>
          </a:prstGeom>
          <a:noFill/>
          <a:ln w="9525">
            <a:noFill/>
            <a:miter lim="800000"/>
            <a:headEnd/>
            <a:tailEnd/>
          </a:ln>
        </p:spPr>
        <p:txBody>
          <a:bodyPr wrap="square">
            <a:spAutoFit/>
          </a:bodyPr>
          <a:lstStyle/>
          <a:p>
            <a:pPr marL="0" marR="0" lvl="0" indent="0" algn="ctr" defTabSz="209550" rtl="0" eaLnBrk="1" fontAlgn="base" latinLnBrk="0" hangingPunct="1">
              <a:lnSpc>
                <a:spcPct val="100000"/>
              </a:lnSpc>
              <a:spcBef>
                <a:spcPct val="0"/>
              </a:spcBef>
              <a:spcAft>
                <a:spcPts val="0"/>
              </a:spcAft>
              <a:buClrTx/>
              <a:buSzTx/>
              <a:buFontTx/>
              <a:buNone/>
              <a:tabLst/>
              <a:defRPr/>
            </a:pPr>
            <a:r>
              <a:rPr lang="da-DK" sz="2800" noProof="0" dirty="0" err="1" smtClean="0">
                <a:solidFill>
                  <a:srgbClr val="000000"/>
                </a:solidFill>
                <a:latin typeface="AU Passata"/>
              </a:rPr>
              <a:t>Outline</a:t>
            </a:r>
            <a:endParaRPr kumimoji="0" lang="da-DK" sz="2800" b="0" i="0" u="none" strike="noStrike" kern="1200" cap="none" spc="0" normalizeH="0" baseline="0" noProof="0" dirty="0" smtClean="0">
              <a:ln>
                <a:noFill/>
              </a:ln>
              <a:solidFill>
                <a:srgbClr val="000000"/>
              </a:solidFill>
              <a:effectLst/>
              <a:uLnTx/>
              <a:uFillTx/>
              <a:latin typeface="AU Passata"/>
              <a:ea typeface="+mn-ea"/>
              <a:cs typeface="+mn-cs"/>
            </a:endParaRPr>
          </a:p>
          <a:p>
            <a:pPr lvl="0">
              <a:spcAft>
                <a:spcPts val="0"/>
              </a:spcAft>
              <a:defRPr/>
            </a:pPr>
            <a:endParaRPr lang="da-DK" sz="2200" dirty="0" smtClean="0">
              <a:solidFill>
                <a:srgbClr val="333333"/>
              </a:solidFill>
            </a:endParaRPr>
          </a:p>
          <a:p>
            <a:pPr lvl="0">
              <a:spcAft>
                <a:spcPts val="0"/>
              </a:spcAft>
              <a:defRPr/>
            </a:pPr>
            <a:r>
              <a:rPr lang="da-DK" sz="2200" dirty="0" err="1" smtClean="0">
                <a:solidFill>
                  <a:srgbClr val="333333"/>
                </a:solidFill>
              </a:rPr>
              <a:t>Introduction</a:t>
            </a:r>
            <a:r>
              <a:rPr lang="da-DK" sz="2200" dirty="0" smtClean="0">
                <a:solidFill>
                  <a:srgbClr val="333333"/>
                </a:solidFill>
              </a:rPr>
              <a:t> to </a:t>
            </a:r>
            <a:r>
              <a:rPr lang="da-DK" sz="2200" dirty="0" err="1" smtClean="0">
                <a:solidFill>
                  <a:srgbClr val="333333"/>
                </a:solidFill>
              </a:rPr>
              <a:t>Polygenic</a:t>
            </a:r>
            <a:r>
              <a:rPr lang="da-DK" sz="2200" dirty="0" smtClean="0">
                <a:solidFill>
                  <a:srgbClr val="333333"/>
                </a:solidFill>
              </a:rPr>
              <a:t> </a:t>
            </a:r>
            <a:r>
              <a:rPr lang="da-DK" sz="2200" dirty="0" err="1" smtClean="0">
                <a:solidFill>
                  <a:srgbClr val="333333"/>
                </a:solidFill>
              </a:rPr>
              <a:t>Risk</a:t>
            </a:r>
            <a:r>
              <a:rPr lang="da-DK" sz="2200" dirty="0" smtClean="0">
                <a:solidFill>
                  <a:srgbClr val="333333"/>
                </a:solidFill>
              </a:rPr>
              <a:t> Scoring</a:t>
            </a:r>
          </a:p>
          <a:p>
            <a:pPr lvl="0">
              <a:spcAft>
                <a:spcPts val="0"/>
              </a:spcAft>
              <a:defRPr/>
            </a:pPr>
            <a:endParaRPr lang="da-DK" sz="2200" dirty="0" smtClean="0">
              <a:solidFill>
                <a:srgbClr val="333333"/>
              </a:solidFill>
            </a:endParaRPr>
          </a:p>
          <a:p>
            <a:pPr lvl="0">
              <a:spcAft>
                <a:spcPts val="0"/>
              </a:spcAft>
              <a:defRPr/>
            </a:pPr>
            <a:r>
              <a:rPr lang="da-DK" sz="2200" dirty="0" smtClean="0">
                <a:solidFill>
                  <a:srgbClr val="333333"/>
                </a:solidFill>
              </a:rPr>
              <a:t>Data </a:t>
            </a:r>
            <a:r>
              <a:rPr lang="da-DK" sz="2200" dirty="0" err="1" smtClean="0">
                <a:solidFill>
                  <a:srgbClr val="333333"/>
                </a:solidFill>
              </a:rPr>
              <a:t>used</a:t>
            </a:r>
            <a:r>
              <a:rPr lang="da-DK" sz="2200" dirty="0" smtClean="0">
                <a:solidFill>
                  <a:srgbClr val="333333"/>
                </a:solidFill>
              </a:rPr>
              <a:t> for </a:t>
            </a:r>
            <a:r>
              <a:rPr lang="da-DK" sz="2200" dirty="0" err="1" smtClean="0">
                <a:solidFill>
                  <a:srgbClr val="333333"/>
                </a:solidFill>
              </a:rPr>
              <a:t>Polygenic</a:t>
            </a:r>
            <a:r>
              <a:rPr lang="da-DK" sz="2200" dirty="0" smtClean="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p>
          <a:p>
            <a:pPr marL="285750" indent="-285750">
              <a:spcAft>
                <a:spcPts val="0"/>
              </a:spcAft>
              <a:buFontTx/>
              <a:buChar char="-"/>
              <a:defRPr/>
            </a:pPr>
            <a:r>
              <a:rPr lang="da-DK" sz="1800" dirty="0" smtClean="0">
                <a:solidFill>
                  <a:srgbClr val="333333"/>
                </a:solidFill>
              </a:rPr>
              <a:t>Training/</a:t>
            </a:r>
            <a:r>
              <a:rPr lang="da-DK" sz="1800" dirty="0" err="1" smtClean="0">
                <a:solidFill>
                  <a:srgbClr val="333333"/>
                </a:solidFill>
              </a:rPr>
              <a:t>Validation</a:t>
            </a:r>
            <a:endParaRPr lang="da-DK" sz="1800" dirty="0" smtClean="0">
              <a:solidFill>
                <a:srgbClr val="333333"/>
              </a:solidFill>
            </a:endParaRPr>
          </a:p>
          <a:p>
            <a:pPr marL="285750" indent="-285750">
              <a:spcAft>
                <a:spcPts val="0"/>
              </a:spcAft>
              <a:buFontTx/>
              <a:buChar char="-"/>
              <a:defRPr/>
            </a:pPr>
            <a:r>
              <a:rPr lang="da-DK" sz="1800" dirty="0" err="1" smtClean="0">
                <a:solidFill>
                  <a:srgbClr val="333333"/>
                </a:solidFill>
              </a:rPr>
              <a:t>Individidual</a:t>
            </a:r>
            <a:r>
              <a:rPr lang="da-DK" sz="1800" dirty="0" smtClean="0">
                <a:solidFill>
                  <a:srgbClr val="333333"/>
                </a:solidFill>
              </a:rPr>
              <a:t> </a:t>
            </a:r>
            <a:r>
              <a:rPr lang="da-DK" sz="1800" dirty="0" err="1" smtClean="0">
                <a:solidFill>
                  <a:srgbClr val="333333"/>
                </a:solidFill>
              </a:rPr>
              <a:t>level</a:t>
            </a:r>
            <a:r>
              <a:rPr lang="da-DK" sz="1800" dirty="0" smtClean="0">
                <a:solidFill>
                  <a:srgbClr val="333333"/>
                </a:solidFill>
              </a:rPr>
              <a:t> or summary </a:t>
            </a:r>
            <a:r>
              <a:rPr lang="da-DK" sz="1800" dirty="0" err="1" smtClean="0">
                <a:solidFill>
                  <a:srgbClr val="333333"/>
                </a:solidFill>
              </a:rPr>
              <a:t>statistic</a:t>
            </a:r>
            <a:r>
              <a:rPr lang="da-DK" sz="1800" dirty="0" smtClean="0">
                <a:solidFill>
                  <a:srgbClr val="333333"/>
                </a:solidFill>
              </a:rPr>
              <a:t> data</a:t>
            </a:r>
          </a:p>
          <a:p>
            <a:pPr>
              <a:spcAft>
                <a:spcPts val="0"/>
              </a:spcAft>
              <a:defRPr/>
            </a:pPr>
            <a:endParaRPr lang="da-DK" sz="2200" dirty="0" smtClean="0">
              <a:solidFill>
                <a:srgbClr val="333333"/>
              </a:solidFill>
            </a:endParaRPr>
          </a:p>
          <a:p>
            <a:pPr>
              <a:spcAft>
                <a:spcPts val="0"/>
              </a:spcAft>
              <a:defRPr/>
            </a:pPr>
            <a:r>
              <a:rPr lang="da-DK" sz="2200" dirty="0" smtClean="0">
                <a:solidFill>
                  <a:srgbClr val="333333"/>
                </a:solidFill>
              </a:rPr>
              <a:t>Methods </a:t>
            </a:r>
            <a:r>
              <a:rPr lang="da-DK" sz="2200" dirty="0">
                <a:solidFill>
                  <a:srgbClr val="333333"/>
                </a:solidFill>
              </a:rPr>
              <a:t>for Computing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a:t>
            </a:r>
            <a:r>
              <a:rPr lang="da-DK" sz="2200" dirty="0" smtClean="0">
                <a:solidFill>
                  <a:srgbClr val="333333"/>
                </a:solidFill>
              </a:rPr>
              <a:t>Scores</a:t>
            </a:r>
          </a:p>
          <a:p>
            <a:pPr marL="285750" indent="-285750">
              <a:spcAft>
                <a:spcPts val="0"/>
              </a:spcAft>
              <a:buFontTx/>
              <a:buChar char="-"/>
              <a:defRPr/>
            </a:pPr>
            <a:r>
              <a:rPr lang="da-DK" sz="1800" dirty="0" smtClean="0">
                <a:solidFill>
                  <a:srgbClr val="333333"/>
                </a:solidFill>
              </a:rPr>
              <a:t>Standard approach </a:t>
            </a:r>
            <a:r>
              <a:rPr lang="da-DK" sz="1800" dirty="0" err="1" smtClean="0">
                <a:solidFill>
                  <a:srgbClr val="333333"/>
                </a:solidFill>
              </a:rPr>
              <a:t>based</a:t>
            </a:r>
            <a:r>
              <a:rPr lang="da-DK" sz="1800" dirty="0">
                <a:solidFill>
                  <a:srgbClr val="333333"/>
                </a:solidFill>
              </a:rPr>
              <a:t> </a:t>
            </a:r>
            <a:r>
              <a:rPr lang="da-DK" sz="1800" dirty="0" smtClean="0">
                <a:solidFill>
                  <a:srgbClr val="333333"/>
                </a:solidFill>
              </a:rPr>
              <a:t>on LD </a:t>
            </a:r>
            <a:r>
              <a:rPr lang="da-DK" sz="1800" dirty="0" err="1" smtClean="0">
                <a:solidFill>
                  <a:srgbClr val="333333"/>
                </a:solidFill>
              </a:rPr>
              <a:t>pruning</a:t>
            </a:r>
            <a:r>
              <a:rPr lang="da-DK" sz="1800" dirty="0" smtClean="0">
                <a:solidFill>
                  <a:srgbClr val="333333"/>
                </a:solidFill>
              </a:rPr>
              <a:t> and </a:t>
            </a:r>
            <a:r>
              <a:rPr lang="da-DK" sz="1800" dirty="0" err="1" smtClean="0">
                <a:solidFill>
                  <a:srgbClr val="333333"/>
                </a:solidFill>
              </a:rPr>
              <a:t>thresholding</a:t>
            </a:r>
            <a:r>
              <a:rPr lang="da-DK" sz="1800" dirty="0" smtClean="0">
                <a:solidFill>
                  <a:srgbClr val="333333"/>
                </a:solidFill>
              </a:rPr>
              <a:t> (P+T)</a:t>
            </a:r>
          </a:p>
          <a:p>
            <a:pPr marL="285750" indent="-285750">
              <a:spcAft>
                <a:spcPts val="0"/>
              </a:spcAft>
              <a:buFontTx/>
              <a:buChar char="-"/>
              <a:defRPr/>
            </a:pPr>
            <a:r>
              <a:rPr lang="da-DK" sz="1800" dirty="0" err="1" smtClean="0">
                <a:solidFill>
                  <a:srgbClr val="333333"/>
                </a:solidFill>
              </a:rPr>
              <a:t>Bayesion</a:t>
            </a:r>
            <a:r>
              <a:rPr lang="da-DK" sz="1800" dirty="0" smtClean="0">
                <a:solidFill>
                  <a:srgbClr val="333333"/>
                </a:solidFill>
              </a:rPr>
              <a:t> approach </a:t>
            </a:r>
            <a:r>
              <a:rPr lang="da-DK" sz="1800" dirty="0" err="1" smtClean="0">
                <a:solidFill>
                  <a:srgbClr val="333333"/>
                </a:solidFill>
              </a:rPr>
              <a:t>using</a:t>
            </a:r>
            <a:r>
              <a:rPr lang="da-DK" sz="1800" dirty="0" smtClean="0">
                <a:solidFill>
                  <a:srgbClr val="333333"/>
                </a:solidFill>
              </a:rPr>
              <a:t> </a:t>
            </a:r>
            <a:r>
              <a:rPr lang="da-DK" sz="1800" dirty="0" err="1" smtClean="0">
                <a:solidFill>
                  <a:srgbClr val="333333"/>
                </a:solidFill>
              </a:rPr>
              <a:t>shrinkage</a:t>
            </a:r>
            <a:r>
              <a:rPr lang="da-DK" sz="1800" dirty="0" smtClean="0">
                <a:solidFill>
                  <a:srgbClr val="333333"/>
                </a:solidFill>
              </a:rPr>
              <a:t> </a:t>
            </a:r>
            <a:r>
              <a:rPr lang="da-DK" sz="1800" dirty="0" err="1" smtClean="0">
                <a:solidFill>
                  <a:srgbClr val="333333"/>
                </a:solidFill>
              </a:rPr>
              <a:t>estimation</a:t>
            </a:r>
            <a:r>
              <a:rPr lang="da-DK" sz="1800" dirty="0" smtClean="0">
                <a:solidFill>
                  <a:srgbClr val="333333"/>
                </a:solidFill>
              </a:rPr>
              <a:t> (</a:t>
            </a:r>
            <a:r>
              <a:rPr lang="da-DK" sz="1800" dirty="0" err="1" smtClean="0">
                <a:solidFill>
                  <a:srgbClr val="333333"/>
                </a:solidFill>
              </a:rPr>
              <a:t>e.g</a:t>
            </a:r>
            <a:r>
              <a:rPr lang="da-DK" sz="1800" dirty="0" smtClean="0">
                <a:solidFill>
                  <a:srgbClr val="333333"/>
                </a:solidFill>
              </a:rPr>
              <a:t>. </a:t>
            </a:r>
            <a:r>
              <a:rPr lang="da-DK" sz="1800" dirty="0" err="1" smtClean="0">
                <a:solidFill>
                  <a:srgbClr val="333333"/>
                </a:solidFill>
              </a:rPr>
              <a:t>Ldpred</a:t>
            </a:r>
            <a:r>
              <a:rPr lang="da-DK" sz="1800" dirty="0" smtClean="0">
                <a:solidFill>
                  <a:srgbClr val="333333"/>
                </a:solidFill>
              </a:rPr>
              <a:t>, </a:t>
            </a:r>
            <a:r>
              <a:rPr lang="da-DK" sz="1800" dirty="0" err="1" smtClean="0">
                <a:solidFill>
                  <a:srgbClr val="333333"/>
                </a:solidFill>
              </a:rPr>
              <a:t>BayesR</a:t>
            </a:r>
            <a:r>
              <a:rPr lang="da-DK" sz="1800" dirty="0" smtClean="0">
                <a:solidFill>
                  <a:srgbClr val="333333"/>
                </a:solidFill>
              </a:rPr>
              <a:t>)</a:t>
            </a:r>
          </a:p>
          <a:p>
            <a:pPr marL="285750" indent="-285750">
              <a:spcAft>
                <a:spcPts val="0"/>
              </a:spcAft>
              <a:buFontTx/>
              <a:buChar char="-"/>
              <a:defRPr/>
            </a:pPr>
            <a:r>
              <a:rPr lang="da-DK" sz="1800" dirty="0">
                <a:solidFill>
                  <a:srgbClr val="333333"/>
                </a:solidFill>
              </a:rPr>
              <a:t>Multiple </a:t>
            </a:r>
            <a:r>
              <a:rPr lang="da-DK" sz="1800" dirty="0" err="1">
                <a:solidFill>
                  <a:srgbClr val="333333"/>
                </a:solidFill>
              </a:rPr>
              <a:t>trait</a:t>
            </a:r>
            <a:r>
              <a:rPr lang="da-DK" sz="1800" dirty="0">
                <a:solidFill>
                  <a:srgbClr val="333333"/>
                </a:solidFill>
              </a:rPr>
              <a:t> </a:t>
            </a:r>
            <a:r>
              <a:rPr lang="da-DK" sz="1800" dirty="0" err="1">
                <a:solidFill>
                  <a:srgbClr val="333333"/>
                </a:solidFill>
              </a:rPr>
              <a:t>approaches</a:t>
            </a:r>
            <a:endParaRPr lang="da-DK" sz="1800" dirty="0">
              <a:solidFill>
                <a:srgbClr val="333333"/>
              </a:solidFill>
            </a:endParaRPr>
          </a:p>
          <a:p>
            <a:pPr>
              <a:spcAft>
                <a:spcPts val="0"/>
              </a:spcAft>
              <a:defRPr/>
            </a:pPr>
            <a:endParaRPr lang="da-DK" sz="2200" dirty="0">
              <a:solidFill>
                <a:srgbClr val="333333"/>
              </a:solidFill>
            </a:endParaRPr>
          </a:p>
          <a:p>
            <a:pPr>
              <a:spcAft>
                <a:spcPts val="0"/>
              </a:spcAft>
              <a:defRPr/>
            </a:pPr>
            <a:r>
              <a:rPr lang="da-DK" sz="2200" dirty="0" smtClean="0">
                <a:solidFill>
                  <a:srgbClr val="333333"/>
                </a:solidFill>
              </a:rPr>
              <a:t>Methods </a:t>
            </a:r>
            <a:r>
              <a:rPr lang="da-DK" sz="2200" dirty="0">
                <a:solidFill>
                  <a:srgbClr val="333333"/>
                </a:solidFill>
              </a:rPr>
              <a:t>for </a:t>
            </a:r>
            <a:r>
              <a:rPr lang="da-DK" sz="2200" dirty="0" err="1" smtClean="0">
                <a:solidFill>
                  <a:srgbClr val="333333"/>
                </a:solidFill>
              </a:rPr>
              <a:t>Evaluating</a:t>
            </a:r>
            <a:r>
              <a:rPr lang="da-DK" sz="2200" dirty="0" smtClean="0">
                <a:solidFill>
                  <a:srgbClr val="333333"/>
                </a:solidFill>
              </a:rPr>
              <a:t> </a:t>
            </a:r>
            <a:r>
              <a:rPr lang="da-DK" sz="2200" dirty="0" err="1">
                <a:solidFill>
                  <a:srgbClr val="333333"/>
                </a:solidFill>
              </a:rPr>
              <a:t>Polygenic</a:t>
            </a:r>
            <a:r>
              <a:rPr lang="da-DK" sz="2200" dirty="0">
                <a:solidFill>
                  <a:srgbClr val="333333"/>
                </a:solidFill>
              </a:rPr>
              <a:t> </a:t>
            </a:r>
            <a:r>
              <a:rPr lang="da-DK" sz="2200" dirty="0" err="1">
                <a:solidFill>
                  <a:srgbClr val="333333"/>
                </a:solidFill>
              </a:rPr>
              <a:t>Risk</a:t>
            </a:r>
            <a:r>
              <a:rPr lang="da-DK" sz="2200" dirty="0">
                <a:solidFill>
                  <a:srgbClr val="333333"/>
                </a:solidFill>
              </a:rPr>
              <a:t> Scores</a:t>
            </a:r>
          </a:p>
          <a:p>
            <a:pPr marL="285750" indent="-285750">
              <a:spcAft>
                <a:spcPts val="0"/>
              </a:spcAft>
              <a:buFontTx/>
              <a:buChar char="-"/>
              <a:defRPr/>
            </a:pPr>
            <a:r>
              <a:rPr lang="da-DK" sz="1800" dirty="0" smtClean="0">
                <a:solidFill>
                  <a:srgbClr val="333333"/>
                </a:solidFill>
              </a:rPr>
              <a:t>Population or </a:t>
            </a:r>
            <a:r>
              <a:rPr lang="da-DK" sz="1800" dirty="0" err="1" smtClean="0">
                <a:solidFill>
                  <a:srgbClr val="333333"/>
                </a:solidFill>
              </a:rPr>
              <a:t>individual</a:t>
            </a:r>
            <a:r>
              <a:rPr lang="da-DK" sz="1800" dirty="0" smtClean="0">
                <a:solidFill>
                  <a:srgbClr val="333333"/>
                </a:solidFill>
              </a:rPr>
              <a:t> </a:t>
            </a:r>
            <a:r>
              <a:rPr lang="da-DK" sz="1800" dirty="0" err="1" smtClean="0">
                <a:solidFill>
                  <a:srgbClr val="333333"/>
                </a:solidFill>
              </a:rPr>
              <a:t>level</a:t>
            </a:r>
            <a:r>
              <a:rPr lang="da-DK" sz="1800" dirty="0" smtClean="0">
                <a:solidFill>
                  <a:srgbClr val="333333"/>
                </a:solidFill>
              </a:rPr>
              <a:t> measures</a:t>
            </a:r>
          </a:p>
          <a:p>
            <a:pPr marL="285750" indent="-285750">
              <a:spcAft>
                <a:spcPts val="0"/>
              </a:spcAft>
              <a:buFontTx/>
              <a:buChar char="-"/>
              <a:defRPr/>
            </a:pPr>
            <a:r>
              <a:rPr lang="da-DK" sz="1800" dirty="0" err="1" smtClean="0">
                <a:solidFill>
                  <a:srgbClr val="333333"/>
                </a:solidFill>
              </a:rPr>
              <a:t>Quantitative</a:t>
            </a:r>
            <a:r>
              <a:rPr lang="da-DK" sz="1800" dirty="0" smtClean="0">
                <a:solidFill>
                  <a:srgbClr val="333333"/>
                </a:solidFill>
              </a:rPr>
              <a:t> and </a:t>
            </a:r>
            <a:r>
              <a:rPr lang="da-DK" sz="1800" dirty="0" err="1" smtClean="0">
                <a:solidFill>
                  <a:srgbClr val="333333"/>
                </a:solidFill>
              </a:rPr>
              <a:t>binary</a:t>
            </a:r>
            <a:r>
              <a:rPr lang="da-DK" sz="1800" dirty="0" smtClean="0">
                <a:solidFill>
                  <a:srgbClr val="333333"/>
                </a:solidFill>
              </a:rPr>
              <a:t> </a:t>
            </a:r>
            <a:r>
              <a:rPr lang="da-DK" sz="1800" dirty="0" err="1" smtClean="0">
                <a:solidFill>
                  <a:srgbClr val="333333"/>
                </a:solidFill>
              </a:rPr>
              <a:t>traits</a:t>
            </a:r>
            <a:endParaRPr lang="da-DK" sz="1800" dirty="0" smtClean="0">
              <a:solidFill>
                <a:srgbClr val="333333"/>
              </a:solidFill>
            </a:endParaRPr>
          </a:p>
          <a:p>
            <a:pPr marL="285750" indent="-285750">
              <a:spcAft>
                <a:spcPts val="0"/>
              </a:spcAft>
              <a:buFontTx/>
              <a:buChar char="-"/>
              <a:defRPr/>
            </a:pPr>
            <a:r>
              <a:rPr lang="da-DK" sz="1800" dirty="0" err="1" smtClean="0">
                <a:solidFill>
                  <a:srgbClr val="333333"/>
                </a:solidFill>
              </a:rPr>
              <a:t>Expected</a:t>
            </a:r>
            <a:r>
              <a:rPr lang="da-DK" sz="1800" dirty="0" smtClean="0">
                <a:solidFill>
                  <a:srgbClr val="333333"/>
                </a:solidFill>
              </a:rPr>
              <a:t> </a:t>
            </a:r>
            <a:r>
              <a:rPr lang="da-DK" sz="1800" dirty="0" err="1" smtClean="0">
                <a:solidFill>
                  <a:srgbClr val="333333"/>
                </a:solidFill>
              </a:rPr>
              <a:t>accuracies</a:t>
            </a:r>
            <a:endParaRPr lang="da-DK" sz="1800" dirty="0">
              <a:solidFill>
                <a:srgbClr val="333333"/>
              </a:solidFill>
            </a:endParaRPr>
          </a:p>
          <a:p>
            <a:pPr lvl="0">
              <a:spcAft>
                <a:spcPts val="0"/>
              </a:spcAft>
              <a:defRPr/>
            </a:pPr>
            <a:endParaRPr lang="da-DK" sz="2200" dirty="0" smtClean="0">
              <a:solidFill>
                <a:srgbClr val="333333"/>
              </a:solidFill>
            </a:endParaRPr>
          </a:p>
          <a:p>
            <a:pPr lvl="0">
              <a:spcAft>
                <a:spcPts val="0"/>
              </a:spcAft>
              <a:defRPr/>
            </a:pPr>
            <a:r>
              <a:rPr lang="da-DK" sz="2200" dirty="0" err="1" smtClean="0">
                <a:solidFill>
                  <a:srgbClr val="333333"/>
                </a:solidFill>
              </a:rPr>
              <a:t>Clinical</a:t>
            </a:r>
            <a:r>
              <a:rPr lang="da-DK" sz="2200" dirty="0" smtClean="0">
                <a:solidFill>
                  <a:srgbClr val="333333"/>
                </a:solidFill>
              </a:rPr>
              <a:t> Utility of </a:t>
            </a:r>
            <a:r>
              <a:rPr lang="da-DK" sz="2200" dirty="0" err="1">
                <a:solidFill>
                  <a:srgbClr val="333333"/>
                </a:solidFill>
              </a:rPr>
              <a:t>Polygenic</a:t>
            </a:r>
            <a:r>
              <a:rPr lang="da-DK" sz="2200" dirty="0">
                <a:solidFill>
                  <a:srgbClr val="333333"/>
                </a:solidFill>
              </a:rPr>
              <a:t> </a:t>
            </a:r>
            <a:r>
              <a:rPr lang="da-DK" sz="2200" dirty="0" err="1" smtClean="0">
                <a:solidFill>
                  <a:srgbClr val="333333"/>
                </a:solidFill>
              </a:rPr>
              <a:t>Risk</a:t>
            </a:r>
            <a:r>
              <a:rPr lang="da-DK" sz="2200" dirty="0" smtClean="0">
                <a:solidFill>
                  <a:srgbClr val="333333"/>
                </a:solidFill>
              </a:rPr>
              <a:t> Scores</a:t>
            </a:r>
          </a:p>
          <a:p>
            <a:pPr lvl="0">
              <a:spcAft>
                <a:spcPts val="0"/>
              </a:spcAft>
              <a:defRPr/>
            </a:pPr>
            <a:endParaRPr lang="da-DK" sz="2200" dirty="0">
              <a:solidFill>
                <a:srgbClr val="333333"/>
              </a:solidFill>
            </a:endParaRPr>
          </a:p>
        </p:txBody>
      </p:sp>
    </p:spTree>
    <p:extLst>
      <p:ext uri="{BB962C8B-B14F-4D97-AF65-F5344CB8AC3E}">
        <p14:creationId xmlns:p14="http://schemas.microsoft.com/office/powerpoint/2010/main" val="1234781943"/>
      </p:ext>
    </p:extLst>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lank">
  <a:themeElements>
    <a:clrScheme name="Custom 2">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81A0C6"/>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Blank">
  <a:themeElements>
    <a:clrScheme name="">
      <a:dk1>
        <a:srgbClr val="000000"/>
      </a:dk1>
      <a:lt1>
        <a:srgbClr val="FFFFFF"/>
      </a:lt1>
      <a:dk2>
        <a:srgbClr val="81A0C6"/>
      </a:dk2>
      <a:lt2>
        <a:srgbClr val="03428E"/>
      </a:lt2>
      <a:accent1>
        <a:srgbClr val="FFFFFF"/>
      </a:accent1>
      <a:accent2>
        <a:srgbClr val="808092"/>
      </a:accent2>
      <a:accent3>
        <a:srgbClr val="FFFFFF"/>
      </a:accent3>
      <a:accent4>
        <a:srgbClr val="000000"/>
      </a:accent4>
      <a:accent5>
        <a:srgbClr val="FFFFFF"/>
      </a:accent5>
      <a:accent6>
        <a:srgbClr val="737384"/>
      </a:accent6>
      <a:hlink>
        <a:srgbClr val="E6ECF4"/>
      </a:hlink>
      <a:folHlink>
        <a:srgbClr val="E5E5E9"/>
      </a:folHlink>
    </a:clrScheme>
    <a:fontScheme name="AU">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101566</TotalTime>
  <Words>12667</Words>
  <Application>Microsoft Office PowerPoint</Application>
  <PresentationFormat>On-screen Show (4:3)</PresentationFormat>
  <Paragraphs>1051</Paragraphs>
  <Slides>59</Slides>
  <Notes>59</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59</vt:i4>
      </vt:variant>
    </vt:vector>
  </HeadingPairs>
  <TitlesOfParts>
    <vt:vector size="79" baseType="lpstr">
      <vt:lpstr>Cambria Math</vt:lpstr>
      <vt:lpstr>AU Peto</vt:lpstr>
      <vt:lpstr>Times New Roman</vt:lpstr>
      <vt:lpstr>Arial Rounded MT Bold</vt:lpstr>
      <vt:lpstr>Calibri</vt:lpstr>
      <vt:lpstr>AU Passata</vt:lpstr>
      <vt:lpstr>Arial</vt:lpstr>
      <vt:lpstr>Blank</vt:lpstr>
      <vt:lpstr>1_Blank</vt:lpstr>
      <vt:lpstr>2_Blank</vt:lpstr>
      <vt:lpstr>3_Blank</vt:lpstr>
      <vt:lpstr>4_Blank</vt:lpstr>
      <vt:lpstr>5_Blank</vt:lpstr>
      <vt:lpstr>6_Blank</vt:lpstr>
      <vt:lpstr>7_Blank</vt:lpstr>
      <vt:lpstr>8_Blank</vt:lpstr>
      <vt:lpstr>9_Blank</vt:lpstr>
      <vt:lpstr>10_Blank</vt:lpstr>
      <vt:lpstr>11_Blank</vt:lpstr>
      <vt:lpstr>12_Blank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DJF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architecture</dc:title>
  <dc:creator>ldp</dc:creator>
  <cp:lastModifiedBy>Peter Sørensen</cp:lastModifiedBy>
  <cp:revision>2064</cp:revision>
  <cp:lastPrinted>2020-12-08T08:08:33Z</cp:lastPrinted>
  <dcterms:created xsi:type="dcterms:W3CDTF">2011-05-30T16:57:53Z</dcterms:created>
  <dcterms:modified xsi:type="dcterms:W3CDTF">2021-09-29T06:38:59Z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By">
    <vt:lpwstr>SkabelonDesign</vt:lpwstr>
  </property>
</Properties>
</file>